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315" r:id="rId5"/>
    <p:sldId id="317" r:id="rId6"/>
    <p:sldId id="340" r:id="rId7"/>
    <p:sldId id="339" r:id="rId8"/>
    <p:sldId id="341" r:id="rId9"/>
    <p:sldId id="342" r:id="rId10"/>
    <p:sldId id="343" r:id="rId11"/>
    <p:sldId id="344" r:id="rId12"/>
    <p:sldId id="345" r:id="rId13"/>
    <p:sldId id="347" r:id="rId14"/>
    <p:sldId id="34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185"/>
    <a:srgbClr val="FF9999"/>
    <a:srgbClr val="FDF2D9"/>
    <a:srgbClr val="042F4C"/>
    <a:srgbClr val="05385B"/>
    <a:srgbClr val="D6A300"/>
    <a:srgbClr val="3C7EE0"/>
    <a:srgbClr val="887634"/>
    <a:srgbClr val="9E8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8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213186-63CB-41B1-9C91-9ADD5DBA0307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2B52CE-0791-4002-A6FC-682E1618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9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AE5485-CF9F-4D23-9E7B-38BB0BFFD13F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AF9755-3B2E-4D23-B26E-7F312CA8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8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8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88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8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44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755-3B2E-4D23-B26E-7F312CA86A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8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F9D93-B2F6-49CC-B063-38FFB3155689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A6A96-BF89-42C3-96E8-3FE0AD280025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B1A33-9528-42B5-A8FA-74DBABC4724F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7C480-4873-47EB-8A96-F340F984A1C8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15A29-B226-48E4-8AB2-291459E3DEE9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A73CF-1EA4-4D66-B8F3-8E2252883629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387AF-A230-42D2-8E33-B16AA176021B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ED469-A16C-4344-BA6E-094115AE8267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6BAF0-D119-4A12-A219-D3B74E6DA855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A5BCE-78F9-4EA4-B4B5-13D766EC0E8E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A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B4DB2-395D-4E9B-9D41-56CA3C0685A0}" type="slidenum">
              <a:rPr lang="en-US" smtClean="0">
                <a:solidFill>
                  <a:srgbClr val="E3DCC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3DCCF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66154FE-3F4D-404B-9DF5-A4CE513F204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FB4B7B-8AB2-4827-BBD0-9A82A35ED0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CABE6D9-463B-48CE-9CEF-2EA0A93C1CBD}"/>
              </a:ext>
            </a:extLst>
          </p:cNvPr>
          <p:cNvSpPr/>
          <p:nvPr/>
        </p:nvSpPr>
        <p:spPr>
          <a:xfrm>
            <a:off x="2789555" y="6226063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8AA19-A07B-05A6-F881-FB0BC1EB2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3146633"/>
            <a:ext cx="2011680" cy="510967"/>
          </a:xfrm>
          <a:prstGeom prst="rect">
            <a:avLst/>
          </a:prstGeo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id="{5CD4C72B-1B83-8B65-4622-0ACE12C0EFBB}"/>
              </a:ext>
            </a:extLst>
          </p:cNvPr>
          <p:cNvSpPr txBox="1">
            <a:spLocks/>
          </p:cNvSpPr>
          <p:nvPr/>
        </p:nvSpPr>
        <p:spPr>
          <a:xfrm>
            <a:off x="762000" y="228600"/>
            <a:ext cx="10642279" cy="10057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83180-F0F2-0E34-5DE4-24ADDF389B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64" y="3505200"/>
            <a:ext cx="1358936" cy="1278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43ABB-3F77-E388-6FC9-83442890CD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1" y="2346355"/>
            <a:ext cx="2385589" cy="549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6EC22-5F41-A0D6-FC49-CAE8EC49EB64}"/>
              </a:ext>
            </a:extLst>
          </p:cNvPr>
          <p:cNvSpPr txBox="1"/>
          <p:nvPr/>
        </p:nvSpPr>
        <p:spPr>
          <a:xfrm>
            <a:off x="381000" y="3298638"/>
            <a:ext cx="3199915" cy="867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Jennifer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Berlinghoff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Ben Beasley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2EE76-8DCA-D6A5-F1E1-118FE58A9E5F}"/>
              </a:ext>
            </a:extLst>
          </p:cNvPr>
          <p:cNvSpPr txBox="1"/>
          <p:nvPr/>
        </p:nvSpPr>
        <p:spPr>
          <a:xfrm>
            <a:off x="5054386" y="1828621"/>
            <a:ext cx="2136989" cy="127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Syed Khalil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Rick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Raynie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Darin Lee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EBCA3D-E118-11C2-34DC-67F0F5FD41D4}"/>
              </a:ext>
            </a:extLst>
          </p:cNvPr>
          <p:cNvSpPr txBox="1"/>
          <p:nvPr/>
        </p:nvSpPr>
        <p:spPr>
          <a:xfrm>
            <a:off x="9296400" y="2281535"/>
            <a:ext cx="17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Rob Hollis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1E2403-231C-F32E-4265-8612CE533D59}"/>
              </a:ext>
            </a:extLst>
          </p:cNvPr>
          <p:cNvSpPr txBox="1"/>
          <p:nvPr/>
        </p:nvSpPr>
        <p:spPr>
          <a:xfrm>
            <a:off x="476250" y="5443835"/>
            <a:ext cx="1143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State of the Coast 2023							May 31,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5A831-4E33-CC78-443B-586847929A25}"/>
              </a:ext>
            </a:extLst>
          </p:cNvPr>
          <p:cNvSpPr txBox="1"/>
          <p:nvPr/>
        </p:nvSpPr>
        <p:spPr>
          <a:xfrm>
            <a:off x="487169" y="1686580"/>
            <a:ext cx="27446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 R. Byrnes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6CC942-0C0C-41FA-75F9-491917535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5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80CC18-F6F7-C0B8-B7F4-29529D09069C}"/>
              </a:ext>
            </a:extLst>
          </p:cNvPr>
          <p:cNvCxnSpPr>
            <a:cxnSpLocks/>
          </p:cNvCxnSpPr>
          <p:nvPr/>
        </p:nvCxnSpPr>
        <p:spPr>
          <a:xfrm>
            <a:off x="9525" y="73152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C38802-978D-EC21-DB8B-42364B6AFA76}"/>
              </a:ext>
            </a:extLst>
          </p:cNvPr>
          <p:cNvSpPr/>
          <p:nvPr/>
        </p:nvSpPr>
        <p:spPr>
          <a:xfrm>
            <a:off x="2789555" y="6226063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A8-52C6-624A-DE02-17B098226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F9816D-9256-FC6A-7B1A-339C8EF8EDDB}"/>
              </a:ext>
            </a:extLst>
          </p:cNvPr>
          <p:cNvSpPr txBox="1"/>
          <p:nvPr/>
        </p:nvSpPr>
        <p:spPr>
          <a:xfrm>
            <a:off x="3276600" y="27822"/>
            <a:ext cx="5627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EE091-9FBC-9D63-C56F-A51B7AA4F454}"/>
              </a:ext>
            </a:extLst>
          </p:cNvPr>
          <p:cNvSpPr txBox="1"/>
          <p:nvPr/>
        </p:nvSpPr>
        <p:spPr>
          <a:xfrm>
            <a:off x="299085" y="838200"/>
            <a:ext cx="11582400" cy="50064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Measurements of elevation change at anchored and unanchored benchmark locations provide direct evidence of the impact of consolidating sediment on benchmark rod movement</a:t>
            </a:r>
          </a:p>
          <a:p>
            <a:pPr marL="342900" indent="-34290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Differences in elevation change between A2 and A2* at </a:t>
            </a:r>
            <a:r>
              <a:rPr lang="en-US" sz="2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Caminada</a:t>
            </a: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Headland illustrate the influence of consolidating sediment forces (</a:t>
            </a:r>
            <a:r>
              <a:rPr lang="en-US" sz="2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downdrag</a:t>
            </a: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on benchmark rod movement</a:t>
            </a:r>
          </a:p>
          <a:p>
            <a:pPr marL="342900" indent="-34290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Comparison of </a:t>
            </a:r>
            <a:r>
              <a:rPr lang="el-GR" sz="2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Δ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 at the settlement plate (surface) and anchored benchmark A2 documents that a majority of subsidence (55%) occurs above 12.5 m deep</a:t>
            </a:r>
          </a:p>
          <a:p>
            <a:pPr marL="342900" indent="-34290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 three paired benchmark rods in Barataria and Breton Sound Basins recorded no measurable difference in elevation change over a 3.5-yr period, indicating that unanchored rods of any length record </a:t>
            </a:r>
            <a:r>
              <a:rPr lang="en-US" sz="22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 subsidence</a:t>
            </a:r>
          </a:p>
          <a:p>
            <a:pPr marL="342900" indent="-34290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difference in </a:t>
            </a:r>
            <a:r>
              <a:rPr lang="el-GR" sz="2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Δ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 at station CRMS0164 indicates the active marsh zone above 2.4 m does not contribute measurably to the total subsidence signal</a:t>
            </a:r>
          </a:p>
        </p:txBody>
      </p:sp>
    </p:spTree>
    <p:extLst>
      <p:ext uri="{BB962C8B-B14F-4D97-AF65-F5344CB8AC3E}">
        <p14:creationId xmlns:p14="http://schemas.microsoft.com/office/powerpoint/2010/main" val="11642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A8-52C6-624A-DE02-17B098226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17D3C9-D0FD-BA1C-4D70-9205463567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" y="228600"/>
            <a:ext cx="12161519" cy="5860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9A9A90-05A8-1396-3C4E-B820B8317D93}"/>
              </a:ext>
            </a:extLst>
          </p:cNvPr>
          <p:cNvSpPr txBox="1"/>
          <p:nvPr/>
        </p:nvSpPr>
        <p:spPr>
          <a:xfrm>
            <a:off x="18288" y="246888"/>
            <a:ext cx="3563112" cy="707886"/>
          </a:xfrm>
          <a:prstGeom prst="rect">
            <a:avLst/>
          </a:prstGeom>
          <a:solidFill>
            <a:srgbClr val="FDF2D9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Questions???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9669F4-1E37-2387-B389-BD947DF76103}"/>
              </a:ext>
            </a:extLst>
          </p:cNvPr>
          <p:cNvSpPr/>
          <p:nvPr/>
        </p:nvSpPr>
        <p:spPr>
          <a:xfrm>
            <a:off x="1752600" y="6336725"/>
            <a:ext cx="9140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FUNDING PROVIDED BY COASTAL PROTECTION AND RESTORATION AUTHORITY OF LOUISIANA</a:t>
            </a:r>
          </a:p>
        </p:txBody>
      </p:sp>
    </p:spTree>
    <p:extLst>
      <p:ext uri="{BB962C8B-B14F-4D97-AF65-F5344CB8AC3E}">
        <p14:creationId xmlns:p14="http://schemas.microsoft.com/office/powerpoint/2010/main" val="398839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ECD2299-E245-1ADB-3DB4-98BACA503A56}"/>
              </a:ext>
            </a:extLst>
          </p:cNvPr>
          <p:cNvSpPr txBox="1"/>
          <p:nvPr/>
        </p:nvSpPr>
        <p:spPr>
          <a:xfrm>
            <a:off x="3352800" y="8709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 Background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D2EE7-B900-CCDE-E689-3948DC9A25B1}"/>
              </a:ext>
            </a:extLst>
          </p:cNvPr>
          <p:cNvSpPr/>
          <p:nvPr/>
        </p:nvSpPr>
        <p:spPr>
          <a:xfrm>
            <a:off x="152399" y="1143000"/>
            <a:ext cx="52578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Began a recent subsidence monitoring and evaluation study in 2016 in Barataria Basin and observed that benchmark monument type did not impact subsidence rates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80CC18-F6F7-C0B8-B7F4-29529D09069C}"/>
              </a:ext>
            </a:extLst>
          </p:cNvPr>
          <p:cNvCxnSpPr>
            <a:cxnSpLocks/>
          </p:cNvCxnSpPr>
          <p:nvPr/>
        </p:nvCxnSpPr>
        <p:spPr>
          <a:xfrm>
            <a:off x="9525" y="73152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C38802-978D-EC21-DB8B-42364B6AFA76}"/>
              </a:ext>
            </a:extLst>
          </p:cNvPr>
          <p:cNvSpPr/>
          <p:nvPr/>
        </p:nvSpPr>
        <p:spPr>
          <a:xfrm>
            <a:off x="2789555" y="6226063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A8-52C6-624A-DE02-17B098226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7229CA-0145-CC8D-5209-4F4BC7A88B6E}"/>
              </a:ext>
            </a:extLst>
          </p:cNvPr>
          <p:cNvSpPr txBox="1"/>
          <p:nvPr/>
        </p:nvSpPr>
        <p:spPr>
          <a:xfrm>
            <a:off x="5829301" y="4645104"/>
            <a:ext cx="6286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Surface monument CMS-BM-01 documents </a:t>
            </a:r>
            <a:r>
              <a:rPr lang="en-US" sz="2200" u="sng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 subsidence</a:t>
            </a:r>
            <a:r>
              <a:rPr lang="en-US" sz="22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 velocity equivalent to the adjacent two deep-rod monuments.</a:t>
            </a:r>
            <a:endParaRPr lang="en-US" sz="2200" u="sng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32F44C-FAF2-C1EE-5901-57A255799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57575"/>
            <a:ext cx="5303520" cy="2290811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712AD7-4C0B-22CC-C2B3-1E88B1FC9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780" y="832122"/>
            <a:ext cx="5212079" cy="368567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40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ECD2299-E245-1ADB-3DB4-98BACA503A56}"/>
              </a:ext>
            </a:extLst>
          </p:cNvPr>
          <p:cNvSpPr txBox="1"/>
          <p:nvPr/>
        </p:nvSpPr>
        <p:spPr>
          <a:xfrm>
            <a:off x="3352800" y="8709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 Background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D2EE7-B900-CCDE-E689-3948DC9A25B1}"/>
              </a:ext>
            </a:extLst>
          </p:cNvPr>
          <p:cNvSpPr/>
          <p:nvPr/>
        </p:nvSpPr>
        <p:spPr>
          <a:xfrm>
            <a:off x="829627" y="1004068"/>
            <a:ext cx="10521315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Shinkle</a:t>
            </a:r>
            <a:r>
              <a:rPr lang="en-US" sz="2200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en-US" sz="22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Dokka</a:t>
            </a:r>
            <a:r>
              <a:rPr lang="en-US" sz="2200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(2004) made a similar observation when analyzing south Louisiana level-line survey data; however, a cause was never provided.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Recently had completed the initial phases of a consolidation settlement project at 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Caminada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Headland where geotechnical engineers installed anchored benchmarks to isolate settlement associated with specific geologic horizons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Focused our interest on the impact of naturally consolidating sediment on unanchored benchmarks (geotechnical and benchmark installation literature)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Both technical literature sources identified the importance of consolidating sediment and its impact on benchmark rod and pile installation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80CC18-F6F7-C0B8-B7F4-29529D09069C}"/>
              </a:ext>
            </a:extLst>
          </p:cNvPr>
          <p:cNvCxnSpPr>
            <a:cxnSpLocks/>
          </p:cNvCxnSpPr>
          <p:nvPr/>
        </p:nvCxnSpPr>
        <p:spPr>
          <a:xfrm>
            <a:off x="9525" y="73152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C38802-978D-EC21-DB8B-42364B6AFA76}"/>
              </a:ext>
            </a:extLst>
          </p:cNvPr>
          <p:cNvSpPr/>
          <p:nvPr/>
        </p:nvSpPr>
        <p:spPr>
          <a:xfrm>
            <a:off x="2789555" y="6226063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A8-52C6-624A-DE02-17B098226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ECD2299-E245-1ADB-3DB4-98BACA503A56}"/>
              </a:ext>
            </a:extLst>
          </p:cNvPr>
          <p:cNvSpPr txBox="1"/>
          <p:nvPr/>
        </p:nvSpPr>
        <p:spPr>
          <a:xfrm>
            <a:off x="840640" y="76200"/>
            <a:ext cx="50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 Background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D2EE7-B900-CCDE-E689-3948DC9A25B1}"/>
              </a:ext>
            </a:extLst>
          </p:cNvPr>
          <p:cNvSpPr/>
          <p:nvPr/>
        </p:nvSpPr>
        <p:spPr>
          <a:xfrm>
            <a:off x="375285" y="914400"/>
            <a:ext cx="6558915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Two forces that impact unanchored benchmark rod stability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Positive Skin Friction [A]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Negative skin friction [B] </a:t>
            </a:r>
          </a:p>
          <a:p>
            <a:pPr marL="3429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Positive skin friction and tip resistance are maximized when a rod or pile is driven to “refusal” (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Δ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 ~ 0)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maintain 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Δ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 ~ 0 in consolidating sediment, a settlement point anchor must be deployed to counteract </a:t>
            </a:r>
            <a:r>
              <a:rPr lang="en-US" sz="22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downdrag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80CC18-F6F7-C0B8-B7F4-29529D09069C}"/>
              </a:ext>
            </a:extLst>
          </p:cNvPr>
          <p:cNvCxnSpPr>
            <a:cxnSpLocks/>
          </p:cNvCxnSpPr>
          <p:nvPr/>
        </p:nvCxnSpPr>
        <p:spPr>
          <a:xfrm>
            <a:off x="9525" y="73152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C38802-978D-EC21-DB8B-42364B6AFA76}"/>
              </a:ext>
            </a:extLst>
          </p:cNvPr>
          <p:cNvSpPr/>
          <p:nvPr/>
        </p:nvSpPr>
        <p:spPr>
          <a:xfrm>
            <a:off x="2789555" y="6226063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A8-52C6-624A-DE02-17B098226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3658E8-DB64-3498-BC0F-A50781625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160338"/>
            <a:ext cx="5026760" cy="5852159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B97C3-8538-935F-95FB-EFC8840D0D8C}"/>
              </a:ext>
            </a:extLst>
          </p:cNvPr>
          <p:cNvSpPr txBox="1"/>
          <p:nvPr/>
        </p:nvSpPr>
        <p:spPr>
          <a:xfrm>
            <a:off x="286285" y="4724400"/>
            <a:ext cx="6647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Downdrag</a:t>
            </a:r>
            <a:r>
              <a:rPr lang="en-US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is the downward force exerted on a rod/pile by surrounding consolidating sediment. When a rod/pile is not anchored or shielded from this force, vertical displacement occurs.</a:t>
            </a:r>
          </a:p>
        </p:txBody>
      </p:sp>
    </p:spTree>
    <p:extLst>
      <p:ext uri="{BB962C8B-B14F-4D97-AF65-F5344CB8AC3E}">
        <p14:creationId xmlns:p14="http://schemas.microsoft.com/office/powerpoint/2010/main" val="27914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80CC18-F6F7-C0B8-B7F4-29529D09069C}"/>
              </a:ext>
            </a:extLst>
          </p:cNvPr>
          <p:cNvCxnSpPr>
            <a:cxnSpLocks/>
          </p:cNvCxnSpPr>
          <p:nvPr/>
        </p:nvCxnSpPr>
        <p:spPr>
          <a:xfrm>
            <a:off x="9525" y="73152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C38802-978D-EC21-DB8B-42364B6AFA76}"/>
              </a:ext>
            </a:extLst>
          </p:cNvPr>
          <p:cNvSpPr/>
          <p:nvPr/>
        </p:nvSpPr>
        <p:spPr>
          <a:xfrm>
            <a:off x="2789555" y="6226063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A8-52C6-624A-DE02-17B098226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1B3B5-E43F-67A1-440D-B499113A4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 r="273"/>
          <a:stretch/>
        </p:blipFill>
        <p:spPr>
          <a:xfrm>
            <a:off x="292608" y="786384"/>
            <a:ext cx="11597719" cy="5303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8BB9C9-BD9F-5D2C-C88C-52DAB4C82615}"/>
              </a:ext>
            </a:extLst>
          </p:cNvPr>
          <p:cNvSpPr txBox="1"/>
          <p:nvPr/>
        </p:nvSpPr>
        <p:spPr>
          <a:xfrm>
            <a:off x="1219200" y="1858278"/>
            <a:ext cx="9829799" cy="378052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u="sng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High-Accuracy Leveling Between Shallow- and Deep-Rod Benchmarks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Establish six benchmark pairs in Barataria and Breton Sound Basins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Establish one unanchored benchmark at </a:t>
            </a:r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Caminada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Headland adjacent to an existing anchored benchmark to exactly the same depth at t = 0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Conduct high-accuracy leveling surveys at each benchmark pair to document differences in </a:t>
            </a:r>
            <a:r>
              <a:rPr lang="el-GR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differences in </a:t>
            </a:r>
            <a:r>
              <a:rPr lang="el-GR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 = 0, settling rate is the same for shallow and deep benchmark rods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ΔZ between the paired benchmark measurements at </a:t>
            </a:r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Caminada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Headland is not equal, benchmark anchors are critical for attaining accurate subsidence measurements relative to the base of the rod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3A013F-BEAE-0ECF-CCD4-6F206AA28886}"/>
              </a:ext>
            </a:extLst>
          </p:cNvPr>
          <p:cNvSpPr/>
          <p:nvPr/>
        </p:nvSpPr>
        <p:spPr>
          <a:xfrm>
            <a:off x="609599" y="968514"/>
            <a:ext cx="10972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Hypotheses: Benchmark rod length has no impact subsidence rates; settlement point anchors provide benchmark stability relative to the rod base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9816D-9256-FC6A-7B1A-339C8EF8EDDB}"/>
              </a:ext>
            </a:extLst>
          </p:cNvPr>
          <p:cNvSpPr txBox="1"/>
          <p:nvPr/>
        </p:nvSpPr>
        <p:spPr>
          <a:xfrm>
            <a:off x="3276600" y="27822"/>
            <a:ext cx="5627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3343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C38802-978D-EC21-DB8B-42364B6AFA76}"/>
              </a:ext>
            </a:extLst>
          </p:cNvPr>
          <p:cNvSpPr/>
          <p:nvPr/>
        </p:nvSpPr>
        <p:spPr>
          <a:xfrm>
            <a:off x="2789555" y="6226063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A8-52C6-624A-DE02-17B098226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FA02EE-955D-3AF6-E48B-5BCC3774B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085" y="114300"/>
            <a:ext cx="7132315" cy="593226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B8882-CEED-4E27-2FF4-E1481D0A897D}"/>
              </a:ext>
            </a:extLst>
          </p:cNvPr>
          <p:cNvSpPr txBox="1"/>
          <p:nvPr/>
        </p:nvSpPr>
        <p:spPr>
          <a:xfrm>
            <a:off x="359774" y="838200"/>
            <a:ext cx="367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Paired Benchmark</a:t>
            </a:r>
          </a:p>
          <a:p>
            <a:pPr algn="ctr"/>
            <a:r>
              <a:rPr lang="en-US" sz="28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3EC61-90B1-CFB7-1088-5F758A0F1651}"/>
              </a:ext>
            </a:extLst>
          </p:cNvPr>
          <p:cNvSpPr txBox="1"/>
          <p:nvPr/>
        </p:nvSpPr>
        <p:spPr>
          <a:xfrm>
            <a:off x="131174" y="2176631"/>
            <a:ext cx="4136026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Caminada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unanchored benchmark installed April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All other paired benchmarks installed February/March 2019</a:t>
            </a:r>
          </a:p>
        </p:txBody>
      </p:sp>
    </p:spTree>
    <p:extLst>
      <p:ext uri="{BB962C8B-B14F-4D97-AF65-F5344CB8AC3E}">
        <p14:creationId xmlns:p14="http://schemas.microsoft.com/office/powerpoint/2010/main" val="426920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C38802-978D-EC21-DB8B-42364B6AFA76}"/>
              </a:ext>
            </a:extLst>
          </p:cNvPr>
          <p:cNvSpPr/>
          <p:nvPr/>
        </p:nvSpPr>
        <p:spPr>
          <a:xfrm>
            <a:off x="2789555" y="6226063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A8-52C6-624A-DE02-17B098226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EC6DD-9A48-09C5-7ADC-9EBFE917A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152401"/>
            <a:ext cx="9784080" cy="471610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05704-99B9-51CA-E260-83D2897FBD0D}"/>
              </a:ext>
            </a:extLst>
          </p:cNvPr>
          <p:cNvSpPr txBox="1"/>
          <p:nvPr/>
        </p:nvSpPr>
        <p:spPr>
          <a:xfrm>
            <a:off x="286285" y="4876800"/>
            <a:ext cx="11524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anda"/>
              </a:rPr>
              <a:t>A2* (unanchored) settled 1.55 times faster than A2 (anchored) </a:t>
            </a:r>
            <a:r>
              <a:rPr lang="en-US" sz="2200" dirty="0">
                <a:effectLst/>
                <a:latin typeface="Veranda"/>
                <a:ea typeface="Times New Roman" panose="02020603050405020304" pitchFamily="18" charset="0"/>
              </a:rPr>
              <a:t>between April 24, 2018 and March 20, 2020 (both rod bases started at 12.5 m)</a:t>
            </a:r>
            <a:r>
              <a:rPr lang="en-US" sz="2200" dirty="0">
                <a:latin typeface="Veranda"/>
              </a:rPr>
              <a:t>. A2* recorded approximately 85% of the settlement measured at the surface plate, illustrating the importance of anchoring for benchmark rod stability.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BA56C-6114-4B16-F580-6BEBDB5C78BA}"/>
              </a:ext>
            </a:extLst>
          </p:cNvPr>
          <p:cNvSpPr txBox="1"/>
          <p:nvPr/>
        </p:nvSpPr>
        <p:spPr>
          <a:xfrm>
            <a:off x="76200" y="1066800"/>
            <a:ext cx="210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D1C185"/>
                </a:solidFill>
                <a:latin typeface="Veranda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0413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CEF8FCC-0D9D-119A-669C-D94329B13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075" y="848075"/>
            <a:ext cx="6217920" cy="517172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C38802-978D-EC21-DB8B-42364B6AFA76}"/>
              </a:ext>
            </a:extLst>
          </p:cNvPr>
          <p:cNvSpPr/>
          <p:nvPr/>
        </p:nvSpPr>
        <p:spPr>
          <a:xfrm>
            <a:off x="2789555" y="6226063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A8-52C6-624A-DE02-17B0982261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B8882-CEED-4E27-2FF4-E1481D0A897D}"/>
              </a:ext>
            </a:extLst>
          </p:cNvPr>
          <p:cNvSpPr txBox="1"/>
          <p:nvPr/>
        </p:nvSpPr>
        <p:spPr>
          <a:xfrm>
            <a:off x="5451670" y="5060"/>
            <a:ext cx="635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Veranda"/>
              </a:rPr>
              <a:t>Paired Benchmarks Remaining after Hurricane Ida and Shell Beach Restoration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2E72F-CE26-973A-1219-E397C3C5D1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41649"/>
            <a:ext cx="4519233" cy="6035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F605A3-838F-B475-CCD4-3B92A5BDCDF5}"/>
              </a:ext>
            </a:extLst>
          </p:cNvPr>
          <p:cNvSpPr txBox="1"/>
          <p:nvPr/>
        </p:nvSpPr>
        <p:spPr>
          <a:xfrm>
            <a:off x="4601913" y="76200"/>
            <a:ext cx="30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Veranda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9130A-DD15-E165-DEEE-A8DBBFC1B1EF}"/>
              </a:ext>
            </a:extLst>
          </p:cNvPr>
          <p:cNvSpPr txBox="1"/>
          <p:nvPr/>
        </p:nvSpPr>
        <p:spPr>
          <a:xfrm>
            <a:off x="2359025" y="1939716"/>
            <a:ext cx="30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Veranda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C9C24-DB86-F40A-A808-206664D793D0}"/>
              </a:ext>
            </a:extLst>
          </p:cNvPr>
          <p:cNvSpPr txBox="1"/>
          <p:nvPr/>
        </p:nvSpPr>
        <p:spPr>
          <a:xfrm>
            <a:off x="4632744" y="3832750"/>
            <a:ext cx="30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Veranda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4EF0C6-8284-FB38-F203-3ACB4179B413}"/>
              </a:ext>
            </a:extLst>
          </p:cNvPr>
          <p:cNvSpPr txBox="1"/>
          <p:nvPr/>
        </p:nvSpPr>
        <p:spPr>
          <a:xfrm>
            <a:off x="8712582" y="1228535"/>
            <a:ext cx="374268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Veranda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563D1-4312-2ADF-55CC-C263F05B349E}"/>
              </a:ext>
            </a:extLst>
          </p:cNvPr>
          <p:cNvSpPr txBox="1"/>
          <p:nvPr/>
        </p:nvSpPr>
        <p:spPr>
          <a:xfrm>
            <a:off x="6359907" y="1514285"/>
            <a:ext cx="374268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Veranda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9FD33A-430E-80CE-2A3A-5A98855E15BC}"/>
              </a:ext>
            </a:extLst>
          </p:cNvPr>
          <p:cNvSpPr txBox="1"/>
          <p:nvPr/>
        </p:nvSpPr>
        <p:spPr>
          <a:xfrm>
            <a:off x="6150357" y="2923985"/>
            <a:ext cx="374268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Veranda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5865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nps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nps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54C15-B868-4685-903A-6CE6D226F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" y="6380160"/>
            <a:ext cx="1603248" cy="36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FD5D76-6A02-4958-8D42-7A5BC8E240FD}"/>
              </a:ext>
            </a:extLst>
          </p:cNvPr>
          <p:cNvCxnSpPr>
            <a:cxnSpLocks/>
          </p:cNvCxnSpPr>
          <p:nvPr/>
        </p:nvCxnSpPr>
        <p:spPr>
          <a:xfrm>
            <a:off x="9525" y="6126480"/>
            <a:ext cx="121615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C38802-978D-EC21-DB8B-42364B6AFA76}"/>
              </a:ext>
            </a:extLst>
          </p:cNvPr>
          <p:cNvSpPr/>
          <p:nvPr/>
        </p:nvSpPr>
        <p:spPr>
          <a:xfrm>
            <a:off x="2789555" y="6226063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 OF UNANCHORED BENCHMARK RODS IN CONSOLIDATING SEDIMENT IN SOUTH LOUISIANA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A8-52C6-624A-DE02-17B098226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172796"/>
            <a:ext cx="1137835" cy="640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AC9297-1031-7178-0161-0238A77151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459" y="83239"/>
            <a:ext cx="6947241" cy="595729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ED619C-F1EA-07E9-6C78-076C8C7D9F40}"/>
              </a:ext>
            </a:extLst>
          </p:cNvPr>
          <p:cNvSpPr txBox="1"/>
          <p:nvPr/>
        </p:nvSpPr>
        <p:spPr>
          <a:xfrm>
            <a:off x="304800" y="1410593"/>
            <a:ext cx="4114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</a:rPr>
              <a:t>Δ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Z illustrates no measurable change between shallow- and deep-rod settlement for the period Feb/March 2019 to August 2022 (3.5 years)</a:t>
            </a:r>
          </a:p>
          <a:p>
            <a:endParaRPr lang="en-US" sz="2400" dirty="0">
              <a:solidFill>
                <a:srgbClr val="FFC000"/>
              </a:solidFill>
              <a:latin typeface="Veranda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Subsidence is about 5 mm/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yr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in this area, which means net change was about 17.5 mm, far greater than the measurement uncertainty of +/- 3 mm.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C001A-8981-92BA-5268-C4BEB36E812A}"/>
              </a:ext>
            </a:extLst>
          </p:cNvPr>
          <p:cNvSpPr txBox="1"/>
          <p:nvPr/>
        </p:nvSpPr>
        <p:spPr>
          <a:xfrm>
            <a:off x="333375" y="160338"/>
            <a:ext cx="367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D1C18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6046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6b5e69-62d7-4d8a-9ec1-77ac5971931b" xsi:nil="true"/>
    <lcf76f155ced4ddcb4097134ff3c332f xmlns="c55ce691-0dbb-4562-ab90-cbcfe232791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45DF05DCE3E49BE5702CC21F1D961" ma:contentTypeVersion="12" ma:contentTypeDescription="Create a new document." ma:contentTypeScope="" ma:versionID="b4ec258f4f7c66d824805e40cdda700f">
  <xsd:schema xmlns:xsd="http://www.w3.org/2001/XMLSchema" xmlns:xs="http://www.w3.org/2001/XMLSchema" xmlns:p="http://schemas.microsoft.com/office/2006/metadata/properties" xmlns:ns2="c55ce691-0dbb-4562-ab90-cbcfe2327911" xmlns:ns3="096b5e69-62d7-4d8a-9ec1-77ac5971931b" targetNamespace="http://schemas.microsoft.com/office/2006/metadata/properties" ma:root="true" ma:fieldsID="ef4690e678d118b422ad0472b4bedb9f" ns2:_="" ns3:_="">
    <xsd:import namespace="c55ce691-0dbb-4562-ab90-cbcfe2327911"/>
    <xsd:import namespace="096b5e69-62d7-4d8a-9ec1-77ac5971931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ce691-0dbb-4562-ab90-cbcfe232791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041ea59-33c4-48ff-94ef-ea055c7299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b5e69-62d7-4d8a-9ec1-77ac5971931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85c29c-98ba-4269-a3a9-5e3fae6f45ba}" ma:internalName="TaxCatchAll" ma:showField="CatchAllData" ma:web="096b5e69-62d7-4d8a-9ec1-77ac597193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65A35-F507-4350-867C-D37BBFB5BD2B}">
  <ds:schemaRefs>
    <ds:schemaRef ds:uri="http://schemas.microsoft.com/office/2006/metadata/properties"/>
    <ds:schemaRef ds:uri="http://schemas.microsoft.com/office/infopath/2007/PartnerControls"/>
    <ds:schemaRef ds:uri="096b5e69-62d7-4d8a-9ec1-77ac5971931b"/>
    <ds:schemaRef ds:uri="c55ce691-0dbb-4562-ab90-cbcfe2327911"/>
  </ds:schemaRefs>
</ds:datastoreItem>
</file>

<file path=customXml/itemProps2.xml><?xml version="1.0" encoding="utf-8"?>
<ds:datastoreItem xmlns:ds="http://schemas.openxmlformats.org/officeDocument/2006/customXml" ds:itemID="{E095AF38-A4F8-429D-9409-7116143FC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BC6A7-C070-4CC0-B9FA-E654CEB21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ce691-0dbb-4562-ab90-cbcfe2327911"/>
    <ds:schemaRef ds:uri="096b5e69-62d7-4d8a-9ec1-77ac597193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14846</TotalTime>
  <Words>829</Words>
  <Application>Microsoft Office PowerPoint</Application>
  <PresentationFormat>Widescreen</PresentationFormat>
  <Paragraphs>78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Byrnes</dc:creator>
  <cp:lastModifiedBy>mbyrnes</cp:lastModifiedBy>
  <cp:revision>433</cp:revision>
  <cp:lastPrinted>2015-04-22T21:06:36Z</cp:lastPrinted>
  <dcterms:created xsi:type="dcterms:W3CDTF">2015-03-02T20:21:08Z</dcterms:created>
  <dcterms:modified xsi:type="dcterms:W3CDTF">2023-07-05T19:01:06Z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0x010100C1145DF05DCE3E49BE5702CC21F1D961</vt:lpwstr>
  </property>
</Properties>
</file>