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299_69666BC2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4"/>
  </p:sldMasterIdLst>
  <p:notesMasterIdLst>
    <p:notesMasterId r:id="rId45"/>
  </p:notesMasterIdLst>
  <p:handoutMasterIdLst>
    <p:handoutMasterId r:id="rId46"/>
  </p:handoutMasterIdLst>
  <p:sldIdLst>
    <p:sldId id="462" r:id="rId5"/>
    <p:sldId id="665" r:id="rId6"/>
    <p:sldId id="666" r:id="rId7"/>
    <p:sldId id="256" r:id="rId8"/>
    <p:sldId id="257" r:id="rId9"/>
    <p:sldId id="667" r:id="rId10"/>
    <p:sldId id="668" r:id="rId11"/>
    <p:sldId id="260" r:id="rId12"/>
    <p:sldId id="827" r:id="rId13"/>
    <p:sldId id="349" r:id="rId14"/>
    <p:sldId id="350" r:id="rId15"/>
    <p:sldId id="828" r:id="rId16"/>
    <p:sldId id="829" r:id="rId17"/>
    <p:sldId id="830" r:id="rId18"/>
    <p:sldId id="268" r:id="rId19"/>
    <p:sldId id="292" r:id="rId20"/>
    <p:sldId id="289" r:id="rId21"/>
    <p:sldId id="290" r:id="rId22"/>
    <p:sldId id="291" r:id="rId23"/>
    <p:sldId id="288" r:id="rId24"/>
    <p:sldId id="275" r:id="rId25"/>
    <p:sldId id="832" r:id="rId26"/>
    <p:sldId id="314" r:id="rId27"/>
    <p:sldId id="318" r:id="rId28"/>
    <p:sldId id="333" r:id="rId29"/>
    <p:sldId id="334" r:id="rId30"/>
    <p:sldId id="335" r:id="rId31"/>
    <p:sldId id="336" r:id="rId32"/>
    <p:sldId id="338" r:id="rId33"/>
    <p:sldId id="339" r:id="rId34"/>
    <p:sldId id="833" r:id="rId35"/>
    <p:sldId id="676" r:id="rId36"/>
    <p:sldId id="687" r:id="rId37"/>
    <p:sldId id="688" r:id="rId38"/>
    <p:sldId id="689" r:id="rId39"/>
    <p:sldId id="542" r:id="rId40"/>
    <p:sldId id="530" r:id="rId41"/>
    <p:sldId id="824" r:id="rId42"/>
    <p:sldId id="825" r:id="rId43"/>
    <p:sldId id="826" r:id="rId44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4A6F509-4F71-A4EC-4B22-291C18FDDC02}" name="Lance Speidell" initials="LS" userId="S::lspeidell@estuaries.org::4f348838-cf08-4b20-bbd1-a58a4b098275" providerId="AD"/>
  <p188:author id="{A167890C-7589-0BAA-D611-92D4412677D5}" name="Guest User" initials="GU" userId="S::urn:spo:anon#43ed7e51d35576e0ee0acfc2b18ace9344c4a5ab78f452182eb7a285d7cef1de::" providerId="AD"/>
  <p188:author id="{267AB729-CE29-9EEA-ED9F-D0236E694153}" name="Hilary Stevens" initials="HS" userId="S::hstevens@estuaries.org::bdb162de-55c4-4ff6-b23a-32b70bd76acb" providerId="AD"/>
  <p188:author id="{AC0E443A-42A2-590D-C2AF-690F872454F3}" name="Daniel Hayden" initials="DH" userId="Daniel Hayden" providerId="None"/>
  <p188:author id="{27068E7F-65CF-3CC8-0232-4B5F3BA0F75E}" name="Elsa Schwartz" initials="ES" userId="S::eschwartz@estuaries.org::70dcda98-eec7-41ff-895e-baa24aa17f6f" providerId="AD"/>
  <p188:author id="{AF1147DD-DE0C-504C-1875-BB1EA58AC743}" name="Nicole Lekus" initials="NL" userId="Nicole Lekus" providerId="None"/>
  <p188:author id="{E8410BE2-ED06-539E-116C-973D625FD15A}" name="Daniel Hayden" initials="DH" userId="S::dhayden@estuaries.org::1b746e0f-66e3-481f-8809-6d96f8ef4dd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Suzanne Simon" initials="SS" lastIdx="2" clrIdx="6">
    <p:extLst>
      <p:ext uri="{19B8F6BF-5375-455C-9EA6-DF929625EA0E}">
        <p15:presenceInfo xmlns:p15="http://schemas.microsoft.com/office/powerpoint/2012/main" userId="S::ssimon@estuaries.org::562133b9-43d7-4096-a542-767b37e310d8" providerId="AD"/>
      </p:ext>
    </p:extLst>
  </p:cmAuthor>
  <p:cmAuthor id="1" name="Lance Speidell" initials="LS" lastIdx="38" clrIdx="0">
    <p:extLst>
      <p:ext uri="{19B8F6BF-5375-455C-9EA6-DF929625EA0E}">
        <p15:presenceInfo xmlns:p15="http://schemas.microsoft.com/office/powerpoint/2012/main" userId="S::lspeidell@estuaries.org::4f348838-cf08-4b20-bbd1-a58a4b098275" providerId="AD"/>
      </p:ext>
    </p:extLst>
  </p:cmAuthor>
  <p:cmAuthor id="8" name="Elsa Schwartz" initials="ES" lastIdx="21" clrIdx="7">
    <p:extLst>
      <p:ext uri="{19B8F6BF-5375-455C-9EA6-DF929625EA0E}">
        <p15:presenceInfo xmlns:p15="http://schemas.microsoft.com/office/powerpoint/2012/main" userId="S::eschwartz@estuaries.org::70dcda98-eec7-41ff-895e-baa24aa17f6f" providerId="AD"/>
      </p:ext>
    </p:extLst>
  </p:cmAuthor>
  <p:cmAuthor id="2" name="Daniel Hayden" initials="DH" lastIdx="77" clrIdx="1">
    <p:extLst>
      <p:ext uri="{19B8F6BF-5375-455C-9EA6-DF929625EA0E}">
        <p15:presenceInfo xmlns:p15="http://schemas.microsoft.com/office/powerpoint/2012/main" userId="Daniel Hayden" providerId="None"/>
      </p:ext>
    </p:extLst>
  </p:cmAuthor>
  <p:cmAuthor id="9" name="Daniel" initials="D" lastIdx="8" clrIdx="8">
    <p:extLst>
      <p:ext uri="{19B8F6BF-5375-455C-9EA6-DF929625EA0E}">
        <p15:presenceInfo xmlns:p15="http://schemas.microsoft.com/office/powerpoint/2012/main" userId="Daniel" providerId="None"/>
      </p:ext>
    </p:extLst>
  </p:cmAuthor>
  <p:cmAuthor id="3" name="Nicole Lekus" initials="NL" lastIdx="9" clrIdx="2">
    <p:extLst>
      <p:ext uri="{19B8F6BF-5375-455C-9EA6-DF929625EA0E}">
        <p15:presenceInfo xmlns:p15="http://schemas.microsoft.com/office/powerpoint/2012/main" userId="Nicole Lekus" providerId="None"/>
      </p:ext>
    </p:extLst>
  </p:cmAuthor>
  <p:cmAuthor id="10" name="Daniel Hayden" initials="DH [2]" lastIdx="4" clrIdx="9">
    <p:extLst>
      <p:ext uri="{19B8F6BF-5375-455C-9EA6-DF929625EA0E}">
        <p15:presenceInfo xmlns:p15="http://schemas.microsoft.com/office/powerpoint/2012/main" userId="S::dhayden@estuaries.org::1b746e0f-66e3-481f-8809-6d96f8ef4dd7" providerId="AD"/>
      </p:ext>
    </p:extLst>
  </p:cmAuthor>
  <p:cmAuthor id="4" name="Rob Shane" initials="RS" lastIdx="10" clrIdx="3">
    <p:extLst>
      <p:ext uri="{19B8F6BF-5375-455C-9EA6-DF929625EA0E}">
        <p15:presenceInfo xmlns:p15="http://schemas.microsoft.com/office/powerpoint/2012/main" userId="S::rshane@estuaries.org::dda45cbb-8717-4d3d-a37e-52bc70106328" providerId="AD"/>
      </p:ext>
    </p:extLst>
  </p:cmAuthor>
  <p:cmAuthor id="11" name="Nicole Lekus" initials="NL [2]" lastIdx="7" clrIdx="10">
    <p:extLst>
      <p:ext uri="{19B8F6BF-5375-455C-9EA6-DF929625EA0E}">
        <p15:presenceInfo xmlns:p15="http://schemas.microsoft.com/office/powerpoint/2012/main" userId="S::nbreslin.romano@estuaries.org::fe3b2b92-df35-4b26-a6f2-3fcd6b136b4a" providerId="AD"/>
      </p:ext>
    </p:extLst>
  </p:cmAuthor>
  <p:cmAuthor id="5" name="Thomas Ardito" initials="TA" lastIdx="2" clrIdx="4">
    <p:extLst>
      <p:ext uri="{19B8F6BF-5375-455C-9EA6-DF929625EA0E}">
        <p15:presenceInfo xmlns:p15="http://schemas.microsoft.com/office/powerpoint/2012/main" userId="S::tardito@estuaries.org::2bffe5cb-d88a-475e-9821-c50668106ed8" providerId="AD"/>
      </p:ext>
    </p:extLst>
  </p:cmAuthor>
  <p:cmAuthor id="6" name="Hilary Stevens" initials="HS" lastIdx="3" clrIdx="5">
    <p:extLst>
      <p:ext uri="{19B8F6BF-5375-455C-9EA6-DF929625EA0E}">
        <p15:presenceInfo xmlns:p15="http://schemas.microsoft.com/office/powerpoint/2012/main" userId="S::hstevens@estuaries.org::bdb162de-55c4-4ff6-b23a-32b70bd76ac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68B1"/>
    <a:srgbClr val="00703C"/>
    <a:srgbClr val="4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0E4C89-99C4-4D09-B9AD-484634F190D1}" v="3" dt="2023-05-30T22:41:43.9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52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microsoft.com/office/2018/10/relationships/authors" Target="author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omments/modernComment_299_69666BC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36069C4-D8B6-4C60-AB17-28C6E1021D1B}" authorId="{27068E7F-65CF-3CC8-0232-4B5F3BA0F75E}" created="2023-05-23T21:58:10.204">
    <pc:sldMkLst xmlns:pc="http://schemas.microsoft.com/office/powerpoint/2013/main/command">
      <pc:docMk/>
      <pc:sldMk cId="211997060" sldId="640"/>
    </pc:sldMkLst>
    <p188:txBody>
      <a:bodyPr/>
      <a:lstStyle/>
      <a:p>
        <a:r>
          <a:rPr lang="en-US"/>
          <a:t>[@Daniel Hayden] Did you want to include Wendell as well since he has not started yet during the last board meeting so the board has not yet officially met him.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7CDE4F-31FC-4156-BD7E-F129C00ADD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4028440" cy="351737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C35F9A-30CC-4706-9DDB-06D9B18B02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809" y="2"/>
            <a:ext cx="4028440" cy="351737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r">
              <a:defRPr sz="1200"/>
            </a:lvl1pPr>
          </a:lstStyle>
          <a:p>
            <a:fld id="{41A8AA73-D5C8-49EF-A892-923792884C5B}" type="datetimeFigureOut">
              <a:rPr lang="en-US" smtClean="0"/>
              <a:t>7/5/2023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8C1A1F-8F7C-4CC3-89CF-00ACA57E50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63B8FA-E7C4-4114-9282-795F1346B0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r">
              <a:defRPr sz="1200"/>
            </a:lvl1pPr>
          </a:lstStyle>
          <a:p>
            <a:fld id="{6FA43C73-C094-4FA6-B7CF-DF81932FF8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6180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028440" cy="351737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2"/>
            <a:ext cx="4028440" cy="351737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r">
              <a:defRPr sz="1200"/>
            </a:lvl1pPr>
          </a:lstStyle>
          <a:p>
            <a:fld id="{2F05A450-F460-431D-A762-F72E8767E6D2}" type="datetimeFigureOut">
              <a:rPr lang="en-US" smtClean="0"/>
              <a:t>7/5/2023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4" tIns="46586" rIns="93174" bIns="465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4" tIns="46586" rIns="93174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r">
              <a:defRPr sz="1200"/>
            </a:lvl1pPr>
          </a:lstStyle>
          <a:p>
            <a:fld id="{1742B215-4C3A-406D-BD1C-A1CCDB688E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384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4888" y="534988"/>
            <a:ext cx="4746625" cy="2670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4D42B-74E2-4FA5-9BA8-0F08F1B20DB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69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9976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6B9E147A-63D6-ED48-A0B8-8091F02EE6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64936DD0-6D8F-22C5-2E53-0516EEBA6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42FB14FB-F865-2A5A-F4AE-FFB06BD719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66813" indent="-2333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33538" indent="-2333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00263" indent="-2333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574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146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718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290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66DD69F-79A9-4EEF-A4AA-D3E71D72B011}" type="slidenum">
              <a:rPr lang="en-US" altLang="en-US">
                <a:latin typeface="Times New Roman" panose="02020603050405020304" pitchFamily="18" charset="0"/>
              </a:rPr>
              <a:pPr/>
              <a:t>36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B89C62AA-598C-0493-A667-F29B318DAF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66813" indent="-2333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33538" indent="-2333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00263" indent="-2333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574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146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718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290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A6FADB6-44A4-4296-B0EB-2FD5E1B754BF}" type="slidenum">
              <a:rPr lang="en-US" altLang="en-US">
                <a:latin typeface="Times New Roman" panose="02020603050405020304" pitchFamily="18" charset="0"/>
              </a:rPr>
              <a:pPr/>
              <a:t>37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861B7DF3-EF0C-C669-DDF5-8561EB5650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67BEC9EB-BD09-6B3C-11B5-1694FB2B33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35362F87-6A04-3885-3DAF-70EEEE26DD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66813" indent="-2333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33538" indent="-2333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00263" indent="-2333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574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146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718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290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3390C4B-CAFC-45D8-AAC4-57A988CA72B4}" type="slidenum">
              <a:rPr lang="en-US" altLang="en-US">
                <a:latin typeface="Times New Roman" panose="02020603050405020304" pitchFamily="18" charset="0"/>
              </a:rPr>
              <a:pPr/>
              <a:t>38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BD078C8E-11D2-2139-5623-96B2D99088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3AB01F10-850B-C5FA-1908-1308C0E864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7DBC45E6-56F9-FE6C-F50C-E933368DDA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66813" indent="-2333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33538" indent="-2333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00263" indent="-2333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574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146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718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290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4FD886D-E1F4-4C7F-B3E3-A760F5400CFE}" type="slidenum">
              <a:rPr lang="en-US" altLang="en-US">
                <a:latin typeface="Times New Roman" panose="02020603050405020304" pitchFamily="18" charset="0"/>
              </a:rPr>
              <a:pPr/>
              <a:t>39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FAE0915B-F10A-9917-5BB4-2AE3E06C6B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A2E49620-DB60-AAC7-8D8A-BF98A251B1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7833015800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g17833015800_0_2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g17833015800_0_2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11396fa791_0_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u="sng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144" name="Google Shape;144;g211396fa791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13c1b0084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13c1b0084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41916407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419164072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11396fa791_0_3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167" name="Google Shape;167;g211396fa791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F4D81-C580-4B87-8F07-D9C365FEA83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494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66913-AB30-4D74-ABA9-196934A85E1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731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66913-AB30-4D74-ABA9-196934A85E1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695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211" y="2321259"/>
            <a:ext cx="5735578" cy="228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65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2018 NATIONAL SUMMIT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2018 NATIONAL SUMMIT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C38E9-F92C-489A-9D30-440C4D61E7B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AC3594-112C-4487-B2DB-D2E528C430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22653"/>
            <a:ext cx="1000096" cy="3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40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1B33B-D7FA-41F1-9969-96786AE79C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176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Teal">
  <p:cSld name="Intro Teal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 txBox="1">
            <a:spLocks noGrp="1"/>
          </p:cNvSpPr>
          <p:nvPr>
            <p:ph type="ctrTitle"/>
          </p:nvPr>
        </p:nvSpPr>
        <p:spPr>
          <a:xfrm>
            <a:off x="1928693" y="1982001"/>
            <a:ext cx="10053200" cy="108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DF6F9"/>
              </a:buClr>
              <a:buSzPts val="6600"/>
              <a:buFont typeface="Cambria"/>
              <a:buNone/>
              <a:defRPr sz="88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body" idx="1"/>
          </p:nvPr>
        </p:nvSpPr>
        <p:spPr>
          <a:xfrm>
            <a:off x="1926815" y="4691255"/>
            <a:ext cx="9715600" cy="18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1807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nning footer">
  <p:cSld name="Running footer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8"/>
          <p:cNvSpPr txBox="1">
            <a:spLocks noGrp="1"/>
          </p:cNvSpPr>
          <p:nvPr>
            <p:ph type="title"/>
          </p:nvPr>
        </p:nvSpPr>
        <p:spPr>
          <a:xfrm>
            <a:off x="270588" y="365760"/>
            <a:ext cx="11083200" cy="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998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8"/>
          <p:cNvSpPr txBox="1"/>
          <p:nvPr/>
        </p:nvSpPr>
        <p:spPr>
          <a:xfrm>
            <a:off x="914407" y="6317621"/>
            <a:ext cx="8930400" cy="5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 b="0" i="0" u="none" strike="noStrike" cap="none">
                <a:solidFill>
                  <a:srgbClr val="103D72"/>
                </a:solidFill>
                <a:latin typeface="Arial Narrow"/>
                <a:ea typeface="Arial Narrow"/>
                <a:cs typeface="Arial Narrow"/>
                <a:sym typeface="Arial Narrow"/>
              </a:rPr>
              <a:t>U.S. Department of Commerce | National Oceanic and Atmospheric Administration | National Marine Fisheries Service</a:t>
            </a:r>
            <a:endParaRPr sz="1467" dirty="0"/>
          </a:p>
        </p:txBody>
      </p:sp>
      <p:sp>
        <p:nvSpPr>
          <p:cNvPr id="121" name="Google Shape;121;p28"/>
          <p:cNvSpPr txBox="1"/>
          <p:nvPr/>
        </p:nvSpPr>
        <p:spPr>
          <a:xfrm>
            <a:off x="168165" y="6304133"/>
            <a:ext cx="7460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B9C2"/>
              </a:buClr>
              <a:buSzPts val="900"/>
              <a:buFont typeface="Arial Narrow"/>
              <a:buNone/>
            </a:pPr>
            <a:r>
              <a:rPr lang="en" sz="1200" b="1" i="0" u="none" strike="noStrike" cap="none">
                <a:solidFill>
                  <a:srgbClr val="13B9C2"/>
                </a:solidFill>
                <a:latin typeface="Arial Narrow"/>
                <a:ea typeface="Arial Narrow"/>
                <a:cs typeface="Arial Narrow"/>
                <a:sym typeface="Arial Narrow"/>
              </a:rPr>
              <a:t>Page </a:t>
            </a:r>
            <a:fld id="{00000000-1234-1234-1234-123412341234}" type="slidenum">
              <a:rPr lang="en" sz="1200" b="1" i="0" u="none" strike="noStrike" cap="none">
                <a:solidFill>
                  <a:srgbClr val="13B9C2"/>
                </a:solidFill>
                <a:latin typeface="Arial Narrow"/>
                <a:ea typeface="Arial Narrow"/>
                <a:cs typeface="Arial Narrow"/>
                <a:sym typeface="Arial Narrow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B9C2"/>
                </a:buClr>
                <a:buSzPts val="900"/>
                <a:buFont typeface="Arial Narrow"/>
                <a:buNone/>
              </a:pPr>
              <a:t>‹#›</a:t>
            </a:fld>
            <a:endParaRPr sz="1200" b="1" i="0" u="none" strike="noStrike" cap="none" dirty="0">
              <a:solidFill>
                <a:srgbClr val="13B9C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2" name="Google Shape;122;p28"/>
          <p:cNvSpPr/>
          <p:nvPr/>
        </p:nvSpPr>
        <p:spPr>
          <a:xfrm>
            <a:off x="9436274" y="-1"/>
            <a:ext cx="2733151" cy="6866021"/>
          </a:xfrm>
          <a:custGeom>
            <a:avLst/>
            <a:gdLst/>
            <a:ahLst/>
            <a:cxnLst/>
            <a:rect l="l" t="t" r="r" b="b"/>
            <a:pathLst>
              <a:path w="1687130" h="5463677" extrusionOk="0">
                <a:moveTo>
                  <a:pt x="1593900" y="5463677"/>
                </a:moveTo>
                <a:lnTo>
                  <a:pt x="0" y="5454085"/>
                </a:lnTo>
                <a:lnTo>
                  <a:pt x="980930" y="0"/>
                </a:lnTo>
                <a:lnTo>
                  <a:pt x="1686663" y="4620"/>
                </a:lnTo>
                <a:cubicBezTo>
                  <a:pt x="1697742" y="2539787"/>
                  <a:pt x="1507222" y="3468373"/>
                  <a:pt x="1593900" y="5463677"/>
                </a:cubicBezTo>
                <a:close/>
              </a:path>
            </a:pathLst>
          </a:custGeom>
          <a:gradFill>
            <a:gsLst>
              <a:gs pos="0">
                <a:srgbClr val="07477D">
                  <a:alpha val="0"/>
                </a:srgbClr>
              </a:gs>
              <a:gs pos="42000">
                <a:srgbClr val="07477D">
                  <a:alpha val="0"/>
                </a:srgbClr>
              </a:gs>
              <a:gs pos="100000">
                <a:srgbClr val="07477D">
                  <a:alpha val="33725"/>
                </a:srgbClr>
              </a:gs>
            </a:gsLst>
            <a:lin ang="719864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 b="0" i="0" u="none" strike="noStrike" cap="none" dirty="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3" name="Google Shape;123;p28"/>
          <p:cNvSpPr/>
          <p:nvPr/>
        </p:nvSpPr>
        <p:spPr>
          <a:xfrm>
            <a:off x="10173344" y="0"/>
            <a:ext cx="2018657" cy="6870664"/>
          </a:xfrm>
          <a:custGeom>
            <a:avLst/>
            <a:gdLst/>
            <a:ahLst/>
            <a:cxnLst/>
            <a:rect l="l" t="t" r="r" b="b"/>
            <a:pathLst>
              <a:path w="2018657" h="6870664" extrusionOk="0">
                <a:moveTo>
                  <a:pt x="2004484" y="0"/>
                </a:moveTo>
                <a:lnTo>
                  <a:pt x="2018657" y="0"/>
                </a:lnTo>
                <a:lnTo>
                  <a:pt x="2018657" y="6870664"/>
                </a:lnTo>
                <a:lnTo>
                  <a:pt x="0" y="6870664"/>
                </a:lnTo>
                <a:lnTo>
                  <a:pt x="155565" y="6774688"/>
                </a:lnTo>
                <a:cubicBezTo>
                  <a:pt x="1007953" y="6069582"/>
                  <a:pt x="1699475" y="3579231"/>
                  <a:pt x="1980631" y="312225"/>
                </a:cubicBezTo>
                <a:lnTo>
                  <a:pt x="200448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33" b="0" i="0" u="none" strike="noStrike" cap="none" dirty="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4" name="Google Shape;124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13733" y="6155204"/>
            <a:ext cx="1404947" cy="60852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8"/>
          <p:cNvSpPr txBox="1">
            <a:spLocks noGrp="1"/>
          </p:cNvSpPr>
          <p:nvPr>
            <p:ph type="body" idx="1"/>
          </p:nvPr>
        </p:nvSpPr>
        <p:spPr>
          <a:xfrm>
            <a:off x="270589" y="1631093"/>
            <a:ext cx="9789600" cy="44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97923" algn="l" rtl="0">
              <a:lnSpc>
                <a:spcPct val="95000"/>
              </a:lnSpc>
              <a:spcBef>
                <a:spcPts val="1467"/>
              </a:spcBef>
              <a:spcAft>
                <a:spcPts val="0"/>
              </a:spcAft>
              <a:buSzPts val="11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400"/>
              <a:buChar char="●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9299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1239387" y="6356350"/>
            <a:ext cx="69140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City of New Orleans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8B5BA0-6825-4B13-AFCA-044D8F62CED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A57EAB-29A6-AD4F-8CA0-52EA4B0D69A2}"/>
              </a:ext>
            </a:extLst>
          </p:cNvPr>
          <p:cNvCxnSpPr>
            <a:cxnSpLocks/>
          </p:cNvCxnSpPr>
          <p:nvPr userDrawn="1"/>
        </p:nvCxnSpPr>
        <p:spPr>
          <a:xfrm>
            <a:off x="823686" y="1999380"/>
            <a:ext cx="10530114" cy="0"/>
          </a:xfrm>
          <a:prstGeom prst="line">
            <a:avLst/>
          </a:prstGeom>
          <a:ln w="34925">
            <a:solidFill>
              <a:srgbClr val="AD2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9712991-EC0E-794F-ABB2-00B15AA932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56350"/>
            <a:ext cx="401187" cy="365125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838200" y="1092196"/>
            <a:ext cx="10515600" cy="822960"/>
          </a:xfrm>
        </p:spPr>
        <p:txBody>
          <a:bodyPr>
            <a:normAutofit/>
          </a:bodyPr>
          <a:lstStyle>
            <a:lvl1pPr marL="0" indent="0">
              <a:buNone/>
              <a:defRPr sz="240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4959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1239387" y="6356350"/>
            <a:ext cx="69140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City of New Orleans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8B5BA0-6825-4B13-AFCA-044D8F62CED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A57EAB-29A6-AD4F-8CA0-52EA4B0D69A2}"/>
              </a:ext>
            </a:extLst>
          </p:cNvPr>
          <p:cNvCxnSpPr>
            <a:cxnSpLocks/>
          </p:cNvCxnSpPr>
          <p:nvPr userDrawn="1"/>
        </p:nvCxnSpPr>
        <p:spPr>
          <a:xfrm>
            <a:off x="823686" y="1999380"/>
            <a:ext cx="10530114" cy="0"/>
          </a:xfrm>
          <a:prstGeom prst="line">
            <a:avLst/>
          </a:prstGeom>
          <a:ln w="34925">
            <a:solidFill>
              <a:srgbClr val="AD2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9712991-EC0E-794F-ABB2-00B15AA932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56350"/>
            <a:ext cx="401187" cy="365125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838200" y="1092196"/>
            <a:ext cx="10515600" cy="822960"/>
          </a:xfrm>
        </p:spPr>
        <p:txBody>
          <a:bodyPr>
            <a:normAutofit/>
          </a:bodyPr>
          <a:lstStyle>
            <a:lvl1pPr marL="0" indent="0">
              <a:buNone/>
              <a:defRPr sz="240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1561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44899"/>
            <a:ext cx="5181600" cy="37320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44899"/>
            <a:ext cx="5181600" cy="37320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0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A57EAB-29A6-AD4F-8CA0-52EA4B0D69A2}"/>
              </a:ext>
            </a:extLst>
          </p:cNvPr>
          <p:cNvCxnSpPr>
            <a:cxnSpLocks/>
          </p:cNvCxnSpPr>
          <p:nvPr userDrawn="1"/>
        </p:nvCxnSpPr>
        <p:spPr>
          <a:xfrm>
            <a:off x="823686" y="1999380"/>
            <a:ext cx="10530114" cy="0"/>
          </a:xfrm>
          <a:prstGeom prst="line">
            <a:avLst/>
          </a:prstGeom>
          <a:ln w="34925">
            <a:solidFill>
              <a:srgbClr val="AD2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838200" y="1092196"/>
            <a:ext cx="10515600" cy="822960"/>
          </a:xfrm>
        </p:spPr>
        <p:txBody>
          <a:bodyPr>
            <a:normAutofit/>
          </a:bodyPr>
          <a:lstStyle>
            <a:lvl1pPr marL="0" indent="0">
              <a:buNone/>
              <a:defRPr sz="240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1239387" y="6356350"/>
            <a:ext cx="69140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City of New Orleans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8B5BA0-6825-4B13-AFCA-044D8F62CED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9712991-EC0E-794F-ABB2-00B15AA932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56350"/>
            <a:ext cx="401187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66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1239387" y="6356350"/>
            <a:ext cx="69140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City of New Orleans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8B5BA0-6825-4B13-AFCA-044D8F62CED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A57EAB-29A6-AD4F-8CA0-52EA4B0D69A2}"/>
              </a:ext>
            </a:extLst>
          </p:cNvPr>
          <p:cNvCxnSpPr>
            <a:cxnSpLocks/>
          </p:cNvCxnSpPr>
          <p:nvPr userDrawn="1"/>
        </p:nvCxnSpPr>
        <p:spPr>
          <a:xfrm>
            <a:off x="823686" y="1999380"/>
            <a:ext cx="10530114" cy="0"/>
          </a:xfrm>
          <a:prstGeom prst="line">
            <a:avLst/>
          </a:prstGeom>
          <a:ln w="34925">
            <a:solidFill>
              <a:srgbClr val="AD2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9712991-EC0E-794F-ABB2-00B15AA932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56350"/>
            <a:ext cx="401187" cy="365125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838200" y="1092196"/>
            <a:ext cx="10515600" cy="822960"/>
          </a:xfrm>
        </p:spPr>
        <p:txBody>
          <a:bodyPr>
            <a:normAutofit/>
          </a:bodyPr>
          <a:lstStyle>
            <a:lvl1pPr marL="0" indent="0">
              <a:buNone/>
              <a:defRPr sz="240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9102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1239387" y="6356350"/>
            <a:ext cx="69140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City of New Orleans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8B5BA0-6825-4B13-AFCA-044D8F62CED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A57EAB-29A6-AD4F-8CA0-52EA4B0D69A2}"/>
              </a:ext>
            </a:extLst>
          </p:cNvPr>
          <p:cNvCxnSpPr>
            <a:cxnSpLocks/>
          </p:cNvCxnSpPr>
          <p:nvPr userDrawn="1"/>
        </p:nvCxnSpPr>
        <p:spPr>
          <a:xfrm>
            <a:off x="823686" y="1999380"/>
            <a:ext cx="10530114" cy="0"/>
          </a:xfrm>
          <a:prstGeom prst="line">
            <a:avLst/>
          </a:prstGeom>
          <a:ln w="34925">
            <a:solidFill>
              <a:srgbClr val="AD2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9712991-EC0E-794F-ABB2-00B15AA932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56350"/>
            <a:ext cx="401187" cy="365125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838200" y="1092196"/>
            <a:ext cx="10515600" cy="822960"/>
          </a:xfrm>
        </p:spPr>
        <p:txBody>
          <a:bodyPr>
            <a:normAutofit/>
          </a:bodyPr>
          <a:lstStyle>
            <a:lvl1pPr marL="0" indent="0">
              <a:buNone/>
              <a:defRPr sz="240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8184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1239387" y="6356350"/>
            <a:ext cx="69140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City of New Orleans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8B5BA0-6825-4B13-AFCA-044D8F62CED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A57EAB-29A6-AD4F-8CA0-52EA4B0D69A2}"/>
              </a:ext>
            </a:extLst>
          </p:cNvPr>
          <p:cNvCxnSpPr>
            <a:cxnSpLocks/>
          </p:cNvCxnSpPr>
          <p:nvPr userDrawn="1"/>
        </p:nvCxnSpPr>
        <p:spPr>
          <a:xfrm>
            <a:off x="823686" y="1999380"/>
            <a:ext cx="10530114" cy="0"/>
          </a:xfrm>
          <a:prstGeom prst="line">
            <a:avLst/>
          </a:prstGeom>
          <a:ln w="34925">
            <a:solidFill>
              <a:srgbClr val="AD2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9712991-EC0E-794F-ABB2-00B15AA932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56350"/>
            <a:ext cx="401187" cy="365125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838200" y="1092196"/>
            <a:ext cx="10515600" cy="822960"/>
          </a:xfrm>
        </p:spPr>
        <p:txBody>
          <a:bodyPr>
            <a:normAutofit/>
          </a:bodyPr>
          <a:lstStyle>
            <a:lvl1pPr marL="0" indent="0">
              <a:buNone/>
              <a:defRPr sz="240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809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/>
          <a:stretch/>
        </p:blipFill>
        <p:spPr>
          <a:xfrm>
            <a:off x="0" y="-95534"/>
            <a:ext cx="12192000" cy="76393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Rectangle 9"/>
          <p:cNvSpPr/>
          <p:nvPr userDrawn="1"/>
        </p:nvSpPr>
        <p:spPr>
          <a:xfrm>
            <a:off x="781723" y="1064248"/>
            <a:ext cx="10695007" cy="528963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2793" y="2146963"/>
            <a:ext cx="10515600" cy="1057275"/>
          </a:xfrm>
        </p:spPr>
        <p:txBody>
          <a:bodyPr anchor="b"/>
          <a:lstStyle>
            <a:lvl1pPr>
              <a:defRPr sz="6000">
                <a:solidFill>
                  <a:srgbClr val="0368B1"/>
                </a:solidFill>
              </a:defRPr>
            </a:lvl1pPr>
          </a:lstStyle>
          <a:p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793" y="3212176"/>
            <a:ext cx="10515600" cy="4968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  <a:p>
            <a:pPr lvl="0"/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72793" y="4171838"/>
            <a:ext cx="4667250" cy="400162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Date | Location</a:t>
            </a:r>
          </a:p>
        </p:txBody>
      </p:sp>
    </p:spTree>
    <p:extLst>
      <p:ext uri="{BB962C8B-B14F-4D97-AF65-F5344CB8AC3E}">
        <p14:creationId xmlns:p14="http://schemas.microsoft.com/office/powerpoint/2010/main" val="1083564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1239387" y="6356350"/>
            <a:ext cx="69140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City of New Orleans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8B5BA0-6825-4B13-AFCA-044D8F62CED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A57EAB-29A6-AD4F-8CA0-52EA4B0D69A2}"/>
              </a:ext>
            </a:extLst>
          </p:cNvPr>
          <p:cNvCxnSpPr>
            <a:cxnSpLocks/>
          </p:cNvCxnSpPr>
          <p:nvPr userDrawn="1"/>
        </p:nvCxnSpPr>
        <p:spPr>
          <a:xfrm>
            <a:off x="823686" y="1999380"/>
            <a:ext cx="10530114" cy="0"/>
          </a:xfrm>
          <a:prstGeom prst="line">
            <a:avLst/>
          </a:prstGeom>
          <a:ln w="34925">
            <a:solidFill>
              <a:srgbClr val="AD2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9712991-EC0E-794F-ABB2-00B15AA932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56350"/>
            <a:ext cx="401187" cy="365125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838200" y="1092196"/>
            <a:ext cx="10515600" cy="822960"/>
          </a:xfrm>
        </p:spPr>
        <p:txBody>
          <a:bodyPr>
            <a:normAutofit/>
          </a:bodyPr>
          <a:lstStyle>
            <a:lvl1pPr marL="0" indent="0">
              <a:buNone/>
              <a:defRPr sz="240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59741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1239387" y="6356350"/>
            <a:ext cx="69140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City of New Orleans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8B5BA0-6825-4B13-AFCA-044D8F62CED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A57EAB-29A6-AD4F-8CA0-52EA4B0D69A2}"/>
              </a:ext>
            </a:extLst>
          </p:cNvPr>
          <p:cNvCxnSpPr>
            <a:cxnSpLocks/>
          </p:cNvCxnSpPr>
          <p:nvPr userDrawn="1"/>
        </p:nvCxnSpPr>
        <p:spPr>
          <a:xfrm>
            <a:off x="823686" y="1999380"/>
            <a:ext cx="10530114" cy="0"/>
          </a:xfrm>
          <a:prstGeom prst="line">
            <a:avLst/>
          </a:prstGeom>
          <a:ln w="34925">
            <a:solidFill>
              <a:srgbClr val="AD2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9712991-EC0E-794F-ABB2-00B15AA932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56350"/>
            <a:ext cx="401187" cy="365125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838200" y="1092196"/>
            <a:ext cx="10515600" cy="822960"/>
          </a:xfrm>
        </p:spPr>
        <p:txBody>
          <a:bodyPr>
            <a:normAutofit/>
          </a:bodyPr>
          <a:lstStyle>
            <a:lvl1pPr marL="0" indent="0">
              <a:buNone/>
              <a:defRPr sz="240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928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9B74217-064E-4BF0-9106-3EB3E08AF1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06588"/>
            <a:ext cx="10515600" cy="34623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Lucida Sans" panose="020B0602030504020204" pitchFamily="34" charset="0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Lucida Sans" panose="020B0602030504020204" pitchFamily="34" charset="0"/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Lucida Sans" panose="020B0602030504020204" pitchFamily="34" charset="0"/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Lucida Sans" panose="020B0602030504020204" pitchFamily="34" charset="0"/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681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52C314A-3B89-40AF-A534-6DF2AC990B72}"/>
              </a:ext>
            </a:extLst>
          </p:cNvPr>
          <p:cNvSpPr/>
          <p:nvPr userDrawn="1"/>
        </p:nvSpPr>
        <p:spPr>
          <a:xfrm>
            <a:off x="1525478" y="0"/>
            <a:ext cx="3592286" cy="6858000"/>
          </a:xfrm>
          <a:prstGeom prst="rect">
            <a:avLst/>
          </a:prstGeom>
          <a:solidFill>
            <a:schemeClr val="accent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5C91F92-9A9E-48D9-B4B7-DFAEBC590F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A8AD430-4C97-474C-AA0E-B943FB968AC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793652" y="3429000"/>
            <a:ext cx="3055938" cy="669925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DDAB069-FCF7-4444-AAF1-6EDCF9B4EE6B}"/>
              </a:ext>
            </a:extLst>
          </p:cNvPr>
          <p:cNvGrpSpPr/>
          <p:nvPr userDrawn="1"/>
        </p:nvGrpSpPr>
        <p:grpSpPr>
          <a:xfrm>
            <a:off x="2285139" y="4413985"/>
            <a:ext cx="1929981" cy="306986"/>
            <a:chOff x="2906162" y="3908830"/>
            <a:chExt cx="1929981" cy="30698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9C59C39-0117-48AA-AFD0-FD40DF170CA4}"/>
                </a:ext>
              </a:extLst>
            </p:cNvPr>
            <p:cNvSpPr/>
            <p:nvPr userDrawn="1"/>
          </p:nvSpPr>
          <p:spPr>
            <a:xfrm>
              <a:off x="2906162" y="3920199"/>
              <a:ext cx="278548" cy="295617"/>
            </a:xfrm>
            <a:prstGeom prst="ellipse">
              <a:avLst/>
            </a:prstGeom>
            <a:solidFill>
              <a:srgbClr val="23459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418171B-AF80-4AA3-9854-099DDD38CF86}"/>
                </a:ext>
              </a:extLst>
            </p:cNvPr>
            <p:cNvSpPr/>
            <p:nvPr userDrawn="1"/>
          </p:nvSpPr>
          <p:spPr>
            <a:xfrm>
              <a:off x="3427143" y="3920199"/>
              <a:ext cx="278548" cy="295617"/>
            </a:xfrm>
            <a:prstGeom prst="ellipse">
              <a:avLst/>
            </a:prstGeom>
            <a:solidFill>
              <a:srgbClr val="8FAC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EBB0DE1-1AEF-4A00-A7A9-316958E490CF}"/>
                </a:ext>
              </a:extLst>
            </p:cNvPr>
            <p:cNvSpPr/>
            <p:nvPr userDrawn="1"/>
          </p:nvSpPr>
          <p:spPr>
            <a:xfrm>
              <a:off x="3992369" y="3908830"/>
              <a:ext cx="278548" cy="29561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EAA338E-7BB2-45B4-B9B2-D92CB464FE3A}"/>
                </a:ext>
              </a:extLst>
            </p:cNvPr>
            <p:cNvSpPr/>
            <p:nvPr userDrawn="1"/>
          </p:nvSpPr>
          <p:spPr>
            <a:xfrm>
              <a:off x="4557595" y="3908830"/>
              <a:ext cx="278548" cy="2956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85F2C8C-9B76-4B7A-B003-F22CCDC732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42" y="2067581"/>
            <a:ext cx="2033891" cy="44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50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2530" y="3341077"/>
            <a:ext cx="4749471" cy="203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2532" y="1260233"/>
            <a:ext cx="4749469" cy="18561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9805" y="2433516"/>
            <a:ext cx="5823275" cy="2402254"/>
          </a:xfrm>
        </p:spPr>
        <p:txBody>
          <a:bodyPr anchor="t"/>
          <a:lstStyle>
            <a:lvl1pPr algn="l">
              <a:lnSpc>
                <a:spcPct val="90000"/>
              </a:lnSpc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806" y="1504462"/>
            <a:ext cx="5015685" cy="929054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NRCS-Divider-Slide_Raindrop.png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6825" y="2031999"/>
            <a:ext cx="1678200" cy="267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42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777875"/>
          </a:xfrm>
        </p:spPr>
        <p:txBody>
          <a:bodyPr/>
          <a:lstStyle>
            <a:lvl1pPr>
              <a:defRPr>
                <a:solidFill>
                  <a:srgbClr val="0368B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2550"/>
            <a:ext cx="10515600" cy="4824413"/>
          </a:xfrm>
        </p:spPr>
        <p:txBody>
          <a:bodyPr/>
          <a:lstStyle>
            <a:lvl1pPr>
              <a:defRPr>
                <a:solidFill>
                  <a:srgbClr val="4F4F4F"/>
                </a:solidFill>
              </a:defRPr>
            </a:lvl1pPr>
            <a:lvl2pPr>
              <a:defRPr>
                <a:solidFill>
                  <a:srgbClr val="4F4F4F"/>
                </a:solidFill>
              </a:defRPr>
            </a:lvl2pPr>
            <a:lvl3pPr>
              <a:defRPr>
                <a:solidFill>
                  <a:srgbClr val="4F4F4F"/>
                </a:solidFill>
              </a:defRPr>
            </a:lvl3pPr>
            <a:lvl4pPr>
              <a:defRPr>
                <a:solidFill>
                  <a:srgbClr val="4F4F4F"/>
                </a:solidFill>
              </a:defRPr>
            </a:lvl4pPr>
            <a:lvl5pPr>
              <a:defRPr>
                <a:solidFill>
                  <a:srgbClr val="4F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59525"/>
            <a:ext cx="4114800" cy="365125"/>
          </a:xfrm>
        </p:spPr>
        <p:txBody>
          <a:bodyPr/>
          <a:lstStyle>
            <a:lvl1pPr>
              <a:defRPr>
                <a:solidFill>
                  <a:srgbClr val="00703C"/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03C"/>
                </a:solidFill>
              </a:defRPr>
            </a:lvl1pPr>
          </a:lstStyle>
          <a:p>
            <a:fld id="{7B7C38E9-F92C-489A-9D30-440C4D61E7B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33D0E9-092F-4DAA-B7C7-8339019F02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22653"/>
            <a:ext cx="1000096" cy="3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67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87400"/>
          </a:xfrm>
        </p:spPr>
        <p:txBody>
          <a:bodyPr/>
          <a:lstStyle>
            <a:lvl1pPr>
              <a:defRPr>
                <a:solidFill>
                  <a:srgbClr val="0368B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31913"/>
            <a:ext cx="5181600" cy="4845050"/>
          </a:xfrm>
        </p:spPr>
        <p:txBody>
          <a:bodyPr/>
          <a:lstStyle>
            <a:lvl1pPr>
              <a:defRPr>
                <a:solidFill>
                  <a:srgbClr val="4F4F4F"/>
                </a:solidFill>
              </a:defRPr>
            </a:lvl1pPr>
            <a:lvl2pPr>
              <a:defRPr>
                <a:solidFill>
                  <a:srgbClr val="4F4F4F"/>
                </a:solidFill>
              </a:defRPr>
            </a:lvl2pPr>
            <a:lvl3pPr>
              <a:defRPr>
                <a:solidFill>
                  <a:srgbClr val="4F4F4F"/>
                </a:solidFill>
              </a:defRPr>
            </a:lvl3pPr>
            <a:lvl4pPr>
              <a:defRPr>
                <a:solidFill>
                  <a:srgbClr val="4F4F4F"/>
                </a:solidFill>
              </a:defRPr>
            </a:lvl4pPr>
            <a:lvl5pPr>
              <a:defRPr>
                <a:solidFill>
                  <a:srgbClr val="4F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31913"/>
            <a:ext cx="5181600" cy="4845050"/>
          </a:xfrm>
        </p:spPr>
        <p:txBody>
          <a:bodyPr/>
          <a:lstStyle>
            <a:lvl1pPr>
              <a:defRPr>
                <a:solidFill>
                  <a:srgbClr val="4F4F4F"/>
                </a:solidFill>
              </a:defRPr>
            </a:lvl1pPr>
            <a:lvl2pPr>
              <a:defRPr>
                <a:solidFill>
                  <a:srgbClr val="4F4F4F"/>
                </a:solidFill>
              </a:defRPr>
            </a:lvl2pPr>
            <a:lvl3pPr>
              <a:defRPr>
                <a:solidFill>
                  <a:srgbClr val="4F4F4F"/>
                </a:solidFill>
              </a:defRPr>
            </a:lvl3pPr>
            <a:lvl4pPr>
              <a:defRPr>
                <a:solidFill>
                  <a:srgbClr val="4F4F4F"/>
                </a:solidFill>
              </a:defRPr>
            </a:lvl4pPr>
            <a:lvl5pPr>
              <a:defRPr>
                <a:solidFill>
                  <a:srgbClr val="4F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4114800" cy="365125"/>
          </a:xfrm>
        </p:spPr>
        <p:txBody>
          <a:bodyPr/>
          <a:lstStyle>
            <a:lvl1pPr algn="l">
              <a:defRPr>
                <a:solidFill>
                  <a:srgbClr val="00703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03C"/>
                </a:solidFill>
              </a:defRPr>
            </a:lvl1pPr>
          </a:lstStyle>
          <a:p>
            <a:fld id="{7B7C38E9-F92C-489A-9D30-440C4D61E7B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78ABD7-4133-45BF-A42F-0B00E2B90C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22653"/>
            <a:ext cx="1000096" cy="3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39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87400"/>
          </a:xfrm>
        </p:spPr>
        <p:txBody>
          <a:bodyPr/>
          <a:lstStyle>
            <a:lvl1pPr>
              <a:defRPr>
                <a:solidFill>
                  <a:srgbClr val="0368B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>
                <a:solidFill>
                  <a:srgbClr val="00703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03C"/>
                </a:solidFill>
              </a:defRPr>
            </a:lvl1pPr>
          </a:lstStyle>
          <a:p>
            <a:fld id="{7B7C38E9-F92C-489A-9D30-440C4D61E7B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F374AF-A2E7-4E41-BF5B-BD7F313868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22653"/>
            <a:ext cx="1000096" cy="3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95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19150" y="6356350"/>
            <a:ext cx="4114800" cy="365125"/>
          </a:xfrm>
        </p:spPr>
        <p:txBody>
          <a:bodyPr/>
          <a:lstStyle>
            <a:lvl1pPr algn="l">
              <a:defRPr>
                <a:solidFill>
                  <a:srgbClr val="00703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03C"/>
                </a:solidFill>
              </a:defRPr>
            </a:lvl1pPr>
          </a:lstStyle>
          <a:p>
            <a:fld id="{7B7C38E9-F92C-489A-9D30-440C4D61E7B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6369ED-4966-44BC-A93E-45FB2C4565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22653"/>
            <a:ext cx="1000096" cy="3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74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257300"/>
            <a:ext cx="3932237" cy="800099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257300"/>
            <a:ext cx="6172200" cy="4603750"/>
          </a:xfrm>
        </p:spPr>
        <p:txBody>
          <a:bodyPr/>
          <a:lstStyle>
            <a:lvl1pPr>
              <a:defRPr sz="3200">
                <a:solidFill>
                  <a:srgbClr val="4F4F4F"/>
                </a:solidFill>
              </a:defRPr>
            </a:lvl1pPr>
            <a:lvl2pPr>
              <a:defRPr sz="2800">
                <a:solidFill>
                  <a:srgbClr val="4F4F4F"/>
                </a:solidFill>
              </a:defRPr>
            </a:lvl2pPr>
            <a:lvl3pPr>
              <a:defRPr sz="2400">
                <a:solidFill>
                  <a:srgbClr val="4F4F4F"/>
                </a:solidFill>
              </a:defRPr>
            </a:lvl3pPr>
            <a:lvl4pPr>
              <a:defRPr sz="2000">
                <a:solidFill>
                  <a:srgbClr val="4F4F4F"/>
                </a:solidFill>
              </a:defRPr>
            </a:lvl4pPr>
            <a:lvl5pPr>
              <a:defRPr sz="2000">
                <a:solidFill>
                  <a:srgbClr val="4F4F4F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4F4F4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9788" y="6356349"/>
            <a:ext cx="4114800" cy="365125"/>
          </a:xfrm>
        </p:spPr>
        <p:txBody>
          <a:bodyPr/>
          <a:lstStyle>
            <a:lvl1pPr algn="l">
              <a:defRPr>
                <a:solidFill>
                  <a:srgbClr val="00703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03C"/>
                </a:solidFill>
              </a:defRPr>
            </a:lvl1pPr>
          </a:lstStyle>
          <a:p>
            <a:fld id="{7B7C38E9-F92C-489A-9D30-440C4D61E7B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38200" y="365126"/>
            <a:ext cx="10515600" cy="78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368B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71E52C-8F83-4FC0-9F7F-4F7895AA87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22653"/>
            <a:ext cx="1000096" cy="3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8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247774"/>
            <a:ext cx="3932237" cy="80962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4F4F4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47774"/>
            <a:ext cx="6172200" cy="46132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rgbClr val="4F4F4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4114800" cy="365125"/>
          </a:xfrm>
        </p:spPr>
        <p:txBody>
          <a:bodyPr/>
          <a:lstStyle>
            <a:lvl1pPr>
              <a:defRPr>
                <a:solidFill>
                  <a:srgbClr val="00703C"/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03C"/>
                </a:solidFill>
              </a:defRPr>
            </a:lvl1pPr>
          </a:lstStyle>
          <a:p>
            <a:fld id="{7B7C38E9-F92C-489A-9D30-440C4D61E7B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838200" y="365126"/>
            <a:ext cx="10515600" cy="78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368B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B3E0B4-63C3-409B-A29C-EB985EA683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22653"/>
            <a:ext cx="1000096" cy="3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48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2018 NATIONAL SUMMIT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C38E9-F92C-489A-9D30-440C4D61E7B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320FEC-4102-4253-8615-FA01E4C98E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22653"/>
            <a:ext cx="1000096" cy="3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80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2018 NATIONAL SUMMIT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2018 NATIONAL SUMMIT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C38E9-F92C-489A-9D30-440C4D61E7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4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4" r:id="rId5"/>
    <p:sldLayoutId id="2147483662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99_69666BC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2.jpeg"/><Relationship Id="rId7" Type="http://schemas.openxmlformats.org/officeDocument/2006/relationships/image" Target="../media/image57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21.jpe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0983" y="5387769"/>
            <a:ext cx="6479458" cy="800099"/>
          </a:xfrm>
        </p:spPr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Accessing Federal Funds for Resilient Coasts and Communities</a:t>
            </a:r>
            <a:b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State of the Coast 2023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938585-700E-4064-B27C-EF46D93CAAAE}"/>
              </a:ext>
            </a:extLst>
          </p:cNvPr>
          <p:cNvSpPr/>
          <p:nvPr/>
        </p:nvSpPr>
        <p:spPr>
          <a:xfrm>
            <a:off x="133564" y="5085708"/>
            <a:ext cx="4284324" cy="1684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4A5257D-2112-4C72-A175-095CB8C8B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59" y="5387769"/>
            <a:ext cx="3030311" cy="12151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522132B7-9449-41AC-B848-195204551E21}"/>
              </a:ext>
            </a:extLst>
          </p:cNvPr>
          <p:cNvSpPr/>
          <p:nvPr/>
        </p:nvSpPr>
        <p:spPr>
          <a:xfrm>
            <a:off x="648194" y="2610684"/>
            <a:ext cx="644668" cy="6536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B6E8C55-3208-42C8-823F-2B0970BADCE6}"/>
              </a:ext>
            </a:extLst>
          </p:cNvPr>
          <p:cNvSpPr/>
          <p:nvPr/>
        </p:nvSpPr>
        <p:spPr>
          <a:xfrm>
            <a:off x="679522" y="5235892"/>
            <a:ext cx="644668" cy="6429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247A8B7-E8F9-4284-A7AE-8DF2ACF8610B}"/>
              </a:ext>
            </a:extLst>
          </p:cNvPr>
          <p:cNvSpPr/>
          <p:nvPr/>
        </p:nvSpPr>
        <p:spPr>
          <a:xfrm>
            <a:off x="679522" y="3889231"/>
            <a:ext cx="644668" cy="6536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EB5568E-F802-45E9-94B4-152220F3E048}"/>
              </a:ext>
            </a:extLst>
          </p:cNvPr>
          <p:cNvSpPr/>
          <p:nvPr/>
        </p:nvSpPr>
        <p:spPr>
          <a:xfrm>
            <a:off x="679522" y="1314058"/>
            <a:ext cx="644668" cy="6536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14480" y="1187366"/>
            <a:ext cx="96025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340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dirty="0">
              <a:solidFill>
                <a:srgbClr val="0340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dirty="0">
              <a:solidFill>
                <a:srgbClr val="0340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dirty="0">
                <a:solidFill>
                  <a:srgbClr val="034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2"/>
            <a:endParaRPr lang="en-US" dirty="0">
              <a:solidFill>
                <a:srgbClr val="0340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dirty="0">
                <a:solidFill>
                  <a:srgbClr val="034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2"/>
            <a:endParaRPr lang="en-US" dirty="0">
              <a:solidFill>
                <a:srgbClr val="0340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dirty="0">
                <a:solidFill>
                  <a:srgbClr val="034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3698" y="207302"/>
            <a:ext cx="3189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 Goals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A90ED7-CFA0-45CF-8A36-334FFC9F24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22" y="3892780"/>
            <a:ext cx="644668" cy="644668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B6CA28C-D53D-4F14-955B-F251811126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37" y="2613741"/>
            <a:ext cx="640225" cy="640225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E254BF4D-6F68-4085-BBFC-3E9E0F1253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22" y="1314058"/>
            <a:ext cx="644668" cy="644668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B304BB-8284-4240-9F63-23C2F3930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92" y="5235891"/>
            <a:ext cx="644668" cy="6446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52B8FAF-BF76-436D-9CC5-36526CCD536A}"/>
              </a:ext>
            </a:extLst>
          </p:cNvPr>
          <p:cNvSpPr/>
          <p:nvPr/>
        </p:nvSpPr>
        <p:spPr>
          <a:xfrm>
            <a:off x="1685677" y="1302435"/>
            <a:ext cx="9684688" cy="646331"/>
          </a:xfrm>
          <a:prstGeom prst="rect">
            <a:avLst/>
          </a:prstGeom>
          <a:solidFill>
            <a:srgbClr val="02663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Improving and/or restoring water and habitat quality in watersheds throughout the five Gulf States and the Mississippi River Basin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551919-871D-420E-8D3E-E94FCE2D5504}"/>
              </a:ext>
            </a:extLst>
          </p:cNvPr>
          <p:cNvSpPr/>
          <p:nvPr/>
        </p:nvSpPr>
        <p:spPr>
          <a:xfrm>
            <a:off x="1685677" y="2696863"/>
            <a:ext cx="9684688" cy="369332"/>
          </a:xfrm>
          <a:prstGeom prst="rect">
            <a:avLst/>
          </a:prstGeom>
          <a:solidFill>
            <a:srgbClr val="790067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Promoting and supporting environmental education and outreach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D26C13-4B8D-4C79-9000-817687D4CB22}"/>
              </a:ext>
            </a:extLst>
          </p:cNvPr>
          <p:cNvSpPr/>
          <p:nvPr/>
        </p:nvSpPr>
        <p:spPr>
          <a:xfrm>
            <a:off x="1685676" y="3875677"/>
            <a:ext cx="9684688" cy="646331"/>
          </a:xfrm>
          <a:prstGeom prst="rect">
            <a:avLst/>
          </a:prstGeom>
          <a:solidFill>
            <a:srgbClr val="A8053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Supporting development and implementation of coastal improvement programs, projects and tools to enhance community planning, risk assessment, green infrastructure, and smart growth implementation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81E7F2-DB9D-4ECC-8011-8401C9730425}"/>
              </a:ext>
            </a:extLst>
          </p:cNvPr>
          <p:cNvSpPr/>
          <p:nvPr/>
        </p:nvSpPr>
        <p:spPr>
          <a:xfrm>
            <a:off x="1685676" y="5373559"/>
            <a:ext cx="9684688" cy="369332"/>
          </a:xfrm>
          <a:prstGeom prst="rect">
            <a:avLst/>
          </a:prstGeom>
          <a:solidFill>
            <a:srgbClr val="013D83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Protecting, enhancing, and/or restoring coastal and upland habitats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F616A3-0E06-7172-EE40-D76D3F73F33E}"/>
              </a:ext>
            </a:extLst>
          </p:cNvPr>
          <p:cNvSpPr txBox="1"/>
          <p:nvPr/>
        </p:nvSpPr>
        <p:spPr>
          <a:xfrm>
            <a:off x="1852653" y="1995137"/>
            <a:ext cx="3921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266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is to restore 350 acres annually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677799-3F27-BFE6-40FA-710EDFCB102F}"/>
              </a:ext>
            </a:extLst>
          </p:cNvPr>
          <p:cNvSpPr txBox="1"/>
          <p:nvPr/>
        </p:nvSpPr>
        <p:spPr>
          <a:xfrm>
            <a:off x="1852653" y="3107372"/>
            <a:ext cx="4654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900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is to reach 10,000 individuals annually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1CCD2C-34D4-05D1-8E7F-8EDCE24D9FA7}"/>
              </a:ext>
            </a:extLst>
          </p:cNvPr>
          <p:cNvSpPr txBox="1"/>
          <p:nvPr/>
        </p:nvSpPr>
        <p:spPr>
          <a:xfrm>
            <a:off x="1852653" y="4577816"/>
            <a:ext cx="441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805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is to reach 40 communities annually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D96784-87C5-9B23-CBD7-DC797949238B}"/>
              </a:ext>
            </a:extLst>
          </p:cNvPr>
          <p:cNvSpPr txBox="1"/>
          <p:nvPr/>
        </p:nvSpPr>
        <p:spPr>
          <a:xfrm>
            <a:off x="1852653" y="5784068"/>
            <a:ext cx="6342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13D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is to improve 6 water quality health indicators annually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AEB32A-0365-54CF-24E6-CF883EB0D350}"/>
              </a:ext>
            </a:extLst>
          </p:cNvPr>
          <p:cNvSpPr/>
          <p:nvPr/>
        </p:nvSpPr>
        <p:spPr>
          <a:xfrm>
            <a:off x="648194" y="6153400"/>
            <a:ext cx="1416133" cy="577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237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Water Infrastructure Investments | US EPA">
            <a:extLst>
              <a:ext uri="{FF2B5EF4-FFF2-40B4-BE49-F238E27FC236}">
                <a16:creationId xmlns:a16="http://schemas.microsoft.com/office/drawing/2014/main" id="{BB99915F-11D2-56F9-D7D4-DF49A02E5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492" y="3146940"/>
            <a:ext cx="4071730" cy="213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81DB23-FDFD-605E-7EA7-1D5AA140271C}"/>
              </a:ext>
            </a:extLst>
          </p:cNvPr>
          <p:cNvSpPr txBox="1"/>
          <p:nvPr/>
        </p:nvSpPr>
        <p:spPr>
          <a:xfrm>
            <a:off x="189781" y="215661"/>
            <a:ext cx="4661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Upcoming Timelines or News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92BD51-E993-B1B1-1A43-B4CFF350375C}"/>
              </a:ext>
            </a:extLst>
          </p:cNvPr>
          <p:cNvSpPr txBox="1"/>
          <p:nvPr/>
        </p:nvSpPr>
        <p:spPr>
          <a:xfrm>
            <a:off x="691763" y="1343770"/>
            <a:ext cx="7541423" cy="1754326"/>
          </a:xfrm>
          <a:prstGeom prst="rect">
            <a:avLst/>
          </a:prstGeom>
          <a:solidFill>
            <a:srgbClr val="CCFFCC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Justice Grants Program RFA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$12.5 million investment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8 – RFA closed for Gulf of Mexico Environmental Justice Grants Program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June/July 2023 – Anticipated Notification of Selection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September/October 2023 – Anticipated Award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29DC89-EE78-2D6C-0E2C-9EE7EB84D1C4}"/>
              </a:ext>
            </a:extLst>
          </p:cNvPr>
          <p:cNvSpPr txBox="1"/>
          <p:nvPr/>
        </p:nvSpPr>
        <p:spPr>
          <a:xfrm>
            <a:off x="691763" y="4656909"/>
            <a:ext cx="5100692" cy="1200329"/>
          </a:xfrm>
          <a:prstGeom prst="rect">
            <a:avLst/>
          </a:prstGeom>
          <a:solidFill>
            <a:srgbClr val="CCEC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 Investment &amp; Jobs Act (IIJA) RFA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$30 million investment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Anticipated RFA release date is Summer 2023</a:t>
            </a:r>
          </a:p>
        </p:txBody>
      </p:sp>
      <p:pic>
        <p:nvPicPr>
          <p:cNvPr id="1026" name="Picture 2" descr="5,056 Environmental Justice Images, Stock Photos &amp; Vectors | Shutterstock">
            <a:extLst>
              <a:ext uri="{FF2B5EF4-FFF2-40B4-BE49-F238E27FC236}">
                <a16:creationId xmlns:a16="http://schemas.microsoft.com/office/drawing/2014/main" id="{F2447274-D6B2-84ED-9FB1-5A8E43DAAF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8"/>
          <a:stretch/>
        </p:blipFill>
        <p:spPr bwMode="auto">
          <a:xfrm>
            <a:off x="7201362" y="268411"/>
            <a:ext cx="2894311" cy="161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ustseeds | Healthy Communities: Enacting Climate Justice graphics package">
            <a:extLst>
              <a:ext uri="{FF2B5EF4-FFF2-40B4-BE49-F238E27FC236}">
                <a16:creationId xmlns:a16="http://schemas.microsoft.com/office/drawing/2014/main" id="{FC38E57E-C6A7-B9F0-0709-D310F5C6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096" y="1343770"/>
            <a:ext cx="1598774" cy="159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nfrastructure Investment and Jobs Act">
            <a:extLst>
              <a:ext uri="{FF2B5EF4-FFF2-40B4-BE49-F238E27FC236}">
                <a16:creationId xmlns:a16="http://schemas.microsoft.com/office/drawing/2014/main" id="{1E6923DF-5208-3946-AF73-E4745CD39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370" y="4835263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064825-22EC-09FF-BD98-7885891C23C1}"/>
              </a:ext>
            </a:extLst>
          </p:cNvPr>
          <p:cNvSpPr/>
          <p:nvPr/>
        </p:nvSpPr>
        <p:spPr>
          <a:xfrm>
            <a:off x="658368" y="6217920"/>
            <a:ext cx="1581912" cy="512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919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F9B2FD-E93E-44B1-BD42-116ADCA00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C38E9-F92C-489A-9D30-440C4D61E7B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D58773-0EBF-9962-D097-4F7EDFACCFB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9781" y="2201665"/>
            <a:ext cx="7990359" cy="3312443"/>
          </a:xfrm>
          <a:prstGeom prst="rect">
            <a:avLst/>
          </a:prstGeom>
        </p:spPr>
      </p:pic>
      <p:pic>
        <p:nvPicPr>
          <p:cNvPr id="5" name="Picture 4" descr="A picture containing grass, water, outdoor, river&#10;&#10;Description automatically generated">
            <a:extLst>
              <a:ext uri="{FF2B5EF4-FFF2-40B4-BE49-F238E27FC236}">
                <a16:creationId xmlns:a16="http://schemas.microsoft.com/office/drawing/2014/main" id="{0117FF79-0DFC-8BAD-91EB-6581303679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776" y="4046179"/>
            <a:ext cx="3435633" cy="2290422"/>
          </a:xfrm>
          <a:prstGeom prst="rect">
            <a:avLst/>
          </a:prstGeom>
        </p:spPr>
      </p:pic>
      <p:pic>
        <p:nvPicPr>
          <p:cNvPr id="6" name="Picture 5" descr="A picture containing grass, person, outdoor, child&#10;&#10;Description automatically generated">
            <a:extLst>
              <a:ext uri="{FF2B5EF4-FFF2-40B4-BE49-F238E27FC236}">
                <a16:creationId xmlns:a16="http://schemas.microsoft.com/office/drawing/2014/main" id="{DB670F72-98B6-20E9-95F0-B7A4FCE7B1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776" y="1491611"/>
            <a:ext cx="3435633" cy="2218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5156BB-242B-C6BD-DBD7-759C3E016D8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22742"/>
            <a:ext cx="8180140" cy="14598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DFABE6B-409F-0EC2-BEFD-3ECAE3C5EC89}"/>
              </a:ext>
            </a:extLst>
          </p:cNvPr>
          <p:cNvSpPr/>
          <p:nvPr/>
        </p:nvSpPr>
        <p:spPr>
          <a:xfrm>
            <a:off x="658368" y="6217920"/>
            <a:ext cx="1581912" cy="512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036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E45CFB-BFD9-DFD9-3CC3-FC3597F7715D}"/>
              </a:ext>
            </a:extLst>
          </p:cNvPr>
          <p:cNvSpPr/>
          <p:nvPr/>
        </p:nvSpPr>
        <p:spPr>
          <a:xfrm>
            <a:off x="658368" y="6217920"/>
            <a:ext cx="1581912" cy="512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02344-B143-92C7-AAE7-7F61F77BA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C38E9-F92C-489A-9D30-440C4D61E7B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4EA1B-09E2-8D27-E841-DC61213A7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56" y="441317"/>
            <a:ext cx="11320087" cy="597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26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BA329D-A87F-C9D8-7F2E-83272765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C38E9-F92C-489A-9D30-440C4D61E7B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251DC3-C974-9808-46C0-55E14BEFE44D}"/>
              </a:ext>
            </a:extLst>
          </p:cNvPr>
          <p:cNvSpPr/>
          <p:nvPr/>
        </p:nvSpPr>
        <p:spPr>
          <a:xfrm>
            <a:off x="658368" y="6217920"/>
            <a:ext cx="1581912" cy="512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999392-E496-A7CD-A330-A32C8B912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45" y="330940"/>
            <a:ext cx="11009734" cy="619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24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5BDB4-5F70-4373-A477-1334EC5F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560" y="1878516"/>
            <a:ext cx="4712263" cy="2617613"/>
          </a:xfrm>
        </p:spPr>
        <p:txBody>
          <a:bodyPr>
            <a:normAutofit fontScale="90000"/>
          </a:bodyPr>
          <a:lstStyle/>
          <a:p>
            <a:br>
              <a:rPr lang="en-US" sz="2000" dirty="0">
                <a:solidFill>
                  <a:prstClr val="black"/>
                </a:solidFill>
              </a:rPr>
            </a:br>
            <a:r>
              <a:rPr lang="en-US" sz="3600" dirty="0">
                <a:solidFill>
                  <a:prstClr val="black"/>
                </a:solidFill>
              </a:rPr>
              <a:t>State of the Coast</a:t>
            </a:r>
            <a:br>
              <a:rPr lang="en-US" sz="2200" dirty="0">
                <a:solidFill>
                  <a:prstClr val="black"/>
                </a:solidFill>
              </a:rPr>
            </a:br>
            <a:br>
              <a:rPr lang="en-US" sz="2200" dirty="0">
                <a:solidFill>
                  <a:prstClr val="black"/>
                </a:solidFill>
              </a:rPr>
            </a:br>
            <a:br>
              <a:rPr lang="en-US" sz="2200" dirty="0">
                <a:solidFill>
                  <a:prstClr val="black"/>
                </a:solidFill>
              </a:rPr>
            </a:br>
            <a:r>
              <a:rPr lang="en-US" sz="2200" dirty="0">
                <a:solidFill>
                  <a:prstClr val="black"/>
                </a:solidFill>
              </a:rPr>
              <a:t>United States Department of Agriculture</a:t>
            </a:r>
            <a:br>
              <a:rPr lang="en-US" sz="2200" dirty="0">
                <a:solidFill>
                  <a:prstClr val="black"/>
                </a:solidFill>
              </a:rPr>
            </a:br>
            <a:r>
              <a:rPr lang="en-US" sz="2200" dirty="0">
                <a:solidFill>
                  <a:prstClr val="black"/>
                </a:solidFill>
              </a:rPr>
              <a:t>Gulf Coast Ecosystem Restoration Team</a:t>
            </a:r>
            <a:br>
              <a:rPr lang="en-US" sz="2200" dirty="0">
                <a:solidFill>
                  <a:prstClr val="black"/>
                </a:solidFill>
              </a:rPr>
            </a:br>
            <a:br>
              <a:rPr lang="en-US" sz="2200" dirty="0">
                <a:solidFill>
                  <a:prstClr val="black"/>
                </a:solidFill>
              </a:rPr>
            </a:br>
            <a:r>
              <a:rPr lang="en-US" sz="2200" dirty="0">
                <a:solidFill>
                  <a:prstClr val="black"/>
                </a:solidFill>
              </a:rPr>
              <a:t>Ronald Howard, Senior Advisor</a:t>
            </a:r>
            <a:br>
              <a:rPr lang="en-US" sz="2200" dirty="0">
                <a:solidFill>
                  <a:prstClr val="black"/>
                </a:solidFill>
              </a:rPr>
            </a:br>
            <a:br>
              <a:rPr lang="en-US" sz="2200" dirty="0">
                <a:solidFill>
                  <a:prstClr val="black"/>
                </a:solidFill>
              </a:rPr>
            </a:br>
            <a:r>
              <a:rPr lang="en-US" sz="2200" dirty="0">
                <a:solidFill>
                  <a:prstClr val="black"/>
                </a:solidFill>
              </a:rPr>
              <a:t>SOC2023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72368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85DAFC-619C-408F-95FB-A2E9D316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885" y="709961"/>
            <a:ext cx="818223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Gulf Coast Ecosystem Restoration Team</a:t>
            </a:r>
          </a:p>
        </p:txBody>
      </p:sp>
      <p:pic>
        <p:nvPicPr>
          <p:cNvPr id="6" name="Content Placeholder 3" descr="A group of people walking on a dirt path&#10;&#10;Description automatically generated with medium confidence">
            <a:extLst>
              <a:ext uri="{FF2B5EF4-FFF2-40B4-BE49-F238E27FC236}">
                <a16:creationId xmlns:a16="http://schemas.microsoft.com/office/drawing/2014/main" id="{D6C6270A-39F2-21F2-30D8-34D211A7B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5" r="2787" b="1"/>
          <a:stretch/>
        </p:blipFill>
        <p:spPr>
          <a:xfrm>
            <a:off x="1852389" y="2642616"/>
            <a:ext cx="4034095" cy="3605784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E80712C8-5D81-A3C2-024D-E3B945BFA6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19" r="29518" b="-2"/>
          <a:stretch/>
        </p:blipFill>
        <p:spPr>
          <a:xfrm>
            <a:off x="6303197" y="2642616"/>
            <a:ext cx="4034163" cy="3605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213A99-B632-3BBC-AD5B-E0428DD9E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7482" y="5652263"/>
            <a:ext cx="1314518" cy="1206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EAC1EF-FD4B-D8E2-3FA4-82CD3B0F4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23" y="6235390"/>
            <a:ext cx="368319" cy="4572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5CE3C7-10D0-3544-190C-A05165F71778}"/>
              </a:ext>
            </a:extLst>
          </p:cNvPr>
          <p:cNvSpPr/>
          <p:nvPr/>
        </p:nvSpPr>
        <p:spPr>
          <a:xfrm>
            <a:off x="658368" y="6217920"/>
            <a:ext cx="1581912" cy="512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586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85DAFC-619C-408F-95FB-A2E9D316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504" y="640080"/>
            <a:ext cx="2462022" cy="5257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>
                <a:solidFill>
                  <a:schemeClr val="bg1"/>
                </a:solidFill>
              </a:rPr>
              <a:t>Why USDA….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B8AFFE-D648-4435-9D57-F6018E158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482" y="1271587"/>
            <a:ext cx="8957569" cy="5257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>
              <a:buNone/>
            </a:pPr>
            <a:r>
              <a:rPr lang="en-US" sz="3600" b="0" i="0" dirty="0">
                <a:solidFill>
                  <a:srgbClr val="000000"/>
                </a:solidFill>
                <a:effectLst/>
                <a:latin typeface="Public Sans Web"/>
              </a:rPr>
              <a:t>Bipartisan Infrastructure Law (BIL)</a:t>
            </a:r>
          </a:p>
          <a:p>
            <a:pPr algn="l"/>
            <a:endParaRPr lang="en-US" dirty="0">
              <a:solidFill>
                <a:srgbClr val="000000"/>
              </a:solidFill>
              <a:latin typeface="Public Sans Web"/>
            </a:endParaRPr>
          </a:p>
          <a:p>
            <a:pPr marL="342900" indent="-342900"/>
            <a:r>
              <a:rPr lang="en-US" dirty="0">
                <a:solidFill>
                  <a:srgbClr val="000000"/>
                </a:solidFill>
                <a:latin typeface="Public Sans Web"/>
              </a:rPr>
              <a:t>Address watershed resource concerns</a:t>
            </a:r>
          </a:p>
          <a:p>
            <a:pPr marL="342900" indent="-342900"/>
            <a:endParaRPr lang="en-US" dirty="0">
              <a:solidFill>
                <a:srgbClr val="000000"/>
              </a:solidFill>
              <a:latin typeface="Public Sans Web"/>
            </a:endParaRPr>
          </a:p>
          <a:p>
            <a:pPr marL="342900" indent="-342900"/>
            <a:r>
              <a:rPr lang="en-US" dirty="0">
                <a:solidFill>
                  <a:srgbClr val="000000"/>
                </a:solidFill>
                <a:latin typeface="Public Sans Web"/>
              </a:rPr>
              <a:t>Bring potential high-hazard dams in compliance with current design safety and performance criteria</a:t>
            </a:r>
          </a:p>
          <a:p>
            <a:pPr marL="342900" indent="-342900"/>
            <a:endParaRPr lang="en-US" dirty="0">
              <a:solidFill>
                <a:srgbClr val="000000"/>
              </a:solidFill>
              <a:latin typeface="Public Sans Web"/>
            </a:endParaRPr>
          </a:p>
          <a:p>
            <a:pPr marL="342900" indent="-342900"/>
            <a:r>
              <a:rPr lang="en-US" dirty="0">
                <a:solidFill>
                  <a:srgbClr val="000000"/>
                </a:solidFill>
                <a:latin typeface="Public Sans Web"/>
              </a:rPr>
              <a:t>Fund fire recovery, flood assistance, and the purchase of floodplain easements in underserved communities.   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24506-2A15-94B4-D897-CF0BE3DF9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482" y="5645119"/>
            <a:ext cx="1314518" cy="12065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4D5C54-1EF0-9124-AF1E-77A803B77F16}"/>
              </a:ext>
            </a:extLst>
          </p:cNvPr>
          <p:cNvSpPr/>
          <p:nvPr/>
        </p:nvSpPr>
        <p:spPr>
          <a:xfrm>
            <a:off x="807244" y="6265069"/>
            <a:ext cx="1314518" cy="528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9E2A89-4AD3-AC51-1FE8-B6B63DA01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23" y="6242824"/>
            <a:ext cx="368319" cy="4572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654361-0818-AE94-B4A3-5A28844CD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893" y="809922"/>
            <a:ext cx="4026107" cy="5397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943357-BE43-F8B6-FB1E-5E5140374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57266"/>
            <a:ext cx="12273776" cy="79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9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85DAFC-619C-408F-95FB-A2E9D316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504" y="640080"/>
            <a:ext cx="2462022" cy="5257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>
                <a:solidFill>
                  <a:schemeClr val="bg1"/>
                </a:solidFill>
              </a:rPr>
              <a:t>Why USDA….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B8AFFE-D648-4435-9D57-F6018E158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281" y="1360805"/>
            <a:ext cx="7888885" cy="5257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>
              <a:buNone/>
            </a:pPr>
            <a:r>
              <a:rPr lang="en-US" sz="3200" b="0" i="0" dirty="0">
                <a:solidFill>
                  <a:srgbClr val="000000"/>
                </a:solidFill>
                <a:effectLst/>
                <a:latin typeface="Public Sans Web"/>
              </a:rPr>
              <a:t>The Bipartisan Infrastructure Law provides $918 million for watershed programs </a:t>
            </a:r>
          </a:p>
          <a:p>
            <a:pPr algn="l"/>
            <a:endParaRPr lang="en-US" sz="3200" b="0" i="0" dirty="0">
              <a:solidFill>
                <a:srgbClr val="000000"/>
              </a:solidFill>
              <a:effectLst/>
              <a:latin typeface="Public Sans Web"/>
            </a:endParaRPr>
          </a:p>
          <a:p>
            <a:pPr marL="342900" indent="-342900"/>
            <a:r>
              <a:rPr lang="en-US" sz="3200" b="0" i="0" dirty="0">
                <a:solidFill>
                  <a:srgbClr val="000000"/>
                </a:solidFill>
                <a:effectLst/>
                <a:latin typeface="Public Sans Web"/>
              </a:rPr>
              <a:t>Watershed and Flood Prevention Operations Program</a:t>
            </a:r>
          </a:p>
          <a:p>
            <a:pPr marL="342900" indent="-342900"/>
            <a:endParaRPr lang="en-US" sz="3200" b="0" i="0" dirty="0">
              <a:solidFill>
                <a:srgbClr val="000000"/>
              </a:solidFill>
              <a:effectLst/>
              <a:latin typeface="Public Sans Web"/>
            </a:endParaRPr>
          </a:p>
          <a:p>
            <a:pPr marL="342900" indent="-342900"/>
            <a:r>
              <a:rPr lang="en-US" sz="3200" b="0" i="0" dirty="0">
                <a:solidFill>
                  <a:srgbClr val="000000"/>
                </a:solidFill>
                <a:effectLst/>
                <a:latin typeface="Public Sans Web"/>
              </a:rPr>
              <a:t>Watershed Rehabilitation</a:t>
            </a:r>
          </a:p>
          <a:p>
            <a:pPr marL="342900" indent="-342900"/>
            <a:endParaRPr lang="en-US" sz="3200" b="0" i="0" dirty="0">
              <a:solidFill>
                <a:srgbClr val="000000"/>
              </a:solidFill>
              <a:effectLst/>
              <a:latin typeface="Public Sans Web"/>
            </a:endParaRPr>
          </a:p>
          <a:p>
            <a:pPr marL="342900" indent="-342900"/>
            <a:r>
              <a:rPr lang="en-US" sz="3200" b="0" dirty="0">
                <a:solidFill>
                  <a:srgbClr val="000000"/>
                </a:solidFill>
                <a:latin typeface="Public Sans Web"/>
              </a:rPr>
              <a:t>Emergency Watersheds Program</a:t>
            </a:r>
          </a:p>
          <a:p>
            <a:pPr algn="l"/>
            <a:endParaRPr lang="en-US" sz="3200" b="0" i="0" dirty="0">
              <a:solidFill>
                <a:srgbClr val="000000"/>
              </a:solidFill>
              <a:effectLst/>
              <a:latin typeface="Public Sans Web"/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DD581E-FEE3-A9B1-A562-AE90F1B73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482" y="5645119"/>
            <a:ext cx="1314518" cy="1206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C556DF-FE21-2E87-0C5F-9749E0D25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23" y="6235390"/>
            <a:ext cx="368319" cy="4572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5D260D-2D42-07A9-6A3B-C56C6659AB90}"/>
              </a:ext>
            </a:extLst>
          </p:cNvPr>
          <p:cNvSpPr/>
          <p:nvPr/>
        </p:nvSpPr>
        <p:spPr>
          <a:xfrm>
            <a:off x="807244" y="6265069"/>
            <a:ext cx="1314518" cy="528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7DBD85-3A0A-6797-CAD7-0ECE6512B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893" y="698406"/>
            <a:ext cx="4026107" cy="539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2DF03E-FB59-49A0-EA6A-999F97DE3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57266"/>
            <a:ext cx="12273776" cy="79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72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85DAFC-619C-408F-95FB-A2E9D316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504" y="640080"/>
            <a:ext cx="2462022" cy="5257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>
                <a:solidFill>
                  <a:schemeClr val="bg1"/>
                </a:solidFill>
              </a:rPr>
              <a:t>Why USDA….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B8AFFE-D648-4435-9D57-F6018E158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83" y="735578"/>
            <a:ext cx="9341880" cy="5257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sz="3200" b="0" i="0" dirty="0">
              <a:solidFill>
                <a:srgbClr val="000000"/>
              </a:solidFill>
              <a:effectLst/>
              <a:latin typeface="Public Sans Web"/>
            </a:endParaRPr>
          </a:p>
          <a:p>
            <a:pPr marL="0" indent="0" algn="l">
              <a:buNone/>
            </a:pPr>
            <a:r>
              <a:rPr lang="en-US" sz="3200" b="0" i="0" dirty="0">
                <a:solidFill>
                  <a:srgbClr val="000000"/>
                </a:solidFill>
                <a:effectLst/>
                <a:latin typeface="Public Sans Web"/>
              </a:rPr>
              <a:t>NRCS has invested $803 million of Bipartisan Infrastructure Law funds into watershed programs</a:t>
            </a:r>
          </a:p>
          <a:p>
            <a:pPr algn="l"/>
            <a:endParaRPr lang="en-US" sz="3200" b="0" i="0" dirty="0">
              <a:solidFill>
                <a:srgbClr val="000000"/>
              </a:solidFill>
              <a:effectLst/>
              <a:latin typeface="Public Sans Web"/>
            </a:endParaRPr>
          </a:p>
          <a:p>
            <a:pPr marL="342900" indent="-342900"/>
            <a:r>
              <a:rPr lang="en-US" sz="3200" b="0" i="0" dirty="0">
                <a:solidFill>
                  <a:srgbClr val="000000"/>
                </a:solidFill>
                <a:effectLst/>
                <a:latin typeface="Public Sans Web"/>
              </a:rPr>
              <a:t>$589.5 million in 240 projects in 39 states for WFPO and REHAB  </a:t>
            </a:r>
          </a:p>
          <a:p>
            <a:pPr marL="342900" indent="-342900"/>
            <a:endParaRPr lang="en-US" sz="3200" b="0" i="0" dirty="0">
              <a:solidFill>
                <a:srgbClr val="000000"/>
              </a:solidFill>
              <a:effectLst/>
              <a:latin typeface="Public Sans Web"/>
            </a:endParaRPr>
          </a:p>
          <a:p>
            <a:pPr marL="342900" indent="-342900"/>
            <a:r>
              <a:rPr lang="en-US" sz="3200" b="0" i="0" dirty="0">
                <a:solidFill>
                  <a:srgbClr val="000000"/>
                </a:solidFill>
                <a:effectLst/>
                <a:latin typeface="Public Sans Web"/>
              </a:rPr>
              <a:t>$213.7 million for 26 EWP projects.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349B1-5551-4C34-17AC-35A4A2E6E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482" y="5645119"/>
            <a:ext cx="1314518" cy="1206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A4C1E1-F729-06D0-77FE-EFC1B6930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23" y="6235390"/>
            <a:ext cx="368319" cy="4572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C15427-CB2C-916C-AC50-6F09AF153BDE}"/>
              </a:ext>
            </a:extLst>
          </p:cNvPr>
          <p:cNvSpPr/>
          <p:nvPr/>
        </p:nvSpPr>
        <p:spPr>
          <a:xfrm>
            <a:off x="807244" y="6265069"/>
            <a:ext cx="1314518" cy="528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38180-7813-C74C-7D99-256BAF1B3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893" y="735578"/>
            <a:ext cx="4026107" cy="539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E904DF-0E8F-AE48-37F6-DF1FD0EE6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57266"/>
            <a:ext cx="12273776" cy="79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90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1C91A-EE4B-16A2-D449-72927165C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08" y="389057"/>
            <a:ext cx="11018520" cy="973453"/>
          </a:xfrm>
        </p:spPr>
        <p:txBody>
          <a:bodyPr anchor="b">
            <a:norm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Session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4E16C-45BB-2981-6A08-C80751782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159" y="1553909"/>
            <a:ext cx="11018520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4000" dirty="0">
              <a:cs typeface="Calibri"/>
            </a:endParaRPr>
          </a:p>
          <a:p>
            <a:pPr marL="288925" marR="0" indent="-288925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Audience knows what federal funds are available;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8925" marR="0" indent="-288925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They understand the purpose of the funds and what types of support is available; and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8925" marR="0" indent="-288925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They will understand what it takes to be successful to obtain those funds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sz="2400" dirty="0">
              <a:ea typeface="+mn-lt"/>
              <a:cs typeface="+mn-lt"/>
            </a:endParaRPr>
          </a:p>
          <a:p>
            <a:pPr>
              <a:buNone/>
            </a:pPr>
            <a:endParaRPr lang="en-US" sz="24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400" dirty="0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6A3A1-EA1A-D833-63E8-8A3E972E5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B7C38E9-F92C-489A-9D30-440C4D61E7B2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1993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85DAFC-619C-408F-95FB-A2E9D316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504" y="640080"/>
            <a:ext cx="2462022" cy="5257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>
                <a:solidFill>
                  <a:schemeClr val="bg1"/>
                </a:solidFill>
              </a:rPr>
              <a:t>Why USDA….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B8AFFE-D648-4435-9D57-F6018E158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83" y="823675"/>
            <a:ext cx="8606073" cy="5257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00000"/>
                </a:solidFill>
                <a:latin typeface="Public Sans Web"/>
              </a:rPr>
              <a:t>Inflation Reduction Act (IRA) </a:t>
            </a:r>
          </a:p>
          <a:p>
            <a:endParaRPr lang="en-US" dirty="0">
              <a:solidFill>
                <a:srgbClr val="212121"/>
              </a:solidFill>
              <a:latin typeface="Public Sans"/>
            </a:endParaRPr>
          </a:p>
          <a:p>
            <a:pPr marL="342900" indent="-342900"/>
            <a:r>
              <a:rPr lang="en-US" sz="3600" b="0" dirty="0">
                <a:solidFill>
                  <a:srgbClr val="212121"/>
                </a:solidFill>
                <a:latin typeface="Public Sans"/>
              </a:rPr>
              <a:t>W</a:t>
            </a:r>
            <a:r>
              <a:rPr lang="en-US" dirty="0">
                <a:solidFill>
                  <a:srgbClr val="212121"/>
                </a:solidFill>
                <a:latin typeface="Public Sans"/>
              </a:rPr>
              <a:t>ill help producers stay on the farm</a:t>
            </a:r>
          </a:p>
          <a:p>
            <a:pPr marL="342900" indent="-342900"/>
            <a:endParaRPr lang="en-US" dirty="0">
              <a:solidFill>
                <a:srgbClr val="212121"/>
              </a:solidFill>
              <a:latin typeface="Public Sans"/>
            </a:endParaRPr>
          </a:p>
          <a:p>
            <a:pPr marL="342900" indent="-342900"/>
            <a:r>
              <a:rPr lang="en-US" sz="3600" b="0" dirty="0">
                <a:solidFill>
                  <a:srgbClr val="212121"/>
                </a:solidFill>
                <a:latin typeface="Public Sans"/>
              </a:rPr>
              <a:t>H</a:t>
            </a:r>
            <a:r>
              <a:rPr lang="en-US" dirty="0">
                <a:solidFill>
                  <a:srgbClr val="212121"/>
                </a:solidFill>
                <a:latin typeface="Public Sans"/>
              </a:rPr>
              <a:t>elp prevent producers from becoming ineligible for future assistance</a:t>
            </a:r>
          </a:p>
          <a:p>
            <a:pPr marL="342900" indent="-342900"/>
            <a:endParaRPr lang="en-US" dirty="0">
              <a:solidFill>
                <a:srgbClr val="212121"/>
              </a:solidFill>
              <a:latin typeface="Public Sans"/>
            </a:endParaRPr>
          </a:p>
          <a:p>
            <a:pPr marL="342900" indent="-342900"/>
            <a:r>
              <a:rPr lang="en-US" sz="3600" b="0" dirty="0">
                <a:solidFill>
                  <a:srgbClr val="212121"/>
                </a:solidFill>
                <a:latin typeface="Public Sans"/>
              </a:rPr>
              <a:t>P</a:t>
            </a:r>
            <a:r>
              <a:rPr lang="en-US" dirty="0">
                <a:solidFill>
                  <a:srgbClr val="212121"/>
                </a:solidFill>
                <a:latin typeface="Public Sans"/>
              </a:rPr>
              <a:t>romote climate-smart agriculture by increasing access to conservation assistance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22C8D3-DFF0-6B62-BF60-258B48DBC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482" y="5645119"/>
            <a:ext cx="1314518" cy="1206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286AEA-C9DC-DB89-328D-F4E41C548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23" y="6235390"/>
            <a:ext cx="368319" cy="4572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49FAD7-578D-2064-BFCA-62D2700EB4AF}"/>
              </a:ext>
            </a:extLst>
          </p:cNvPr>
          <p:cNvSpPr/>
          <p:nvPr/>
        </p:nvSpPr>
        <p:spPr>
          <a:xfrm>
            <a:off x="807244" y="6265069"/>
            <a:ext cx="1314518" cy="528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BDA3B9-2B6C-5DF6-AF2D-A5EBA3F97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893" y="631500"/>
            <a:ext cx="4026107" cy="539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340877-A4D6-BEEE-D4F0-E659491E2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76210"/>
            <a:ext cx="12273776" cy="79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96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85DAFC-619C-408F-95FB-A2E9D316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504" y="640080"/>
            <a:ext cx="2462022" cy="5257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>
                <a:solidFill>
                  <a:schemeClr val="bg1"/>
                </a:solidFill>
              </a:rPr>
              <a:t>Why USDA….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B8AFFE-D648-4435-9D57-F6018E158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83" y="1065342"/>
            <a:ext cx="7888885" cy="5257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>
              <a:buNone/>
            </a:pPr>
            <a:r>
              <a:rPr lang="en-US" sz="2000" dirty="0">
                <a:solidFill>
                  <a:srgbClr val="000000"/>
                </a:solidFill>
                <a:latin typeface="Source Sans Pro" panose="020B0503030403020204" pitchFamily="34" charset="0"/>
              </a:rPr>
              <a:t>Approximately $20 billion of Inflation Reduction Act funds will support USDA’s conservation programs</a:t>
            </a:r>
          </a:p>
          <a:p>
            <a:pPr algn="l"/>
            <a:endParaRPr lang="en-US" sz="2000" dirty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pPr marL="342900" indent="-342900"/>
            <a:r>
              <a:rPr lang="en-US" sz="2000" dirty="0">
                <a:solidFill>
                  <a:srgbClr val="000000"/>
                </a:solidFill>
                <a:latin typeface="Source Sans Pro" panose="020B0503030403020204" pitchFamily="34" charset="0"/>
              </a:rPr>
              <a:t>$8.45 billion for the Environmental Quality Incentives Program</a:t>
            </a:r>
          </a:p>
          <a:p>
            <a:pPr marL="342900" indent="-342900"/>
            <a:endParaRPr lang="en-US" sz="2000" dirty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pPr marL="342900" indent="-342900"/>
            <a:r>
              <a:rPr lang="en-US" sz="2000" dirty="0">
                <a:solidFill>
                  <a:srgbClr val="000000"/>
                </a:solidFill>
                <a:latin typeface="Source Sans Pro" panose="020B0503030403020204" pitchFamily="34" charset="0"/>
              </a:rPr>
              <a:t>$4.95 billion for the Regional Conservation Partnership Program</a:t>
            </a:r>
          </a:p>
          <a:p>
            <a:pPr marL="342900" indent="-342900"/>
            <a:endParaRPr lang="en-US" sz="2000" dirty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pPr marL="342900" indent="-342900"/>
            <a:r>
              <a:rPr lang="en-US" sz="2000" dirty="0">
                <a:solidFill>
                  <a:srgbClr val="000000"/>
                </a:solidFill>
                <a:latin typeface="Source Sans Pro" panose="020B0503030403020204" pitchFamily="34" charset="0"/>
              </a:rPr>
              <a:t>$3.25 billion for the Conservation Stewardship Program</a:t>
            </a:r>
          </a:p>
          <a:p>
            <a:pPr marL="342900" indent="-342900"/>
            <a:endParaRPr lang="en-US" sz="2000" dirty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pPr marL="342900" indent="-342900"/>
            <a:r>
              <a:rPr lang="en-US" sz="2000" dirty="0">
                <a:solidFill>
                  <a:srgbClr val="000000"/>
                </a:solidFill>
                <a:latin typeface="Source Sans Pro" panose="020B0503030403020204" pitchFamily="34" charset="0"/>
              </a:rPr>
              <a:t>$1.4 billion for the Agricultural Conservation Easement Program</a:t>
            </a:r>
          </a:p>
          <a:p>
            <a:pPr marL="342900" indent="-342900"/>
            <a:endParaRPr lang="en-US" sz="2000" dirty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pPr marL="342900" indent="-342900"/>
            <a:r>
              <a:rPr lang="en-US" sz="2000" dirty="0">
                <a:solidFill>
                  <a:srgbClr val="000000"/>
                </a:solidFill>
                <a:latin typeface="Source Sans Pro" panose="020B0503030403020204" pitchFamily="34" charset="0"/>
              </a:rPr>
              <a:t>$1 billion for the Conservation Technical Assistance Program</a:t>
            </a:r>
          </a:p>
          <a:p>
            <a:endParaRPr lang="en-US" sz="21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693D65-65EB-9F06-37CD-A7A208372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482" y="5645119"/>
            <a:ext cx="1314518" cy="1206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569515-A912-FFC0-6A0D-FFA650ABB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23" y="6235390"/>
            <a:ext cx="368319" cy="4572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3292D1-9DC8-383C-1D5F-540C110116CE}"/>
              </a:ext>
            </a:extLst>
          </p:cNvPr>
          <p:cNvSpPr/>
          <p:nvPr/>
        </p:nvSpPr>
        <p:spPr>
          <a:xfrm>
            <a:off x="807244" y="6265069"/>
            <a:ext cx="1314518" cy="528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56A098-98A0-28C1-735D-F1FCD3333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893" y="640080"/>
            <a:ext cx="4026107" cy="539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1EA0B0-0D03-B844-8773-1B0289924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57266"/>
            <a:ext cx="12273776" cy="79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85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F3E78-52BF-2400-9B4B-211849C6B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C38E9-F92C-489A-9D30-440C4D61E7B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00B296B-2844-8CE8-85D3-6921F4F36E61}"/>
              </a:ext>
            </a:extLst>
          </p:cNvPr>
          <p:cNvSpPr txBox="1">
            <a:spLocks/>
          </p:cNvSpPr>
          <p:nvPr/>
        </p:nvSpPr>
        <p:spPr>
          <a:xfrm>
            <a:off x="4811611" y="2583782"/>
            <a:ext cx="6908015" cy="212365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City of New Orleans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Bayou Bienvenue Wetlands Restoration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br>
              <a:rPr lang="en-US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State of the Coast 2023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C3665C-36ED-7D88-751F-59E5908D652A}"/>
              </a:ext>
            </a:extLst>
          </p:cNvPr>
          <p:cNvSpPr/>
          <p:nvPr/>
        </p:nvSpPr>
        <p:spPr>
          <a:xfrm>
            <a:off x="658368" y="6217920"/>
            <a:ext cx="1581912" cy="512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6B17FE-2FEA-D02D-0F41-23F69C68A3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3"/>
          <a:stretch/>
        </p:blipFill>
        <p:spPr>
          <a:xfrm>
            <a:off x="0" y="0"/>
            <a:ext cx="4897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27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29E1F-840A-4DD8-9006-8C2435994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IIJA Task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52A33-1B27-CE0F-C8C3-1E0930FE1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5393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Chair: Office of Resilience &amp; Sustainability</a:t>
            </a:r>
          </a:p>
          <a:p>
            <a:r>
              <a:rPr lang="en-US" dirty="0"/>
              <a:t>Chief Administrative Office</a:t>
            </a:r>
          </a:p>
          <a:p>
            <a:r>
              <a:rPr lang="en-US" dirty="0"/>
              <a:t>Office of Community Assets &amp; Investment</a:t>
            </a:r>
          </a:p>
          <a:p>
            <a:r>
              <a:rPr lang="en-US" dirty="0"/>
              <a:t>Health Department</a:t>
            </a:r>
          </a:p>
          <a:p>
            <a:r>
              <a:rPr lang="en-US" dirty="0"/>
              <a:t>Homeland Security &amp; Emergency Preparedness</a:t>
            </a:r>
          </a:p>
          <a:p>
            <a:r>
              <a:rPr lang="en-US" dirty="0"/>
              <a:t>Intergovernmental Relations</a:t>
            </a:r>
          </a:p>
          <a:p>
            <a:r>
              <a:rPr lang="en-US" dirty="0"/>
              <a:t>Project Delivery Unit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49D6BD-7DCB-AC85-0B53-7A2435579F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279208"/>
            <a:ext cx="10515600" cy="822960"/>
          </a:xfrm>
        </p:spPr>
        <p:txBody>
          <a:bodyPr/>
          <a:lstStyle/>
          <a:p>
            <a:r>
              <a:rPr lang="en-US" dirty="0"/>
              <a:t>Multi-departmental team analyzing infrastructure needs from City departments and related agencies within New Orleans and the region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259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29E1F-840A-4DD8-9006-8C2435994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IIJA Task Force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8B0267-0A5A-8278-A940-DA173018D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Linking the 400+ projects that have been identified by Departments/Agencies to opportunities within IIJA</a:t>
            </a:r>
          </a:p>
          <a:p>
            <a:pPr lvl="0"/>
            <a:r>
              <a:rPr lang="en-US" dirty="0"/>
              <a:t>Thoroughly analyzing IIJA programs to identify other potential opportunities to address local needs</a:t>
            </a:r>
          </a:p>
          <a:p>
            <a:pPr lvl="0"/>
            <a:r>
              <a:rPr lang="en-US" dirty="0"/>
              <a:t>Expanding coordination and engagement with regional partners to identify projects that would benefit the region and/or state</a:t>
            </a:r>
          </a:p>
          <a:p>
            <a:pPr lvl="0"/>
            <a:r>
              <a:rPr lang="en-US" dirty="0"/>
              <a:t>Prioritizing projects based on the shared goals of the City and Federal Government</a:t>
            </a:r>
          </a:p>
          <a:p>
            <a:pPr lvl="1"/>
            <a:r>
              <a:rPr lang="en-US" dirty="0"/>
              <a:t>Equity, Resilience, Economic Development, and Sustainability</a:t>
            </a:r>
          </a:p>
          <a:p>
            <a:pPr lvl="0"/>
            <a:r>
              <a:rPr lang="en-US" dirty="0"/>
              <a:t>Engaging with the community, stakeholders, and partners to ensure we are ready to respond as funding becomes available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81569-B72A-41B6-BBB1-45017E81F2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255078"/>
            <a:ext cx="10515600" cy="822960"/>
          </a:xfrm>
        </p:spPr>
        <p:txBody>
          <a:bodyPr/>
          <a:lstStyle/>
          <a:p>
            <a:r>
              <a:rPr lang="en-US" dirty="0"/>
              <a:t>Tasks</a:t>
            </a:r>
          </a:p>
        </p:txBody>
      </p:sp>
    </p:spTree>
    <p:extLst>
      <p:ext uri="{BB962C8B-B14F-4D97-AF65-F5344CB8AC3E}">
        <p14:creationId xmlns:p14="http://schemas.microsoft.com/office/powerpoint/2010/main" val="432335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8937972-D0A9-B2E1-CE56-60418D00C7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44899"/>
            <a:ext cx="5181600" cy="37320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400 acre ghost swamp located in Lower 9</a:t>
            </a:r>
            <a:r>
              <a:rPr lang="en-US" sz="2000" baseline="30000" dirty="0"/>
              <a:t>th</a:t>
            </a:r>
            <a:r>
              <a:rPr lang="en-US" sz="2000" dirty="0"/>
              <a:t> Ward of New Orleans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Historically, habitat was a combination of fresh marsh, bottomland hardwood forest, and bald cypress and water tupelo swamp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Suffering from impacts from leveeing of Miss River, swamp logging, hurricane damage, and construction of MRGO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Today it is largely open-water and brackish marsh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Part of the Coastal Master Plan 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7BEB7611-2A99-254E-D70D-B213A6A29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81572"/>
            <a:ext cx="5181600" cy="3458717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791F87-56BE-1522-B0E5-6113C71D2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818579"/>
          </a:xfrm>
        </p:spPr>
        <p:txBody>
          <a:bodyPr anchor="ctr">
            <a:normAutofit/>
          </a:bodyPr>
          <a:lstStyle/>
          <a:p>
            <a:r>
              <a:rPr lang="en-US" dirty="0"/>
              <a:t>Bayou Bienvenue Wetlands Triangle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BB02E0-DD30-6786-F115-F7EBBA3144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499616"/>
            <a:ext cx="10515600" cy="512064"/>
          </a:xfrm>
        </p:spPr>
        <p:txBody>
          <a:bodyPr>
            <a:normAutofit/>
          </a:bodyPr>
          <a:lstStyle/>
          <a:p>
            <a:r>
              <a:rPr lang="en-US" dirty="0"/>
              <a:t>Just a 10 minute drive from the French Quarter…</a:t>
            </a:r>
          </a:p>
        </p:txBody>
      </p:sp>
    </p:spTree>
    <p:extLst>
      <p:ext uri="{BB962C8B-B14F-4D97-AF65-F5344CB8AC3E}">
        <p14:creationId xmlns:p14="http://schemas.microsoft.com/office/powerpoint/2010/main" val="152470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73F42-C94E-1D95-E72F-47806ED5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2196"/>
            <a:ext cx="10515600" cy="822960"/>
          </a:xfrm>
        </p:spPr>
        <p:txBody>
          <a:bodyPr/>
          <a:lstStyle/>
          <a:p>
            <a:r>
              <a:rPr lang="en-US" dirty="0"/>
              <a:t>Redevelopment Plan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D5B84-48F2-DED4-AFB4-FAF576765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0257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Public outreach to stakeholders and Lower 9</a:t>
            </a:r>
            <a:r>
              <a:rPr lang="en-US" baseline="30000" dirty="0"/>
              <a:t>th</a:t>
            </a:r>
            <a:r>
              <a:rPr lang="en-US" dirty="0"/>
              <a:t> Ward residents for feedback on a restoration plan options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Development of a feasible restoration plan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Design and engineering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435317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FA4F8-31AC-F7C2-E974-6490C3514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Programs for Restoration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71BF1-1495-FB0A-246D-92913E5B8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9782"/>
            <a:ext cx="10515600" cy="4351338"/>
          </a:xfrm>
        </p:spPr>
        <p:txBody>
          <a:bodyPr/>
          <a:lstStyle/>
          <a:p>
            <a:r>
              <a:rPr lang="en-US" dirty="0"/>
              <a:t>National Coastal Resilience Fund – NFWF</a:t>
            </a:r>
          </a:p>
          <a:p>
            <a:pPr lvl="1"/>
            <a:r>
              <a:rPr lang="en-US" dirty="0">
                <a:solidFill>
                  <a:srgbClr val="171717"/>
                </a:solidFill>
                <a:latin typeface="merriweather" panose="020B0604020202020204" pitchFamily="2" charset="0"/>
              </a:rPr>
              <a:t>To</a:t>
            </a:r>
            <a:r>
              <a:rPr lang="en-US" b="0" i="0" dirty="0">
                <a:solidFill>
                  <a:srgbClr val="171717"/>
                </a:solidFill>
                <a:effectLst/>
                <a:latin typeface="merriweather" panose="020B0604020202020204" pitchFamily="2" charset="0"/>
              </a:rPr>
              <a:t> restore and strengthen natural coastal infrastructure that provide a first line of defense for coastal communities and ecosystems from increasing impacts due to rising sea levels and more intense storms.</a:t>
            </a:r>
          </a:p>
          <a:p>
            <a:pPr lvl="1"/>
            <a:r>
              <a:rPr lang="en-US" dirty="0">
                <a:solidFill>
                  <a:srgbClr val="171717"/>
                </a:solidFill>
                <a:latin typeface="merriweather" panose="020B0604020202020204" pitchFamily="2" charset="0"/>
              </a:rPr>
              <a:t>2022 Award - $888,793 for Planning and Design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4F2D7-A94A-A0D9-C3A2-DE1EB542EC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263646"/>
            <a:ext cx="10515600" cy="822960"/>
          </a:xfrm>
        </p:spPr>
        <p:txBody>
          <a:bodyPr/>
          <a:lstStyle/>
          <a:p>
            <a:r>
              <a:rPr lang="en-US" dirty="0"/>
              <a:t>NCRF</a:t>
            </a:r>
          </a:p>
        </p:txBody>
      </p:sp>
    </p:spTree>
    <p:extLst>
      <p:ext uri="{BB962C8B-B14F-4D97-AF65-F5344CB8AC3E}">
        <p14:creationId xmlns:p14="http://schemas.microsoft.com/office/powerpoint/2010/main" val="679821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FA4F8-31AC-F7C2-E974-6490C3514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Programs for Restoration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71BF1-1495-FB0A-246D-92913E5B8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6249"/>
            <a:ext cx="10515600" cy="4351338"/>
          </a:xfrm>
        </p:spPr>
        <p:txBody>
          <a:bodyPr/>
          <a:lstStyle/>
          <a:p>
            <a:r>
              <a:rPr lang="en-US" dirty="0"/>
              <a:t>Coastal Habitat Restoration and Resilience Grants for Underserved Communities – NOAA</a:t>
            </a:r>
          </a:p>
          <a:p>
            <a:pPr lvl="1"/>
            <a:r>
              <a:rPr lang="en-US" dirty="0">
                <a:solidFill>
                  <a:srgbClr val="171717"/>
                </a:solidFill>
                <a:latin typeface="merriweather" panose="020B0604020202020204" pitchFamily="2" charset="0"/>
              </a:rPr>
              <a:t>T</a:t>
            </a:r>
            <a:r>
              <a:rPr lang="en-US" b="0" i="0" dirty="0">
                <a:solidFill>
                  <a:srgbClr val="171717"/>
                </a:solidFill>
                <a:effectLst/>
                <a:latin typeface="merriweather" panose="020B0604020202020204" pitchFamily="2" charset="0"/>
              </a:rPr>
              <a:t>o  engage underserved communities in habitat restoration activities that promote resilient ecosystems and communities and provide capacity for these communities to more fully participate in developing future transformational habitat projects.</a:t>
            </a:r>
          </a:p>
          <a:p>
            <a:pPr lvl="1"/>
            <a:r>
              <a:rPr lang="en-US" dirty="0">
                <a:solidFill>
                  <a:srgbClr val="171717"/>
                </a:solidFill>
                <a:latin typeface="merriweather" panose="020B0604020202020204" pitchFamily="2" charset="0"/>
              </a:rPr>
              <a:t>2022 Award - $489,813 for Planning and Design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4F2D7-A94A-A0D9-C3A2-DE1EB542EC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292221"/>
            <a:ext cx="10515600" cy="822960"/>
          </a:xfrm>
        </p:spPr>
        <p:txBody>
          <a:bodyPr/>
          <a:lstStyle/>
          <a:p>
            <a:r>
              <a:rPr lang="en-US" dirty="0"/>
              <a:t>NOAA Underserved Communities</a:t>
            </a:r>
          </a:p>
        </p:txBody>
      </p:sp>
    </p:spTree>
    <p:extLst>
      <p:ext uri="{BB962C8B-B14F-4D97-AF65-F5344CB8AC3E}">
        <p14:creationId xmlns:p14="http://schemas.microsoft.com/office/powerpoint/2010/main" val="28190919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FA4F8-31AC-F7C2-E974-6490C3514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Programs for Restoration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71BF1-1495-FB0A-246D-92913E5B8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192" y="2246249"/>
            <a:ext cx="10515600" cy="4351338"/>
          </a:xfrm>
        </p:spPr>
        <p:txBody>
          <a:bodyPr/>
          <a:lstStyle/>
          <a:p>
            <a:r>
              <a:rPr lang="en-US" dirty="0"/>
              <a:t>Gulf of Mexico Energy Security Act (GOMESA)</a:t>
            </a:r>
          </a:p>
          <a:p>
            <a:pPr lvl="1"/>
            <a:r>
              <a:rPr lang="en-US" dirty="0">
                <a:solidFill>
                  <a:srgbClr val="171717"/>
                </a:solidFill>
                <a:latin typeface="merriweather" panose="020B0604020202020204" pitchFamily="2" charset="0"/>
              </a:rPr>
              <a:t>derived from oil and gas leasing revenues on the Outer Continental Shelf and disbursed to four Gulf producing states (Alabama, Louisiana, Mississippi, Texas), their coastal political subdivisions (CPS), among others</a:t>
            </a:r>
          </a:p>
          <a:p>
            <a:pPr lvl="1"/>
            <a:r>
              <a:rPr lang="en-US" dirty="0">
                <a:solidFill>
                  <a:srgbClr val="171717"/>
                </a:solidFill>
                <a:latin typeface="merriweather" panose="020B0604020202020204" pitchFamily="2" charset="0"/>
              </a:rPr>
              <a:t>Direct annual funding to Orleans Parish and other coastal parishes</a:t>
            </a:r>
          </a:p>
          <a:p>
            <a:pPr lvl="1"/>
            <a:r>
              <a:rPr lang="en-US" dirty="0">
                <a:solidFill>
                  <a:srgbClr val="171717"/>
                </a:solidFill>
                <a:latin typeface="merriweather" panose="020B0604020202020204" pitchFamily="2" charset="0"/>
              </a:rPr>
              <a:t>$500,000 for Bayou Bienvenue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4F2D7-A94A-A0D9-C3A2-DE1EB542EC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311271"/>
            <a:ext cx="10515600" cy="822960"/>
          </a:xfrm>
        </p:spPr>
        <p:txBody>
          <a:bodyPr/>
          <a:lstStyle/>
          <a:p>
            <a:r>
              <a:rPr lang="en-US" dirty="0"/>
              <a:t>GOMESA</a:t>
            </a:r>
          </a:p>
        </p:txBody>
      </p:sp>
    </p:spTree>
    <p:extLst>
      <p:ext uri="{BB962C8B-B14F-4D97-AF65-F5344CB8AC3E}">
        <p14:creationId xmlns:p14="http://schemas.microsoft.com/office/powerpoint/2010/main" val="3444290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790AB-C2E9-8E12-941A-56D164C82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Session Panelist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CD99E-B57C-B73C-1FCC-A58A56AC2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3997"/>
            <a:ext cx="5068824" cy="4076699"/>
          </a:xfrm>
        </p:spPr>
        <p:txBody>
          <a:bodyPr>
            <a:normAutofit lnSpcReduction="1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Panelist - Federal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Carrie Selberg Robinson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Director, Office of Habitat Conservation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NOAA Fisheries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Calibri Light" panose="020F0302020204030204" pitchFamily="34" charset="0"/>
                <a:cs typeface="Times New Roman" panose="02020603050405020304" pitchFamily="18" charset="0"/>
              </a:rPr>
              <a:t>Marc Wyatt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Director, Gulf of Mexico Division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EPA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 Light" panose="020F0302020204030204" pitchFamily="34" charset="0"/>
                <a:cs typeface="Times New Roman" panose="02020603050405020304" pitchFamily="18" charset="0"/>
              </a:rPr>
              <a:t>Ron Howard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Senior Advisor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USDA Gulf Coast Ecosystem Restoration Team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2430F4-0ACE-78D5-774C-955BDA60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C38E9-F92C-489A-9D30-440C4D61E7B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2F3012-D413-F12E-3EDC-0EED2D45AF70}"/>
              </a:ext>
            </a:extLst>
          </p:cNvPr>
          <p:cNvSpPr txBox="1"/>
          <p:nvPr/>
        </p:nvSpPr>
        <p:spPr>
          <a:xfrm>
            <a:off x="6172200" y="1323997"/>
            <a:ext cx="5480304" cy="478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>
                <a:solidFill>
                  <a:srgbClr val="4F4F4F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Panelist - Awardees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4F4F4F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Zach Monroe </a:t>
            </a:r>
            <a:br>
              <a:rPr lang="en-US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External Affairs Manager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Office of Resilience and Sustainability, IIJA Task Force - City of New Orleans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4F4F4F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Michael Biros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Restoration Program Director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Coalition to Restore Coastal Louisiana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>
                <a:solidFill>
                  <a:srgbClr val="4F4F4F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Mark Berte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Executive Director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Alabama Coastal Foundation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6912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9CBA9-3ED9-0AB3-6FBB-6313BF33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5205"/>
            <a:ext cx="10515600" cy="860171"/>
          </a:xfrm>
        </p:spPr>
        <p:txBody>
          <a:bodyPr/>
          <a:lstStyle/>
          <a:p>
            <a:r>
              <a:rPr lang="en-US" dirty="0"/>
              <a:t>Restoration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B8024-F0FB-8A2D-2525-82884FCD6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9673"/>
            <a:ext cx="10515600" cy="4351338"/>
          </a:xfrm>
        </p:spPr>
        <p:txBody>
          <a:bodyPr/>
          <a:lstStyle/>
          <a:p>
            <a:r>
              <a:rPr lang="en-US" dirty="0"/>
              <a:t>Roughly $1.87 M in total funding now available to project</a:t>
            </a:r>
          </a:p>
          <a:p>
            <a:pPr lvl="1"/>
            <a:r>
              <a:rPr lang="en-US" dirty="0"/>
              <a:t>$150,000 for outreach and engagement</a:t>
            </a:r>
          </a:p>
          <a:p>
            <a:pPr lvl="1"/>
            <a:r>
              <a:rPr lang="en-US" dirty="0"/>
              <a:t>$200,000 for planning and feasibility</a:t>
            </a:r>
          </a:p>
          <a:p>
            <a:pPr lvl="1"/>
            <a:r>
              <a:rPr lang="en-US" dirty="0"/>
              <a:t>$1.3 M for engineering and design</a:t>
            </a:r>
          </a:p>
          <a:p>
            <a:pPr lvl="1"/>
            <a:r>
              <a:rPr lang="en-US" dirty="0"/>
              <a:t>$200,000 for permitting and lagniappe</a:t>
            </a:r>
          </a:p>
        </p:txBody>
      </p:sp>
    </p:spTree>
    <p:extLst>
      <p:ext uri="{BB962C8B-B14F-4D97-AF65-F5344CB8AC3E}">
        <p14:creationId xmlns:p14="http://schemas.microsoft.com/office/powerpoint/2010/main" val="1265264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ter, outdoor, person, boat&#10;&#10;Description automatically generated">
            <a:extLst>
              <a:ext uri="{FF2B5EF4-FFF2-40B4-BE49-F238E27FC236}">
                <a16:creationId xmlns:a16="http://schemas.microsoft.com/office/drawing/2014/main" id="{5D52A6CE-4590-D192-69F0-1D9ADB164C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-633335"/>
            <a:ext cx="12192000" cy="9144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CE7346-0023-4A4E-B249-EEF22402C208}"/>
              </a:ext>
            </a:extLst>
          </p:cNvPr>
          <p:cNvSpPr/>
          <p:nvPr/>
        </p:nvSpPr>
        <p:spPr>
          <a:xfrm>
            <a:off x="762578" y="0"/>
            <a:ext cx="3872204" cy="6947466"/>
          </a:xfrm>
          <a:prstGeom prst="rect">
            <a:avLst/>
          </a:prstGeom>
          <a:solidFill>
            <a:schemeClr val="accent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C072685-B172-440C-A22B-2DA9BD54A7F6}"/>
              </a:ext>
            </a:extLst>
          </p:cNvPr>
          <p:cNvSpPr txBox="1">
            <a:spLocks/>
          </p:cNvSpPr>
          <p:nvPr/>
        </p:nvSpPr>
        <p:spPr>
          <a:xfrm>
            <a:off x="1022988" y="3197638"/>
            <a:ext cx="3351379" cy="19262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4400" b="1" dirty="0">
                <a:solidFill>
                  <a:schemeClr val="bg1"/>
                </a:solidFill>
                <a:latin typeface="GRAPHIK-SEMIBOLD" panose="020B0503030202060203" pitchFamily="34" charset="77"/>
                <a:cs typeface="Aharoni" panose="02010803020104030203" pitchFamily="2" charset="-79"/>
              </a:rPr>
              <a:t>Accessing Federal Funds for Resilient Coasts and Communities 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EC4BF80-90FD-AC35-DB7D-1053024D0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342" y="209887"/>
            <a:ext cx="2703433" cy="2703433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BE3D954-5F41-32C0-BD36-2631971BF847}"/>
              </a:ext>
            </a:extLst>
          </p:cNvPr>
          <p:cNvSpPr txBox="1">
            <a:spLocks/>
          </p:cNvSpPr>
          <p:nvPr/>
        </p:nvSpPr>
        <p:spPr>
          <a:xfrm>
            <a:off x="1022988" y="5356976"/>
            <a:ext cx="3351379" cy="1926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GRAPHIK-MEDIUM" panose="020B0503030202060203" pitchFamily="34" charset="77"/>
                <a:cs typeface="Aharoni" panose="02010803020104030203" pitchFamily="2" charset="-79"/>
              </a:rPr>
              <a:t>Michael Biros</a:t>
            </a:r>
            <a:br>
              <a:rPr lang="en-US" sz="1600" dirty="0">
                <a:solidFill>
                  <a:schemeClr val="bg1"/>
                </a:solidFill>
                <a:latin typeface="GRAPHIK-MEDIUM" panose="020B0503030202060203" pitchFamily="34" charset="77"/>
                <a:cs typeface="Aharoni" panose="02010803020104030203" pitchFamily="2" charset="-79"/>
              </a:rPr>
            </a:br>
            <a:r>
              <a:rPr lang="en-US" sz="1600" dirty="0">
                <a:solidFill>
                  <a:schemeClr val="bg1"/>
                </a:solidFill>
                <a:latin typeface="GRAPHIK-MEDIUM" panose="020B0503030202060203" pitchFamily="34" charset="77"/>
                <a:cs typeface="Aharoni" panose="02010803020104030203" pitchFamily="2" charset="-79"/>
              </a:rPr>
              <a:t>Restoration Programs Director</a:t>
            </a:r>
          </a:p>
          <a:p>
            <a:pPr algn="l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GRAPHIK-MEDIUM" panose="020B0503030202060203" pitchFamily="34" charset="77"/>
                <a:cs typeface="Aharoni" panose="02010803020104030203" pitchFamily="2" charset="-79"/>
              </a:rPr>
              <a:t>May 31, 2023</a:t>
            </a:r>
          </a:p>
        </p:txBody>
      </p:sp>
    </p:spTree>
    <p:extLst>
      <p:ext uri="{BB962C8B-B14F-4D97-AF65-F5344CB8AC3E}">
        <p14:creationId xmlns:p14="http://schemas.microsoft.com/office/powerpoint/2010/main" val="28210548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D2FC1AE0-5D28-526C-7487-4E3CE3420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02" y="222411"/>
            <a:ext cx="2508888" cy="1664506"/>
          </a:xfrm>
          <a:prstGeom prst="rect">
            <a:avLst/>
          </a:prstGeom>
        </p:spPr>
      </p:pic>
      <p:pic>
        <p:nvPicPr>
          <p:cNvPr id="7" name="Picture 6" descr="A picture containing outdoor, sky, grass, person&#10;&#10;Description automatically generated">
            <a:extLst>
              <a:ext uri="{FF2B5EF4-FFF2-40B4-BE49-F238E27FC236}">
                <a16:creationId xmlns:a16="http://schemas.microsoft.com/office/drawing/2014/main" id="{7A0A0DEC-B813-6583-64FE-1D224B66CE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89" r="7009"/>
          <a:stretch/>
        </p:blipFill>
        <p:spPr>
          <a:xfrm>
            <a:off x="4128247" y="436552"/>
            <a:ext cx="7721865" cy="59848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33AF21-0066-671D-7C0E-74BC88913BFD}"/>
              </a:ext>
            </a:extLst>
          </p:cNvPr>
          <p:cNvSpPr txBox="1"/>
          <p:nvPr/>
        </p:nvSpPr>
        <p:spPr>
          <a:xfrm>
            <a:off x="341888" y="2279823"/>
            <a:ext cx="3786359" cy="374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8600" defTabSz="914400">
              <a:lnSpc>
                <a:spcPct val="90000"/>
              </a:lnSpc>
            </a:pP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CRCL is Louisiana’s first statewide non-profit organization dedicated to addressing land loss and coastal restoration. </a:t>
            </a:r>
          </a:p>
          <a:p>
            <a:pPr indent="-228600" defTabSz="914400">
              <a:lnSpc>
                <a:spcPct val="90000"/>
              </a:lnSpc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 defTabSz="914400">
              <a:lnSpc>
                <a:spcPct val="90000"/>
              </a:lnSpc>
            </a:pP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Mission: </a:t>
            </a:r>
            <a:b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Unite people in action to achieve a thriving, sustainable Louisiana coast for all.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5A2EFF-5F1E-37BD-0E4B-82E6C64B3D63}"/>
              </a:ext>
            </a:extLst>
          </p:cNvPr>
          <p:cNvSpPr/>
          <p:nvPr/>
        </p:nvSpPr>
        <p:spPr>
          <a:xfrm>
            <a:off x="648194" y="6153400"/>
            <a:ext cx="1416133" cy="577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890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 idx="4294967295"/>
          </p:nvPr>
        </p:nvSpPr>
        <p:spPr>
          <a:xfrm>
            <a:off x="445313" y="1335904"/>
            <a:ext cx="6822140" cy="621180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Graphik" panose="020B0503030202060203" pitchFamily="34" charset="77"/>
                <a:cs typeface="Aharoni"/>
              </a:rPr>
              <a:t>NOAA Coastal Habitat Restoration and Resilience Grants for Underserved Communities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29EA35-DF1F-4954-B5F0-6A16B8527344}"/>
              </a:ext>
            </a:extLst>
          </p:cNvPr>
          <p:cNvSpPr txBox="1"/>
          <p:nvPr/>
        </p:nvSpPr>
        <p:spPr>
          <a:xfrm>
            <a:off x="0" y="6550223"/>
            <a:ext cx="385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+mn-lt"/>
              </a:rPr>
              <a:t>Healthy cypress tree planted by CRCL volunteers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8B136A-EB80-FEB3-359D-78C5465E5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318" y="2217056"/>
            <a:ext cx="4933610" cy="3805927"/>
          </a:xfrm>
          <a:prstGeom prst="rect">
            <a:avLst/>
          </a:prstGeom>
        </p:spPr>
      </p:pic>
      <p:sp>
        <p:nvSpPr>
          <p:cNvPr id="11" name="Title 23">
            <a:extLst>
              <a:ext uri="{FF2B5EF4-FFF2-40B4-BE49-F238E27FC236}">
                <a16:creationId xmlns:a16="http://schemas.microsoft.com/office/drawing/2014/main" id="{154C1E7F-672E-1C55-A8B3-BBF341164B25}"/>
              </a:ext>
            </a:extLst>
          </p:cNvPr>
          <p:cNvSpPr txBox="1">
            <a:spLocks/>
          </p:cNvSpPr>
          <p:nvPr/>
        </p:nvSpPr>
        <p:spPr>
          <a:xfrm>
            <a:off x="445313" y="442722"/>
            <a:ext cx="6822140" cy="10716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200" dirty="0">
                <a:solidFill>
                  <a:schemeClr val="accent5">
                    <a:lumMod val="50000"/>
                  </a:schemeClr>
                </a:solidFill>
                <a:latin typeface="Graphik" panose="020B0503030202060203" pitchFamily="34" charset="77"/>
                <a:ea typeface="+mn-ea"/>
                <a:cs typeface="Aharoni"/>
              </a:rPr>
              <a:t>Restoring Resilience Through Central Wetlands Reforestation Collective (CRWC)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Graphik" panose="020B0503030202060203" pitchFamily="34" charset="77"/>
              <a:ea typeface="+mn-ea"/>
              <a:cs typeface="Aharoni"/>
            </a:endParaRPr>
          </a:p>
        </p:txBody>
      </p:sp>
      <p:sp>
        <p:nvSpPr>
          <p:cNvPr id="13" name="Title 23">
            <a:extLst>
              <a:ext uri="{FF2B5EF4-FFF2-40B4-BE49-F238E27FC236}">
                <a16:creationId xmlns:a16="http://schemas.microsoft.com/office/drawing/2014/main" id="{7CBC6AA3-7FF4-33BC-ACCA-BA0F72A1A575}"/>
              </a:ext>
            </a:extLst>
          </p:cNvPr>
          <p:cNvSpPr txBox="1">
            <a:spLocks/>
          </p:cNvSpPr>
          <p:nvPr/>
        </p:nvSpPr>
        <p:spPr>
          <a:xfrm>
            <a:off x="445313" y="2640644"/>
            <a:ext cx="5853982" cy="353660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Underserved Communities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9</a:t>
            </a:r>
            <a:r>
              <a:rPr lang="en-US" sz="1800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Ward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 Bernard Parish</a:t>
            </a:r>
          </a:p>
          <a:p>
            <a:pPr>
              <a:buClrTx/>
              <a:buFontTx/>
            </a:pPr>
            <a:endParaRPr lang="en-US" sz="1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  <a:buFontTx/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Historical environmental racism and injustices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MRGO – funneled salt water and storm surge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 of 30,000 acres of swamp and marsh ecosystems</a:t>
            </a:r>
            <a:endParaRPr lang="en-US" sz="18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  <a:buFontTx/>
            </a:pPr>
            <a:endParaRPr lang="en-US" sz="18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  <a:buFontTx/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Reestablish cypress-tupelo bottomland hardwood forest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 capacity of next generation to engage in coastal restoration advocacy for their communities</a:t>
            </a:r>
          </a:p>
          <a:p>
            <a:pPr>
              <a:buClrTx/>
              <a:buFontTx/>
            </a:pPr>
            <a:endParaRPr lang="en-US" sz="18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itle 23">
            <a:extLst>
              <a:ext uri="{FF2B5EF4-FFF2-40B4-BE49-F238E27FC236}">
                <a16:creationId xmlns:a16="http://schemas.microsoft.com/office/drawing/2014/main" id="{04EECFDF-5A0C-079A-D41C-F4FC111B62E5}"/>
              </a:ext>
            </a:extLst>
          </p:cNvPr>
          <p:cNvSpPr txBox="1">
            <a:spLocks/>
          </p:cNvSpPr>
          <p:nvPr/>
        </p:nvSpPr>
        <p:spPr>
          <a:xfrm>
            <a:off x="445313" y="2019464"/>
            <a:ext cx="6822140" cy="6211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Graphik" panose="020B0503030202060203" pitchFamily="34" charset="77"/>
                <a:cs typeface="Aharoni"/>
              </a:rPr>
              <a:t>CPRA Conservation and Restoration Partnership Fund</a:t>
            </a:r>
          </a:p>
        </p:txBody>
      </p:sp>
    </p:spTree>
    <p:extLst>
      <p:ext uri="{BB962C8B-B14F-4D97-AF65-F5344CB8AC3E}">
        <p14:creationId xmlns:p14="http://schemas.microsoft.com/office/powerpoint/2010/main" val="264246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 idx="4294967295"/>
          </p:nvPr>
        </p:nvSpPr>
        <p:spPr>
          <a:xfrm>
            <a:off x="445313" y="1335904"/>
            <a:ext cx="6822140" cy="621180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Graphik" panose="020B0503030202060203" pitchFamily="34" charset="77"/>
                <a:cs typeface="Aharoni"/>
              </a:rPr>
              <a:t>NOAA Coastal Habitat Restoration and Resilience Grants for Underserved Communities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29EA35-DF1F-4954-B5F0-6A16B8527344}"/>
              </a:ext>
            </a:extLst>
          </p:cNvPr>
          <p:cNvSpPr txBox="1"/>
          <p:nvPr/>
        </p:nvSpPr>
        <p:spPr>
          <a:xfrm>
            <a:off x="0" y="6550223"/>
            <a:ext cx="385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+mn-lt"/>
              </a:rPr>
              <a:t>Healthy cypress tree planted by CRCL volunteers</a:t>
            </a:r>
          </a:p>
        </p:txBody>
      </p:sp>
      <p:sp>
        <p:nvSpPr>
          <p:cNvPr id="11" name="Title 23">
            <a:extLst>
              <a:ext uri="{FF2B5EF4-FFF2-40B4-BE49-F238E27FC236}">
                <a16:creationId xmlns:a16="http://schemas.microsoft.com/office/drawing/2014/main" id="{154C1E7F-672E-1C55-A8B3-BBF341164B25}"/>
              </a:ext>
            </a:extLst>
          </p:cNvPr>
          <p:cNvSpPr txBox="1">
            <a:spLocks/>
          </p:cNvSpPr>
          <p:nvPr/>
        </p:nvSpPr>
        <p:spPr>
          <a:xfrm>
            <a:off x="445313" y="442722"/>
            <a:ext cx="6822140" cy="10716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200" dirty="0">
                <a:solidFill>
                  <a:schemeClr val="accent5">
                    <a:lumMod val="50000"/>
                  </a:schemeClr>
                </a:solidFill>
                <a:latin typeface="Graphik" panose="020B0503030202060203" pitchFamily="34" charset="77"/>
                <a:ea typeface="+mn-ea"/>
                <a:cs typeface="Aharoni"/>
              </a:rPr>
              <a:t>Restoring Resilience Through Central Wetlands Reforestation Collective (CRWC)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Graphik" panose="020B0503030202060203" pitchFamily="34" charset="77"/>
              <a:ea typeface="+mn-ea"/>
              <a:cs typeface="Aharoni"/>
            </a:endParaRPr>
          </a:p>
        </p:txBody>
      </p:sp>
      <p:sp>
        <p:nvSpPr>
          <p:cNvPr id="13" name="Title 23">
            <a:extLst>
              <a:ext uri="{FF2B5EF4-FFF2-40B4-BE49-F238E27FC236}">
                <a16:creationId xmlns:a16="http://schemas.microsoft.com/office/drawing/2014/main" id="{7CBC6AA3-7FF4-33BC-ACCA-BA0F72A1A575}"/>
              </a:ext>
            </a:extLst>
          </p:cNvPr>
          <p:cNvSpPr txBox="1">
            <a:spLocks/>
          </p:cNvSpPr>
          <p:nvPr/>
        </p:nvSpPr>
        <p:spPr>
          <a:xfrm>
            <a:off x="445313" y="2640644"/>
            <a:ext cx="5853982" cy="353660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$1,407,000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(NOAA: $715,000 + CPRA: $405,000 + $287,000 match)</a:t>
            </a:r>
          </a:p>
          <a:p>
            <a:pPr>
              <a:buClrTx/>
              <a:buFontTx/>
            </a:pPr>
            <a:endParaRPr lang="en-US" sz="1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  <a:buFontTx/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CRCL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Center for Sustainable Engagement &amp; Development (CSED) of Lower 9</a:t>
            </a:r>
            <a:r>
              <a:rPr lang="en-US" sz="1800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Ward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 Ground Relief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Pontchartrain Conservancy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Meraux Foundation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Louisiana Department of Agriculture and Forestry</a:t>
            </a:r>
          </a:p>
          <a:p>
            <a:pPr>
              <a:buClrTx/>
              <a:buFontTx/>
            </a:pPr>
            <a:endParaRPr lang="en-US" sz="1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itle 23">
            <a:extLst>
              <a:ext uri="{FF2B5EF4-FFF2-40B4-BE49-F238E27FC236}">
                <a16:creationId xmlns:a16="http://schemas.microsoft.com/office/drawing/2014/main" id="{04EECFDF-5A0C-079A-D41C-F4FC111B62E5}"/>
              </a:ext>
            </a:extLst>
          </p:cNvPr>
          <p:cNvSpPr txBox="1">
            <a:spLocks/>
          </p:cNvSpPr>
          <p:nvPr/>
        </p:nvSpPr>
        <p:spPr>
          <a:xfrm>
            <a:off x="445313" y="2019464"/>
            <a:ext cx="6822140" cy="6211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Graphik" panose="020B0503030202060203" pitchFamily="34" charset="77"/>
                <a:cs typeface="Aharoni"/>
              </a:rPr>
              <a:t>CPRA Conservation and Restoration Partnership Fund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40CDAC-BA51-1388-E62E-22F72FE21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4" t="8099" r="10951"/>
          <a:stretch/>
        </p:blipFill>
        <p:spPr>
          <a:xfrm>
            <a:off x="6771107" y="2217056"/>
            <a:ext cx="4933610" cy="38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 idx="4294967295"/>
          </p:nvPr>
        </p:nvSpPr>
        <p:spPr>
          <a:xfrm>
            <a:off x="445313" y="1335904"/>
            <a:ext cx="6822140" cy="621180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Graphik" panose="020B0503030202060203" pitchFamily="34" charset="77"/>
                <a:cs typeface="Aharoni"/>
              </a:rPr>
              <a:t>NOAA Transformational Habitat Restoration and Coastal Resilience Grants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29EA35-DF1F-4954-B5F0-6A16B8527344}"/>
              </a:ext>
            </a:extLst>
          </p:cNvPr>
          <p:cNvSpPr txBox="1"/>
          <p:nvPr/>
        </p:nvSpPr>
        <p:spPr>
          <a:xfrm>
            <a:off x="0" y="6550223"/>
            <a:ext cx="385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+mn-lt"/>
              </a:rPr>
              <a:t>Healthy cypress tree planted by CRCL volunteers</a:t>
            </a:r>
          </a:p>
        </p:txBody>
      </p:sp>
      <p:sp>
        <p:nvSpPr>
          <p:cNvPr id="11" name="Title 23">
            <a:extLst>
              <a:ext uri="{FF2B5EF4-FFF2-40B4-BE49-F238E27FC236}">
                <a16:creationId xmlns:a16="http://schemas.microsoft.com/office/drawing/2014/main" id="{154C1E7F-672E-1C55-A8B3-BBF341164B25}"/>
              </a:ext>
            </a:extLst>
          </p:cNvPr>
          <p:cNvSpPr txBox="1">
            <a:spLocks/>
          </p:cNvSpPr>
          <p:nvPr/>
        </p:nvSpPr>
        <p:spPr>
          <a:xfrm>
            <a:off x="445313" y="442722"/>
            <a:ext cx="6822140" cy="10716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200" dirty="0">
                <a:solidFill>
                  <a:schemeClr val="accent5">
                    <a:lumMod val="50000"/>
                  </a:schemeClr>
                </a:solidFill>
                <a:latin typeface="Graphik" panose="020B0503030202060203" pitchFamily="34" charset="77"/>
                <a:ea typeface="+mn-ea"/>
                <a:cs typeface="Aharoni"/>
              </a:rPr>
              <a:t>Gulf of Mexico Community-based Oyster Recycling and Reef Restoration Network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Graphik" panose="020B0503030202060203" pitchFamily="34" charset="77"/>
              <a:ea typeface="+mn-ea"/>
              <a:cs typeface="Aharoni"/>
            </a:endParaRPr>
          </a:p>
        </p:txBody>
      </p:sp>
      <p:sp>
        <p:nvSpPr>
          <p:cNvPr id="13" name="Title 23">
            <a:extLst>
              <a:ext uri="{FF2B5EF4-FFF2-40B4-BE49-F238E27FC236}">
                <a16:creationId xmlns:a16="http://schemas.microsoft.com/office/drawing/2014/main" id="{7CBC6AA3-7FF4-33BC-ACCA-BA0F72A1A575}"/>
              </a:ext>
            </a:extLst>
          </p:cNvPr>
          <p:cNvSpPr txBox="1">
            <a:spLocks/>
          </p:cNvSpPr>
          <p:nvPr/>
        </p:nvSpPr>
        <p:spPr>
          <a:xfrm>
            <a:off x="445313" y="2217056"/>
            <a:ext cx="5853982" cy="39601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Expansion of Oyster Shell Recycling Program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volume of oyster shell collected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Partnerships with local communities and tribes to design restoration projects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Engage thousands of residents in boots-on-the-ground restoration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 one living shoreline per year to protect sacred sites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for future state-wide oyster shell recycling</a:t>
            </a:r>
          </a:p>
          <a:p>
            <a:pPr>
              <a:buClrTx/>
            </a:pPr>
            <a:endParaRPr lang="en-US" sz="1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  <a:buFontTx/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$4,900,000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(Across 5 organizations; $1,200,000 to CRCL)</a:t>
            </a:r>
          </a:p>
          <a:p>
            <a:pPr>
              <a:buClrTx/>
              <a:buFontTx/>
            </a:pPr>
            <a:endParaRPr lang="en-US" sz="18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8B136A-EB80-FEB3-359D-78C5465E5A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3" t="1" r="1" b="-1"/>
          <a:stretch/>
        </p:blipFill>
        <p:spPr>
          <a:xfrm>
            <a:off x="6777318" y="2217055"/>
            <a:ext cx="4933610" cy="38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6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610990-6D28-45A4-9A46-CAAC0F7082F5}"/>
              </a:ext>
            </a:extLst>
          </p:cNvPr>
          <p:cNvSpPr/>
          <p:nvPr/>
        </p:nvSpPr>
        <p:spPr>
          <a:xfrm>
            <a:off x="1524000" y="304800"/>
            <a:ext cx="9144000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99" name="Title 1">
            <a:extLst>
              <a:ext uri="{FF2B5EF4-FFF2-40B4-BE49-F238E27FC236}">
                <a16:creationId xmlns:a16="http://schemas.microsoft.com/office/drawing/2014/main" id="{1265DA6C-F1EB-6C8E-90ED-308881D1F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125" y="304800"/>
            <a:ext cx="7467600" cy="1143000"/>
          </a:xfrm>
        </p:spPr>
        <p:txBody>
          <a:bodyPr/>
          <a:lstStyle/>
          <a:p>
            <a:pPr algn="l" eaLnBrk="1" hangingPunct="1"/>
            <a:r>
              <a:rPr lang="en-US" altLang="en-US" sz="4200" b="1" dirty="0">
                <a:solidFill>
                  <a:schemeClr val="bg2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Alabama Coastal Foundation</a:t>
            </a:r>
          </a:p>
        </p:txBody>
      </p:sp>
      <p:pic>
        <p:nvPicPr>
          <p:cNvPr id="8" name="Picture 7" descr="DSC_0035-2x.jpg">
            <a:extLst>
              <a:ext uri="{FF2B5EF4-FFF2-40B4-BE49-F238E27FC236}">
                <a16:creationId xmlns:a16="http://schemas.microsoft.com/office/drawing/2014/main" id="{E1C10F60-7423-4B19-A943-4BE642FDAE6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5669" y="1847057"/>
            <a:ext cx="3550024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01" name="TextBox 9">
            <a:extLst>
              <a:ext uri="{FF2B5EF4-FFF2-40B4-BE49-F238E27FC236}">
                <a16:creationId xmlns:a16="http://schemas.microsoft.com/office/drawing/2014/main" id="{FC5643D2-89AB-9A22-800C-352A87DFE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6112" y="1957389"/>
            <a:ext cx="4941887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Gill Sans MT" panose="020B0502020104020203" pitchFamily="34" charset="0"/>
              </a:rPr>
              <a:t>Mission: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Gill Sans MT" panose="020B0502020104020203" pitchFamily="34" charset="0"/>
              </a:rPr>
              <a:t>To improve and protect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Gill Sans MT" panose="020B0502020104020203" pitchFamily="34" charset="0"/>
              </a:rPr>
              <a:t>Alabama’s coastal environment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Gill Sans MT" panose="020B0502020104020203" pitchFamily="34" charset="0"/>
              </a:rPr>
              <a:t>through cooperation, education,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Gill Sans MT" panose="020B0502020104020203" pitchFamily="34" charset="0"/>
              </a:rPr>
              <a:t>and participation.</a:t>
            </a:r>
          </a:p>
        </p:txBody>
      </p:sp>
      <p:pic>
        <p:nvPicPr>
          <p:cNvPr id="4102" name="Picture 10" descr="new logo acf2010.JPG">
            <a:extLst>
              <a:ext uri="{FF2B5EF4-FFF2-40B4-BE49-F238E27FC236}">
                <a16:creationId xmlns:a16="http://schemas.microsoft.com/office/drawing/2014/main" id="{F00C1E51-01CA-2B23-F473-07A8EF7E6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381000"/>
            <a:ext cx="10048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034ABA-8550-A675-0CC8-D1F4145CE281}"/>
              </a:ext>
            </a:extLst>
          </p:cNvPr>
          <p:cNvSpPr/>
          <p:nvPr/>
        </p:nvSpPr>
        <p:spPr>
          <a:xfrm>
            <a:off x="658368" y="6217920"/>
            <a:ext cx="1581912" cy="512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advClick="0" advTm="10000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>
            <a:extLst>
              <a:ext uri="{FF2B5EF4-FFF2-40B4-BE49-F238E27FC236}">
                <a16:creationId xmlns:a16="http://schemas.microsoft.com/office/drawing/2014/main" id="{8908AF64-DE95-56DD-A9D8-4F7456A8A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343401"/>
            <a:ext cx="78486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Two main objectives: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Educate restaurants and the public about the importance of recycling shells.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Create a self-sustaining program.</a:t>
            </a:r>
          </a:p>
        </p:txBody>
      </p:sp>
      <p:sp>
        <p:nvSpPr>
          <p:cNvPr id="6147" name="Rectangle 15">
            <a:extLst>
              <a:ext uri="{FF2B5EF4-FFF2-40B4-BE49-F238E27FC236}">
                <a16:creationId xmlns:a16="http://schemas.microsoft.com/office/drawing/2014/main" id="{9130E8FE-EB9C-46F5-2168-E5653EB24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944689"/>
            <a:ext cx="4986338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90563" indent="-2333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2015: </a:t>
            </a: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Outreach event.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2016: </a:t>
            </a: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Grant from the National Fish and Wildlife Foundation’s Gulf Coast Conservation Grants Program.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BC50AC-C934-4D63-BF5C-DC8801D6A33B}"/>
              </a:ext>
            </a:extLst>
          </p:cNvPr>
          <p:cNvSpPr/>
          <p:nvPr/>
        </p:nvSpPr>
        <p:spPr>
          <a:xfrm>
            <a:off x="1524000" y="304800"/>
            <a:ext cx="9144000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6D2C8E-743E-416D-B9B6-A73274153642}"/>
              </a:ext>
            </a:extLst>
          </p:cNvPr>
          <p:cNvSpPr/>
          <p:nvPr/>
        </p:nvSpPr>
        <p:spPr>
          <a:xfrm>
            <a:off x="1524000" y="304800"/>
            <a:ext cx="9144000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50" name="Title 1">
            <a:extLst>
              <a:ext uri="{FF2B5EF4-FFF2-40B4-BE49-F238E27FC236}">
                <a16:creationId xmlns:a16="http://schemas.microsoft.com/office/drawing/2014/main" id="{C48690DD-19FB-7C2B-01BF-5E2874BA2D7D}"/>
              </a:ext>
            </a:extLst>
          </p:cNvPr>
          <p:cNvSpPr txBox="1">
            <a:spLocks/>
          </p:cNvSpPr>
          <p:nvPr/>
        </p:nvSpPr>
        <p:spPr bwMode="auto">
          <a:xfrm>
            <a:off x="3276600" y="304800"/>
            <a:ext cx="7086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2"/>
                </a:solidFill>
                <a:latin typeface="Gill Sans MT" panose="020B0502020104020203" pitchFamily="34" charset="0"/>
              </a:rPr>
              <a:t>Oyster Shell Recycling Grant</a:t>
            </a:r>
          </a:p>
        </p:txBody>
      </p:sp>
      <p:pic>
        <p:nvPicPr>
          <p:cNvPr id="6151" name="Picture 10" descr="new logo acf2010.JPG">
            <a:extLst>
              <a:ext uri="{FF2B5EF4-FFF2-40B4-BE49-F238E27FC236}">
                <a16:creationId xmlns:a16="http://schemas.microsoft.com/office/drawing/2014/main" id="{5DAD81BB-A715-4313-1589-50CE54181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4" y="381000"/>
            <a:ext cx="10048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">
            <a:extLst>
              <a:ext uri="{FF2B5EF4-FFF2-40B4-BE49-F238E27FC236}">
                <a16:creationId xmlns:a16="http://schemas.microsoft.com/office/drawing/2014/main" id="{A856C89B-8907-3C6B-8820-CB7C44AB0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870075"/>
            <a:ext cx="34274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3D8415-6DF1-50FB-9648-7F2851FA23F0}"/>
              </a:ext>
            </a:extLst>
          </p:cNvPr>
          <p:cNvSpPr/>
          <p:nvPr/>
        </p:nvSpPr>
        <p:spPr>
          <a:xfrm>
            <a:off x="648194" y="6153400"/>
            <a:ext cx="1416133" cy="577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advClick="0" advTm="10000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4C95633-79AB-4460-94FB-AC0B7EE1448C}"/>
              </a:ext>
            </a:extLst>
          </p:cNvPr>
          <p:cNvSpPr/>
          <p:nvPr/>
        </p:nvSpPr>
        <p:spPr>
          <a:xfrm>
            <a:off x="1524000" y="304800"/>
            <a:ext cx="9144000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949BC4-9D71-44A4-9EA2-ECA3FCA8FB65}"/>
              </a:ext>
            </a:extLst>
          </p:cNvPr>
          <p:cNvSpPr/>
          <p:nvPr/>
        </p:nvSpPr>
        <p:spPr>
          <a:xfrm>
            <a:off x="1524000" y="304800"/>
            <a:ext cx="9144000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96" name="Title 1">
            <a:extLst>
              <a:ext uri="{FF2B5EF4-FFF2-40B4-BE49-F238E27FC236}">
                <a16:creationId xmlns:a16="http://schemas.microsoft.com/office/drawing/2014/main" id="{804F9180-E621-34AA-38D7-BA364DB102E9}"/>
              </a:ext>
            </a:extLst>
          </p:cNvPr>
          <p:cNvSpPr txBox="1">
            <a:spLocks/>
          </p:cNvSpPr>
          <p:nvPr/>
        </p:nvSpPr>
        <p:spPr bwMode="auto">
          <a:xfrm>
            <a:off x="3276600" y="304800"/>
            <a:ext cx="7086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2"/>
                </a:solidFill>
                <a:latin typeface="Gill Sans MT" panose="020B0502020104020203" pitchFamily="34" charset="0"/>
              </a:rPr>
              <a:t>AOSR Program Education</a:t>
            </a:r>
          </a:p>
        </p:txBody>
      </p:sp>
      <p:pic>
        <p:nvPicPr>
          <p:cNvPr id="8197" name="Picture 10" descr="new logo acf2010.JPG">
            <a:extLst>
              <a:ext uri="{FF2B5EF4-FFF2-40B4-BE49-F238E27FC236}">
                <a16:creationId xmlns:a16="http://schemas.microsoft.com/office/drawing/2014/main" id="{E82CB591-337D-F2ED-79A7-DF0DEF49F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4" y="381000"/>
            <a:ext cx="10048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0">
            <a:extLst>
              <a:ext uri="{FF2B5EF4-FFF2-40B4-BE49-F238E27FC236}">
                <a16:creationId xmlns:a16="http://schemas.microsoft.com/office/drawing/2014/main" id="{9DBC191B-F1E4-B455-7154-182242E6B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10818"/>
            <a:ext cx="3327400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Rectangle 15">
            <a:extLst>
              <a:ext uri="{FF2B5EF4-FFF2-40B4-BE49-F238E27FC236}">
                <a16:creationId xmlns:a16="http://schemas.microsoft.com/office/drawing/2014/main" id="{987FF8E3-724B-3992-8F1A-C23D80CC2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0258" y="1584199"/>
            <a:ext cx="5297741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1775" indent="-2317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90563" indent="-2333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"Recycle Me” 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Oyster Shell Statue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Festivals/Outreach events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Coastal IQ Program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Social Media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Restaurants: 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Customers and staff</a:t>
            </a: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17498A-5C44-7C39-4030-BC83A1715EFB}"/>
              </a:ext>
            </a:extLst>
          </p:cNvPr>
          <p:cNvSpPr/>
          <p:nvPr/>
        </p:nvSpPr>
        <p:spPr>
          <a:xfrm>
            <a:off x="602950" y="6297168"/>
            <a:ext cx="1581912" cy="512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15">
            <a:extLst>
              <a:ext uri="{FF2B5EF4-FFF2-40B4-BE49-F238E27FC236}">
                <a16:creationId xmlns:a16="http://schemas.microsoft.com/office/drawing/2014/main" id="{C1F1E1E0-3A86-4D59-B2D4-ECBC6EF3E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34312"/>
            <a:ext cx="8382000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33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90563" indent="-2333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ct val="0"/>
              </a:spcBef>
              <a:buNone/>
              <a:defRPr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As of this month, the Alabama Oyster Shell Recycling Program has collected:</a:t>
            </a:r>
          </a:p>
          <a:p>
            <a:pPr marL="690563">
              <a:spcBef>
                <a:spcPct val="0"/>
              </a:spcBef>
              <a:defRPr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&gt; 20.7 Million Shells =</a:t>
            </a:r>
          </a:p>
          <a:p>
            <a:pPr marL="690563">
              <a:spcBef>
                <a:spcPct val="0"/>
              </a:spcBef>
              <a:defRPr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326 Dump Trucks =</a:t>
            </a:r>
          </a:p>
          <a:p>
            <a:pPr marL="690563">
              <a:spcBef>
                <a:spcPct val="0"/>
              </a:spcBef>
              <a:defRPr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Weight of 433 elephants =</a:t>
            </a:r>
          </a:p>
          <a:p>
            <a:pPr marL="690563">
              <a:spcBef>
                <a:spcPct val="0"/>
              </a:spcBef>
              <a:defRPr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5,190 manatees =</a:t>
            </a:r>
          </a:p>
          <a:p>
            <a:pPr marL="690563">
              <a:spcBef>
                <a:spcPct val="0"/>
              </a:spcBef>
              <a:defRPr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3,925 Cubic Yards!</a:t>
            </a:r>
          </a:p>
          <a:p>
            <a:pPr marL="690563">
              <a:spcBef>
                <a:spcPct val="0"/>
              </a:spcBef>
              <a:defRPr/>
            </a:pP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0">
              <a:spcBef>
                <a:spcPct val="0"/>
              </a:spcBef>
              <a:buNone/>
              <a:defRPr/>
            </a:pPr>
            <a:r>
              <a:rPr lang="en-US" alt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NEXT OBJECTIVES: </a:t>
            </a:r>
          </a:p>
          <a:p>
            <a:pPr marL="457200" indent="0">
              <a:spcBef>
                <a:spcPct val="0"/>
              </a:spcBef>
              <a:buNone/>
              <a:defRPr/>
            </a:pPr>
            <a:r>
              <a:rPr lang="en-US" alt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		Expansion and Deployment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8313A6-83D5-4E71-8B22-7568C16F10AE}"/>
              </a:ext>
            </a:extLst>
          </p:cNvPr>
          <p:cNvSpPr/>
          <p:nvPr/>
        </p:nvSpPr>
        <p:spPr>
          <a:xfrm>
            <a:off x="1524000" y="304800"/>
            <a:ext cx="9144000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BF8F3F-BE8D-4999-92F5-5D4F7F6DFBDF}"/>
              </a:ext>
            </a:extLst>
          </p:cNvPr>
          <p:cNvSpPr/>
          <p:nvPr/>
        </p:nvSpPr>
        <p:spPr>
          <a:xfrm>
            <a:off x="1524000" y="304800"/>
            <a:ext cx="9144000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245" name="Title 1">
            <a:extLst>
              <a:ext uri="{FF2B5EF4-FFF2-40B4-BE49-F238E27FC236}">
                <a16:creationId xmlns:a16="http://schemas.microsoft.com/office/drawing/2014/main" id="{5211D818-9A9B-1BBD-B7B7-865C39139046}"/>
              </a:ext>
            </a:extLst>
          </p:cNvPr>
          <p:cNvSpPr txBox="1">
            <a:spLocks/>
          </p:cNvSpPr>
          <p:nvPr/>
        </p:nvSpPr>
        <p:spPr bwMode="auto">
          <a:xfrm>
            <a:off x="3276600" y="304800"/>
            <a:ext cx="7086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2"/>
                </a:solidFill>
                <a:latin typeface="Gill Sans MT" panose="020B0502020104020203" pitchFamily="34" charset="0"/>
              </a:rPr>
              <a:t>Oyster Shell Recycling Grant</a:t>
            </a:r>
          </a:p>
        </p:txBody>
      </p:sp>
      <p:pic>
        <p:nvPicPr>
          <p:cNvPr id="10246" name="Picture 10" descr="new logo acf2010.JPG">
            <a:extLst>
              <a:ext uri="{FF2B5EF4-FFF2-40B4-BE49-F238E27FC236}">
                <a16:creationId xmlns:a16="http://schemas.microsoft.com/office/drawing/2014/main" id="{5C38D67E-81CA-CF46-E77C-77AA36139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4" y="381000"/>
            <a:ext cx="10048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">
            <a:extLst>
              <a:ext uri="{FF2B5EF4-FFF2-40B4-BE49-F238E27FC236}">
                <a16:creationId xmlns:a16="http://schemas.microsoft.com/office/drawing/2014/main" id="{12D233F4-08CB-98B2-8674-C7AD92B98F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573" y="2962656"/>
            <a:ext cx="3465303" cy="215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739457-6806-EAAE-E1CE-0C01C632E7DB}"/>
              </a:ext>
            </a:extLst>
          </p:cNvPr>
          <p:cNvSpPr/>
          <p:nvPr/>
        </p:nvSpPr>
        <p:spPr>
          <a:xfrm>
            <a:off x="658368" y="6217920"/>
            <a:ext cx="1581912" cy="512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advClick="0" advTm="10000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0"/>
          <p:cNvSpPr txBox="1">
            <a:spLocks noGrp="1"/>
          </p:cNvSpPr>
          <p:nvPr>
            <p:ph type="ctrTitle"/>
          </p:nvPr>
        </p:nvSpPr>
        <p:spPr>
          <a:xfrm>
            <a:off x="1206633" y="2348500"/>
            <a:ext cx="10281600" cy="1920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4533" b="1" dirty="0">
                <a:solidFill>
                  <a:schemeClr val="accent1">
                    <a:lumMod val="50000"/>
                  </a:schemeClr>
                </a:solidFill>
              </a:rPr>
              <a:t>Habitat Restoration &amp; Resilience Funding Opportunities</a:t>
            </a:r>
            <a:r>
              <a:rPr lang="en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sz="4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endParaRPr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" sz="3200" b="1" i="1" dirty="0">
                <a:solidFill>
                  <a:schemeClr val="accent1">
                    <a:lumMod val="50000"/>
                  </a:schemeClr>
                </a:solidFill>
              </a:rPr>
              <a:t>Bipartisan Infrastructure Law </a:t>
            </a:r>
            <a:endParaRPr sz="32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1" name="Google Shape;141;p30"/>
          <p:cNvSpPr txBox="1">
            <a:spLocks noGrp="1"/>
          </p:cNvSpPr>
          <p:nvPr>
            <p:ph type="body" idx="1"/>
          </p:nvPr>
        </p:nvSpPr>
        <p:spPr>
          <a:xfrm>
            <a:off x="1206633" y="5650733"/>
            <a:ext cx="10281600" cy="790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" sz="2400">
                <a:solidFill>
                  <a:srgbClr val="00467F"/>
                </a:solidFill>
              </a:rPr>
              <a:t>Carrie Selberg Robinson</a:t>
            </a:r>
            <a:endParaRPr sz="2400" dirty="0">
              <a:solidFill>
                <a:srgbClr val="00467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" sz="2400">
                <a:solidFill>
                  <a:srgbClr val="00467F"/>
                </a:solidFill>
              </a:rPr>
              <a:t>May 31, 2023</a:t>
            </a:r>
            <a:endParaRPr dirty="0"/>
          </a:p>
        </p:txBody>
      </p:sp>
      <p:pic>
        <p:nvPicPr>
          <p:cNvPr id="1026" name="Picture 2" descr="NOAA Fisheries emblem">
            <a:extLst>
              <a:ext uri="{FF2B5EF4-FFF2-40B4-BE49-F238E27FC236}">
                <a16:creationId xmlns:a16="http://schemas.microsoft.com/office/drawing/2014/main" id="{91699681-9EF2-9140-9DDE-8EB1A4493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76225"/>
            <a:ext cx="1952625" cy="83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002D3B-DFBD-A2DA-3AC1-E39ABA74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8993" y="5858601"/>
            <a:ext cx="2610109" cy="347410"/>
          </a:xfrm>
        </p:spPr>
        <p:txBody>
          <a:bodyPr/>
          <a:lstStyle/>
          <a:p>
            <a:pPr defTabSz="868680">
              <a:spcAft>
                <a:spcPts val="600"/>
              </a:spcAft>
            </a:pPr>
            <a:fld id="{7B7C38E9-F92C-489A-9D30-440C4D61E7B2}" type="slidenum">
              <a:rPr lang="en-US" sz="1140" kern="1200">
                <a:solidFill>
                  <a:srgbClr val="00703C"/>
                </a:solidFill>
                <a:latin typeface="+mn-lt"/>
                <a:ea typeface="+mn-ea"/>
                <a:cs typeface="+mn-cs"/>
              </a:rPr>
              <a:pPr defTabSz="868680">
                <a:spcAft>
                  <a:spcPts val="600"/>
                </a:spcAft>
              </a:pPr>
              <a:t>40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3FE5FD-0E10-703B-E8AE-1C6F8011A380}"/>
              </a:ext>
            </a:extLst>
          </p:cNvPr>
          <p:cNvSpPr txBox="1"/>
          <p:nvPr/>
        </p:nvSpPr>
        <p:spPr>
          <a:xfrm rot="16200000">
            <a:off x="-1117470" y="2726778"/>
            <a:ext cx="40318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68680">
              <a:spcAft>
                <a:spcPts val="600"/>
              </a:spcAft>
            </a:pPr>
            <a:r>
              <a:rPr lang="en-US" sz="7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Thank You</a:t>
            </a:r>
            <a:endParaRPr lang="en-US" sz="8000" dirty="0"/>
          </a:p>
        </p:txBody>
      </p:sp>
      <p:pic>
        <p:nvPicPr>
          <p:cNvPr id="5" name="Picture 2" descr="NOAA Fisheries emblem">
            <a:extLst>
              <a:ext uri="{FF2B5EF4-FFF2-40B4-BE49-F238E27FC236}">
                <a16:creationId xmlns:a16="http://schemas.microsoft.com/office/drawing/2014/main" id="{3708CC0B-E708-3195-4697-574E6199B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531" y="542334"/>
            <a:ext cx="2908503" cy="124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new logo acf2010.JPG">
            <a:extLst>
              <a:ext uri="{FF2B5EF4-FFF2-40B4-BE49-F238E27FC236}">
                <a16:creationId xmlns:a16="http://schemas.microsoft.com/office/drawing/2014/main" id="{77A3379A-5795-70EF-D725-D291A00AF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22" y="3630546"/>
            <a:ext cx="2046163" cy="2017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picture containing graphics, text, font, graphic design&#10;&#10;Description automatically generated">
            <a:extLst>
              <a:ext uri="{FF2B5EF4-FFF2-40B4-BE49-F238E27FC236}">
                <a16:creationId xmlns:a16="http://schemas.microsoft.com/office/drawing/2014/main" id="{B3D628F1-A790-330B-75CA-5ED48BF5E3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521" y="4607756"/>
            <a:ext cx="2133525" cy="9254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D7663D-ACF9-8FFA-C5B3-8483B64D4E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922" y="418426"/>
            <a:ext cx="1551112" cy="1551112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E5BD6FF0-C0BB-5072-6437-6E199AC2EA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8234" y="3044069"/>
            <a:ext cx="1772132" cy="1175710"/>
          </a:xfrm>
          <a:prstGeom prst="rect">
            <a:avLst/>
          </a:prstGeom>
        </p:spPr>
      </p:pic>
      <p:pic>
        <p:nvPicPr>
          <p:cNvPr id="9" name="Picture 6" descr="Natural Resources Conservation Service (NRCS) | Advisory Council on  Historic Preservation">
            <a:extLst>
              <a:ext uri="{FF2B5EF4-FFF2-40B4-BE49-F238E27FC236}">
                <a16:creationId xmlns:a16="http://schemas.microsoft.com/office/drawing/2014/main" id="{FF55540F-6A83-A67B-0A36-D1ABD4101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328" y="1786942"/>
            <a:ext cx="2901306" cy="1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ity of New Orleans seal">
            <a:extLst>
              <a:ext uri="{FF2B5EF4-FFF2-40B4-BE49-F238E27FC236}">
                <a16:creationId xmlns:a16="http://schemas.microsoft.com/office/drawing/2014/main" id="{DA48AA6B-37F8-BD73-B8C6-426ACEF5A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170" y="1760091"/>
            <a:ext cx="1824651" cy="181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385251C-EDC2-27D4-B07B-77F595C03BC5}"/>
              </a:ext>
            </a:extLst>
          </p:cNvPr>
          <p:cNvSpPr/>
          <p:nvPr/>
        </p:nvSpPr>
        <p:spPr>
          <a:xfrm>
            <a:off x="1002897" y="5665498"/>
            <a:ext cx="1347427" cy="549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7A6167-2A7B-24F9-C093-E64383E26B91}"/>
              </a:ext>
            </a:extLst>
          </p:cNvPr>
          <p:cNvSpPr/>
          <p:nvPr/>
        </p:nvSpPr>
        <p:spPr>
          <a:xfrm>
            <a:off x="648194" y="6153400"/>
            <a:ext cx="1416133" cy="577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777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1"/>
          <p:cNvSpPr txBox="1">
            <a:spLocks noGrp="1"/>
          </p:cNvSpPr>
          <p:nvPr>
            <p:ph type="title"/>
          </p:nvPr>
        </p:nvSpPr>
        <p:spPr>
          <a:xfrm>
            <a:off x="312928" y="231648"/>
            <a:ext cx="11679200" cy="602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rmAutofit fontScale="90000"/>
          </a:bodyPr>
          <a:lstStyle/>
          <a:p>
            <a:pPr>
              <a:spcBef>
                <a:spcPct val="0"/>
              </a:spcBef>
              <a:buClr>
                <a:srgbClr val="13B9C2"/>
              </a:buClr>
              <a:buSzPct val="111111"/>
            </a:pPr>
            <a:r>
              <a:rPr lang="en" sz="4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Bipartisan Infrastructure Law - Round 1</a:t>
            </a:r>
            <a:endParaRPr sz="48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7" name="Google Shape;147;p31"/>
          <p:cNvSpPr txBox="1"/>
          <p:nvPr/>
        </p:nvSpPr>
        <p:spPr>
          <a:xfrm>
            <a:off x="141356" y="923433"/>
            <a:ext cx="6407477" cy="5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74121">
              <a:buClr>
                <a:schemeClr val="accent1"/>
              </a:buClr>
              <a:buSzPts val="20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Unprecedented new resources for NOAA for habitat restoration, conservation, marine debris, and community and ecosystem resilience across several offices</a:t>
            </a:r>
            <a:endParaRPr sz="2667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92652" indent="-457189">
              <a:spcBef>
                <a:spcPts val="1333"/>
              </a:spcBef>
              <a:buClr>
                <a:schemeClr val="accent1"/>
              </a:buClr>
              <a:buSzPts val="2000"/>
              <a:buFont typeface="Arial" panose="020B0604020202020204" pitchFamily="34" charset="0"/>
              <a:buChar char="•"/>
            </a:pPr>
            <a:r>
              <a:rPr lang="en" sz="2667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Office of Habitat – 4 Competitions:</a:t>
            </a:r>
            <a:endParaRPr sz="2667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142971" lvl="2" indent="-380990">
              <a:spcBef>
                <a:spcPts val="667"/>
              </a:spcBef>
              <a:buClr>
                <a:schemeClr val="accent1"/>
              </a:buClr>
              <a:buSzPts val="1800"/>
              <a:buFont typeface="Courier New" panose="02070309020205020404" pitchFamily="49" charset="0"/>
              <a:buChar char="o"/>
            </a:pPr>
            <a:r>
              <a:rPr lang="en" sz="2400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Fish Passage</a:t>
            </a:r>
            <a:endParaRPr sz="2400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142971" lvl="2" indent="-380990">
              <a:buClr>
                <a:schemeClr val="accent1"/>
              </a:buClr>
              <a:buSzPts val="1800"/>
              <a:buFont typeface="Courier New" panose="02070309020205020404" pitchFamily="49" charset="0"/>
              <a:buChar char="o"/>
            </a:pPr>
            <a:r>
              <a:rPr lang="en" sz="2400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Tribal Fish Passage</a:t>
            </a:r>
            <a:endParaRPr sz="2400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142971" lvl="2" indent="-380990">
              <a:buClr>
                <a:schemeClr val="accent1"/>
              </a:buClr>
              <a:buSzPts val="1800"/>
              <a:buFont typeface="Courier New" panose="02070309020205020404" pitchFamily="49" charset="0"/>
              <a:buChar char="o"/>
            </a:pPr>
            <a:r>
              <a:rPr lang="en" sz="2400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Transformational Habitat Restoration </a:t>
            </a:r>
            <a:endParaRPr sz="2400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142971" lvl="2" indent="-380990">
              <a:buClr>
                <a:schemeClr val="accent1"/>
              </a:buClr>
              <a:buSzPts val="1800"/>
              <a:buFont typeface="Courier New" panose="02070309020205020404" pitchFamily="49" charset="0"/>
              <a:buChar char="o"/>
            </a:pPr>
            <a:r>
              <a:rPr lang="en" sz="2400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Habitat Restoration for Underserved Communities</a:t>
            </a:r>
            <a:endParaRPr sz="2400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92652" indent="-457189">
              <a:spcBef>
                <a:spcPts val="1600"/>
              </a:spcBef>
              <a:spcAft>
                <a:spcPts val="1333"/>
              </a:spcAft>
              <a:buClr>
                <a:schemeClr val="accent1"/>
              </a:buClr>
              <a:buSzPts val="2000"/>
              <a:buFont typeface="Arial" panose="020B0604020202020204" pitchFamily="34" charset="0"/>
              <a:buChar char="•"/>
            </a:pPr>
            <a:r>
              <a:rPr lang="en" sz="2667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Demand for first year competitions was very high, $1.7B</a:t>
            </a:r>
            <a:endParaRPr sz="2667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8" name="Google Shape;148;p31"/>
          <p:cNvSpPr txBox="1"/>
          <p:nvPr/>
        </p:nvSpPr>
        <p:spPr>
          <a:xfrm>
            <a:off x="10452100" y="5827777"/>
            <a:ext cx="1534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800" i="1">
                <a:solidFill>
                  <a:srgbClr val="7F7F7F"/>
                </a:solidFill>
              </a:rPr>
              <a:t>Credit: Erika Nortemann</a:t>
            </a:r>
            <a:endParaRPr sz="800" dirty="0">
              <a:solidFill>
                <a:srgbClr val="7F7F7F"/>
              </a:solidFill>
            </a:endParaRPr>
          </a:p>
        </p:txBody>
      </p:sp>
      <p:pic>
        <p:nvPicPr>
          <p:cNvPr id="149" name="Google Shape;149;p31"/>
          <p:cNvPicPr preferRelativeResize="0"/>
          <p:nvPr/>
        </p:nvPicPr>
        <p:blipFill rotWithShape="1">
          <a:blip r:embed="rId3">
            <a:alphaModFix/>
          </a:blip>
          <a:srcRect l="15991" t="5244" r="19604" b="1262"/>
          <a:stretch/>
        </p:blipFill>
        <p:spPr>
          <a:xfrm>
            <a:off x="6780801" y="1279318"/>
            <a:ext cx="4915801" cy="477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139931-F8FA-6A0B-3C11-2245670A4528}"/>
              </a:ext>
            </a:extLst>
          </p:cNvPr>
          <p:cNvSpPr/>
          <p:nvPr/>
        </p:nvSpPr>
        <p:spPr>
          <a:xfrm>
            <a:off x="141356" y="6438637"/>
            <a:ext cx="539714" cy="309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2"/>
          <p:cNvSpPr/>
          <p:nvPr/>
        </p:nvSpPr>
        <p:spPr>
          <a:xfrm>
            <a:off x="865533" y="6435300"/>
            <a:ext cx="11487600" cy="42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155" name="Google Shape;155;p32"/>
          <p:cNvSpPr txBox="1">
            <a:spLocks noGrp="1"/>
          </p:cNvSpPr>
          <p:nvPr>
            <p:ph type="title"/>
          </p:nvPr>
        </p:nvSpPr>
        <p:spPr>
          <a:xfrm>
            <a:off x="0" y="365767"/>
            <a:ext cx="3314000" cy="7364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Our Projects! </a:t>
            </a:r>
            <a:endParaRPr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56" name="Google Shape;156;p32"/>
          <p:cNvSpPr txBox="1">
            <a:spLocks noGrp="1"/>
          </p:cNvSpPr>
          <p:nvPr>
            <p:ph type="body" idx="1"/>
          </p:nvPr>
        </p:nvSpPr>
        <p:spPr>
          <a:xfrm>
            <a:off x="155933" y="1410133"/>
            <a:ext cx="3062400" cy="14652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indent="-507987">
              <a:lnSpc>
                <a:spcPct val="100000"/>
              </a:lnSpc>
              <a:spcBef>
                <a:spcPts val="0"/>
              </a:spcBef>
              <a:buSzPts val="2400"/>
            </a:pPr>
            <a:r>
              <a:rPr lang="en" sz="3200" dirty="0"/>
              <a:t>109 Awards</a:t>
            </a:r>
            <a:endParaRPr sz="3200" dirty="0"/>
          </a:p>
          <a:p>
            <a:pPr indent="-507987">
              <a:lnSpc>
                <a:spcPct val="100000"/>
              </a:lnSpc>
              <a:spcBef>
                <a:spcPts val="2000"/>
              </a:spcBef>
              <a:buSzPts val="2400"/>
            </a:pPr>
            <a:r>
              <a:rPr lang="en" sz="3200" dirty="0"/>
              <a:t>$480M</a:t>
            </a:r>
            <a:endParaRPr sz="3200" dirty="0"/>
          </a:p>
          <a:p>
            <a:pPr marL="0" indent="0">
              <a:spcAft>
                <a:spcPts val="267"/>
              </a:spcAft>
              <a:buNone/>
            </a:pPr>
            <a:endParaRPr dirty="0"/>
          </a:p>
        </p:txBody>
      </p:sp>
      <p:pic>
        <p:nvPicPr>
          <p:cNvPr id="157" name="Google Shape;15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3767" y="65167"/>
            <a:ext cx="8680168" cy="67093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D7EDC3-BF52-695B-3C6C-A4FA9F2AF8CA}"/>
              </a:ext>
            </a:extLst>
          </p:cNvPr>
          <p:cNvSpPr/>
          <p:nvPr/>
        </p:nvSpPr>
        <p:spPr>
          <a:xfrm>
            <a:off x="141356" y="6438637"/>
            <a:ext cx="539714" cy="309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 txBox="1">
            <a:spLocks noGrp="1"/>
          </p:cNvSpPr>
          <p:nvPr>
            <p:ph type="title"/>
          </p:nvPr>
        </p:nvSpPr>
        <p:spPr>
          <a:xfrm>
            <a:off x="169000" y="205033"/>
            <a:ext cx="3539600" cy="11732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Gulf of Mexico </a:t>
            </a:r>
            <a:r>
              <a:rPr lang="en" dirty="0">
                <a:solidFill>
                  <a:schemeClr val="accent1"/>
                </a:solidFill>
              </a:rPr>
              <a:t>Projects</a:t>
            </a:r>
            <a:endParaRPr dirty="0"/>
          </a:p>
        </p:txBody>
      </p:sp>
      <p:sp>
        <p:nvSpPr>
          <p:cNvPr id="163" name="Google Shape;163;p33"/>
          <p:cNvSpPr txBox="1"/>
          <p:nvPr/>
        </p:nvSpPr>
        <p:spPr>
          <a:xfrm>
            <a:off x="134182" y="1420867"/>
            <a:ext cx="3286052" cy="48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2400" tIns="121900" rIns="121900" bIns="121900" anchor="t" anchorCtr="0">
            <a:spAutoFit/>
          </a:bodyPr>
          <a:lstStyle/>
          <a:p>
            <a:pPr marL="613818" indent="-457189">
              <a:buClr>
                <a:srgbClr val="7F7F7F"/>
              </a:buClr>
              <a:buSzPts val="1400"/>
              <a:buFont typeface="Cambria"/>
              <a:buAutoNum type="arabicPeriod"/>
            </a:pPr>
            <a:r>
              <a:rPr lang="en" sz="2000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Jefferson Parish</a:t>
            </a:r>
            <a:endParaRPr sz="2000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613818" indent="-457189">
              <a:buClr>
                <a:srgbClr val="7F7F7F"/>
              </a:buClr>
              <a:buSzPts val="1400"/>
              <a:buFont typeface="Cambria"/>
              <a:buAutoNum type="arabicPeriod"/>
            </a:pPr>
            <a:r>
              <a:rPr lang="en" sz="2000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RAE</a:t>
            </a:r>
            <a:endParaRPr sz="2000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613818" indent="-457189">
              <a:buClr>
                <a:srgbClr val="7F7F7F"/>
              </a:buClr>
              <a:buSzPts val="1400"/>
              <a:buFont typeface="Cambria"/>
              <a:buAutoNum type="arabicPeriod"/>
            </a:pPr>
            <a:r>
              <a:rPr lang="en" sz="2000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TNC</a:t>
            </a:r>
            <a:endParaRPr sz="2000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613818" indent="-457189">
              <a:buClr>
                <a:srgbClr val="7F7F7F"/>
              </a:buClr>
              <a:buSzPts val="1400"/>
              <a:buFont typeface="Cambria"/>
              <a:buAutoNum type="arabicPeriod"/>
            </a:pPr>
            <a:r>
              <a:rPr lang="en" sz="2000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TNC</a:t>
            </a:r>
            <a:endParaRPr sz="2000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613818" indent="-457189">
              <a:buClr>
                <a:srgbClr val="7F7F7F"/>
              </a:buClr>
              <a:buSzPts val="1400"/>
              <a:buFont typeface="Cambria"/>
              <a:buAutoNum type="arabicPeriod"/>
            </a:pPr>
            <a:r>
              <a:rPr lang="en" sz="2000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Escambia County </a:t>
            </a:r>
            <a:endParaRPr sz="2000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613818" indent="-457189">
              <a:buClr>
                <a:srgbClr val="7F7F7F"/>
              </a:buClr>
              <a:buSzPts val="1400"/>
              <a:buFont typeface="Cambria"/>
              <a:buAutoNum type="arabicPeriod"/>
            </a:pPr>
            <a:r>
              <a:rPr lang="en" sz="2000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Sarasota County</a:t>
            </a:r>
            <a:endParaRPr sz="2000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613818" indent="-457189">
              <a:buClr>
                <a:srgbClr val="7F7F7F"/>
              </a:buClr>
              <a:buSzPts val="1400"/>
              <a:buFont typeface="Cambria"/>
              <a:buAutoNum type="arabicPeriod"/>
            </a:pPr>
            <a:r>
              <a:rPr lang="en" sz="2000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Water Institute</a:t>
            </a:r>
            <a:endParaRPr sz="2000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613818" indent="-457189">
              <a:buClr>
                <a:srgbClr val="7F7F7F"/>
              </a:buClr>
              <a:buSzPts val="1400"/>
              <a:buFont typeface="Cambria"/>
              <a:buAutoNum type="arabicPeriod"/>
            </a:pPr>
            <a:r>
              <a:rPr lang="en" sz="2000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CRCL</a:t>
            </a:r>
            <a:endParaRPr sz="2000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613818" indent="-457189">
              <a:buClr>
                <a:srgbClr val="7F7F7F"/>
              </a:buClr>
              <a:buSzPts val="1400"/>
              <a:buFont typeface="Cambria"/>
              <a:buAutoNum type="arabicPeriod"/>
            </a:pPr>
            <a:r>
              <a:rPr lang="en" sz="2000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New Orleans </a:t>
            </a:r>
            <a:endParaRPr sz="2000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613818" indent="-457189">
              <a:buClr>
                <a:srgbClr val="7F7F7F"/>
              </a:buClr>
              <a:buSzPts val="1400"/>
              <a:buFont typeface="Cambria"/>
              <a:buAutoNum type="arabicPeriod"/>
            </a:pPr>
            <a:r>
              <a:rPr lang="en" sz="2000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Wayti Services, LLC -  Chitimacha Tribe</a:t>
            </a:r>
            <a:endParaRPr sz="2000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613818" indent="-457189">
              <a:buClr>
                <a:srgbClr val="7F7F7F"/>
              </a:buClr>
              <a:buSzPts val="1400"/>
              <a:buFont typeface="Cambria"/>
              <a:buAutoNum type="arabicPeriod"/>
            </a:pPr>
            <a:r>
              <a:rPr lang="en" sz="2000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Terrebonne Parish</a:t>
            </a:r>
            <a:endParaRPr sz="2000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613818" indent="-457189">
              <a:buClr>
                <a:srgbClr val="7F7F7F"/>
              </a:buClr>
              <a:buSzPts val="1400"/>
              <a:buFont typeface="Cambria"/>
              <a:buAutoNum type="arabicPeriod"/>
            </a:pPr>
            <a:r>
              <a:rPr lang="en" sz="2000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Matagorda Bay Foundation</a:t>
            </a:r>
            <a:endParaRPr sz="2000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613818" indent="-457189">
              <a:buClr>
                <a:srgbClr val="7F7F7F"/>
              </a:buClr>
              <a:buSzPts val="1400"/>
              <a:buFont typeface="Cambria"/>
              <a:buAutoNum type="arabicPeriod"/>
            </a:pPr>
            <a:r>
              <a:rPr lang="en" sz="2000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Port St. Joe</a:t>
            </a:r>
            <a:endParaRPr sz="2000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64" name="Google Shape;16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5401" y="103434"/>
            <a:ext cx="8558783" cy="6085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5D8DD5-26ED-9C9E-47E1-8D00F3BA3FAA}"/>
              </a:ext>
            </a:extLst>
          </p:cNvPr>
          <p:cNvSpPr/>
          <p:nvPr/>
        </p:nvSpPr>
        <p:spPr>
          <a:xfrm>
            <a:off x="141356" y="6438637"/>
            <a:ext cx="539714" cy="309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4"/>
          <p:cNvSpPr txBox="1">
            <a:spLocks noGrp="1"/>
          </p:cNvSpPr>
          <p:nvPr>
            <p:ph type="title"/>
          </p:nvPr>
        </p:nvSpPr>
        <p:spPr>
          <a:xfrm>
            <a:off x="411233" y="131675"/>
            <a:ext cx="11679200" cy="602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rmAutofit/>
          </a:bodyPr>
          <a:lstStyle/>
          <a:p>
            <a:pPr>
              <a:buClr>
                <a:srgbClr val="13B9C2"/>
              </a:buClr>
              <a:buSzPct val="111111"/>
            </a:pPr>
            <a:r>
              <a:rPr lang="en" sz="4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What’s Next? Let’s Get Ready for Round 2!</a:t>
            </a:r>
            <a:endParaRPr sz="4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70" name="Google Shape;170;p34"/>
          <p:cNvSpPr txBox="1"/>
          <p:nvPr/>
        </p:nvSpPr>
        <p:spPr>
          <a:xfrm>
            <a:off x="74233" y="801667"/>
            <a:ext cx="7364800" cy="57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92652" indent="-457189">
              <a:buClr>
                <a:schemeClr val="accent1"/>
              </a:buClr>
              <a:buSzPts val="2000"/>
              <a:buFont typeface="Arial" panose="020B0604020202020204" pitchFamily="34" charset="0"/>
              <a:buChar char="•"/>
            </a:pPr>
            <a:r>
              <a:rPr lang="en" sz="2667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Continued Technical Assistance for our partners</a:t>
            </a:r>
            <a:endParaRPr sz="2667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202237" lvl="1" indent="-457189">
              <a:spcBef>
                <a:spcPts val="107"/>
              </a:spcBef>
              <a:buClr>
                <a:srgbClr val="009999"/>
              </a:buClr>
              <a:buSzPts val="2000"/>
              <a:buFont typeface="Courier New" panose="02070309020205020404" pitchFamily="49" charset="0"/>
              <a:buChar char="o"/>
            </a:pPr>
            <a:r>
              <a:rPr lang="en" sz="2667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Working together on selected projects</a:t>
            </a:r>
            <a:endParaRPr sz="2667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202237" lvl="1" indent="-457189">
              <a:spcBef>
                <a:spcPts val="107"/>
              </a:spcBef>
              <a:buClr>
                <a:srgbClr val="009999"/>
              </a:buClr>
              <a:buSzPts val="2000"/>
              <a:buFont typeface="Courier New" panose="02070309020205020404" pitchFamily="49" charset="0"/>
              <a:buChar char="o"/>
            </a:pPr>
            <a:r>
              <a:rPr lang="en" sz="2667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Working together on project ideas for our 4 competitions and other competitions</a:t>
            </a:r>
            <a:endParaRPr sz="2667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spcBef>
                <a:spcPts val="107"/>
              </a:spcBef>
            </a:pPr>
            <a:endParaRPr sz="2667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92652" indent="-457189">
              <a:spcBef>
                <a:spcPts val="107"/>
              </a:spcBef>
              <a:buClr>
                <a:schemeClr val="accent1"/>
              </a:buClr>
              <a:buSzPts val="2000"/>
              <a:buFont typeface="Arial" panose="020B0604020202020204" pitchFamily="34" charset="0"/>
              <a:buChar char="•"/>
            </a:pPr>
            <a:r>
              <a:rPr lang="en" sz="2667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Gathering lessons learned as we embark on the next round</a:t>
            </a:r>
            <a:endParaRPr sz="2667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219170" lvl="1" indent="-474121">
              <a:spcBef>
                <a:spcPts val="107"/>
              </a:spcBef>
              <a:buClr>
                <a:srgbClr val="009999"/>
              </a:buClr>
              <a:buSzPts val="2000"/>
              <a:buFont typeface="Courier New" panose="02070309020205020404" pitchFamily="49" charset="0"/>
              <a:buChar char="o"/>
            </a:pPr>
            <a:r>
              <a:rPr lang="en" sz="2667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Staggered release and longer application times</a:t>
            </a:r>
            <a:endParaRPr sz="2667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219170" lvl="1" indent="-474121">
              <a:spcBef>
                <a:spcPts val="107"/>
              </a:spcBef>
              <a:buClr>
                <a:srgbClr val="009999"/>
              </a:buClr>
              <a:buSzPts val="2000"/>
              <a:buFont typeface="Courier New" panose="02070309020205020404" pitchFamily="49" charset="0"/>
              <a:buChar char="o"/>
            </a:pPr>
            <a:r>
              <a:rPr lang="en" sz="2667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More clarity around ‘meaningful engagement’ and ‘capacity building’</a:t>
            </a:r>
            <a:endParaRPr sz="2667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609585">
              <a:spcBef>
                <a:spcPts val="107"/>
              </a:spcBef>
            </a:pPr>
            <a:endParaRPr sz="2667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609585">
              <a:spcBef>
                <a:spcPts val="107"/>
              </a:spcBef>
              <a:spcAft>
                <a:spcPts val="2667"/>
              </a:spcAft>
            </a:pPr>
            <a:endParaRPr sz="2400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71" name="Google Shape;171;p34"/>
          <p:cNvPicPr preferRelativeResize="0"/>
          <p:nvPr/>
        </p:nvPicPr>
        <p:blipFill rotWithShape="1">
          <a:blip r:embed="rId3">
            <a:alphaModFix/>
          </a:blip>
          <a:srcRect l="18499" t="4661" r="9794" b="2479"/>
          <a:stretch/>
        </p:blipFill>
        <p:spPr>
          <a:xfrm>
            <a:off x="7515867" y="1144400"/>
            <a:ext cx="4312309" cy="42038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8F5D3E-2A44-C114-CCD4-7E9379FB0875}"/>
              </a:ext>
            </a:extLst>
          </p:cNvPr>
          <p:cNvSpPr/>
          <p:nvPr/>
        </p:nvSpPr>
        <p:spPr>
          <a:xfrm>
            <a:off x="141356" y="6438637"/>
            <a:ext cx="539714" cy="309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EEDCD7-CA11-4BBD-84FE-D952FE4297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08"/>
            <a:ext cx="12192000" cy="6866708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80D919-1D25-48B3-A7D0-77AA0DC8F250}"/>
              </a:ext>
            </a:extLst>
          </p:cNvPr>
          <p:cNvSpPr/>
          <p:nvPr/>
        </p:nvSpPr>
        <p:spPr>
          <a:xfrm>
            <a:off x="2169690" y="343499"/>
            <a:ext cx="78526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Gulf of Mexico Division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AAEC72-A7C5-493A-A609-0C37D30556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D7D5D4"/>
              </a:clrFrom>
              <a:clrTo>
                <a:srgbClr val="D7D5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452" y="126587"/>
            <a:ext cx="1319673" cy="12017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01D452-E9BF-433E-BD3D-5EF5B87744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60" y="157379"/>
            <a:ext cx="1201783" cy="1201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39E7E7-3248-C897-1088-9ED20A4F4DF1}"/>
              </a:ext>
            </a:extLst>
          </p:cNvPr>
          <p:cNvSpPr txBox="1"/>
          <p:nvPr/>
        </p:nvSpPr>
        <p:spPr>
          <a:xfrm>
            <a:off x="188899" y="6269748"/>
            <a:ext cx="3214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 Wyatt, Director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3772DB-EFBB-7AA0-746D-CE5670B1490B}"/>
              </a:ext>
            </a:extLst>
          </p:cNvPr>
          <p:cNvSpPr txBox="1"/>
          <p:nvPr/>
        </p:nvSpPr>
        <p:spPr>
          <a:xfrm>
            <a:off x="8449680" y="6269748"/>
            <a:ext cx="3625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https://www.epa.gov/gulfofmexico</a:t>
            </a:r>
          </a:p>
        </p:txBody>
      </p:sp>
    </p:spTree>
    <p:extLst>
      <p:ext uri="{BB962C8B-B14F-4D97-AF65-F5344CB8AC3E}">
        <p14:creationId xmlns:p14="http://schemas.microsoft.com/office/powerpoint/2010/main" val="2727444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145DF05DCE3E49BE5702CC21F1D961" ma:contentTypeVersion="12" ma:contentTypeDescription="Create a new document." ma:contentTypeScope="" ma:versionID="b4ec258f4f7c66d824805e40cdda700f">
  <xsd:schema xmlns:xsd="http://www.w3.org/2001/XMLSchema" xmlns:xs="http://www.w3.org/2001/XMLSchema" xmlns:p="http://schemas.microsoft.com/office/2006/metadata/properties" xmlns:ns2="c55ce691-0dbb-4562-ab90-cbcfe2327911" xmlns:ns3="096b5e69-62d7-4d8a-9ec1-77ac5971931b" targetNamespace="http://schemas.microsoft.com/office/2006/metadata/properties" ma:root="true" ma:fieldsID="ef4690e678d118b422ad0472b4bedb9f" ns2:_="" ns3:_="">
    <xsd:import namespace="c55ce691-0dbb-4562-ab90-cbcfe2327911"/>
    <xsd:import namespace="096b5e69-62d7-4d8a-9ec1-77ac5971931b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5ce691-0dbb-4562-ab90-cbcfe2327911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a041ea59-33c4-48ff-94ef-ea055c7299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6b5e69-62d7-4d8a-9ec1-77ac5971931b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485c29c-98ba-4269-a3a9-5e3fae6f45ba}" ma:internalName="TaxCatchAll" ma:showField="CatchAllData" ma:web="096b5e69-62d7-4d8a-9ec1-77ac597193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55ce691-0dbb-4562-ab90-cbcfe2327911">
      <Terms xmlns="http://schemas.microsoft.com/office/infopath/2007/PartnerControls"/>
    </lcf76f155ced4ddcb4097134ff3c332f>
    <TaxCatchAll xmlns="096b5e69-62d7-4d8a-9ec1-77ac5971931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437CC8-75FE-46D9-B334-F7BF46EA1D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5ce691-0dbb-4562-ab90-cbcfe2327911"/>
    <ds:schemaRef ds:uri="096b5e69-62d7-4d8a-9ec1-77ac597193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49A4B70-12FB-462A-8D41-2A1FA14B617D}">
  <ds:schemaRefs>
    <ds:schemaRef ds:uri="4e6f27b0-25d9-4fc9-884b-6f1c03d3ba08"/>
    <ds:schemaRef ds:uri="d7caa5b5-a606-4829-a53c-826370b0a9c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c55ce691-0dbb-4562-ab90-cbcfe2327911"/>
    <ds:schemaRef ds:uri="096b5e69-62d7-4d8a-9ec1-77ac5971931b"/>
  </ds:schemaRefs>
</ds:datastoreItem>
</file>

<file path=customXml/itemProps3.xml><?xml version="1.0" encoding="utf-8"?>
<ds:datastoreItem xmlns:ds="http://schemas.openxmlformats.org/officeDocument/2006/customXml" ds:itemID="{B4FF22AB-EB2E-4D52-875A-CF37FD37E8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1667</Words>
  <Application>Microsoft Office PowerPoint</Application>
  <PresentationFormat>Widescreen</PresentationFormat>
  <Paragraphs>296</Paragraphs>
  <Slides>40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Accessing Federal Funds for Resilient Coasts and Communities State of the Coast 2023</vt:lpstr>
      <vt:lpstr>Session Objectives</vt:lpstr>
      <vt:lpstr>Session Panelist</vt:lpstr>
      <vt:lpstr>Habitat Restoration &amp; Resilience Funding Opportunities   Bipartisan Infrastructure Law </vt:lpstr>
      <vt:lpstr>Bipartisan Infrastructure Law - Round 1</vt:lpstr>
      <vt:lpstr>Our Projects! </vt:lpstr>
      <vt:lpstr>Gulf of Mexico Projects</vt:lpstr>
      <vt:lpstr>What’s Next? Let’s Get Ready for Round 2!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State of the Coast   United States Department of Agriculture Gulf Coast Ecosystem Restoration Team  Ronald Howard, Senior Advisor  SOC2023</vt:lpstr>
      <vt:lpstr>Gulf Coast Ecosystem Restoration Team</vt:lpstr>
      <vt:lpstr>Why USDA….</vt:lpstr>
      <vt:lpstr>Why USDA….</vt:lpstr>
      <vt:lpstr>Why USDA….</vt:lpstr>
      <vt:lpstr>Why USDA….</vt:lpstr>
      <vt:lpstr>Why USDA….</vt:lpstr>
      <vt:lpstr>PowerPoint Presentation</vt:lpstr>
      <vt:lpstr>City IIJA Task Force</vt:lpstr>
      <vt:lpstr>City IIJA Task Force</vt:lpstr>
      <vt:lpstr>Bayou Bienvenue Wetlands Triangle</vt:lpstr>
      <vt:lpstr>Redevelopment Plan </vt:lpstr>
      <vt:lpstr>Funding Programs for Restoration</vt:lpstr>
      <vt:lpstr>Funding Programs for Restoration</vt:lpstr>
      <vt:lpstr>Funding Programs for Restoration</vt:lpstr>
      <vt:lpstr>Restoration Funding</vt:lpstr>
      <vt:lpstr>PowerPoint Presentation</vt:lpstr>
      <vt:lpstr>PowerPoint Presentation</vt:lpstr>
      <vt:lpstr>NOAA Coastal Habitat Restoration and Resilience Grants for Underserved Communities</vt:lpstr>
      <vt:lpstr>NOAA Coastal Habitat Restoration and Resilience Grants for Underserved Communities</vt:lpstr>
      <vt:lpstr>NOAA Transformational Habitat Restoration and Coastal Resilience Grants</vt:lpstr>
      <vt:lpstr>Alabama Coastal Foundation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Annual Board Meeting</dc:title>
  <dc:creator>Daniel Hayden</dc:creator>
  <cp:lastModifiedBy>Daniel Hayden</cp:lastModifiedBy>
  <cp:revision>4</cp:revision>
  <cp:lastPrinted>2022-03-08T21:56:58Z</cp:lastPrinted>
  <dcterms:created xsi:type="dcterms:W3CDTF">2020-11-12T15:59:36Z</dcterms:created>
  <dcterms:modified xsi:type="dcterms:W3CDTF">2023-07-05T19:06:40Z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0x010100E39F71C6D8809C46811971DF8FD02633</vt:lpwstr>
  </property>
  <property fmtid="{D5CDD505-2E9C-101B-9397-08002B2CF9AE}" pid="3" name="MediaServiceImageTags">
    <vt:lpwstr/>
  </property>
</Properties>
</file>