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30"/>
  </p:notesMasterIdLst>
  <p:sldIdLst>
    <p:sldId id="298" r:id="rId5"/>
    <p:sldId id="296" r:id="rId6"/>
    <p:sldId id="383" r:id="rId7"/>
    <p:sldId id="285" r:id="rId8"/>
    <p:sldId id="386" r:id="rId9"/>
    <p:sldId id="272" r:id="rId10"/>
    <p:sldId id="363" r:id="rId11"/>
    <p:sldId id="387" r:id="rId12"/>
    <p:sldId id="350" r:id="rId13"/>
    <p:sldId id="337" r:id="rId14"/>
    <p:sldId id="351" r:id="rId15"/>
    <p:sldId id="369" r:id="rId16"/>
    <p:sldId id="343" r:id="rId17"/>
    <p:sldId id="370" r:id="rId18"/>
    <p:sldId id="345" r:id="rId19"/>
    <p:sldId id="347" r:id="rId20"/>
    <p:sldId id="371" r:id="rId21"/>
    <p:sldId id="354" r:id="rId22"/>
    <p:sldId id="349" r:id="rId23"/>
    <p:sldId id="385" r:id="rId24"/>
    <p:sldId id="360" r:id="rId25"/>
    <p:sldId id="357" r:id="rId26"/>
    <p:sldId id="380" r:id="rId27"/>
    <p:sldId id="384" r:id="rId28"/>
    <p:sldId id="301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8" roundtripDataSignature="AMtx7mih3bmkjs0OjamcYNAx0xQtp53k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2F2F2"/>
    <a:srgbClr val="CB01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57" autoAdjust="0"/>
    <p:restoredTop sz="95964"/>
  </p:normalViewPr>
  <p:slideViewPr>
    <p:cSldViewPr snapToGrid="0" snapToObjects="1">
      <p:cViewPr varScale="1">
        <p:scale>
          <a:sx n="110" d="100"/>
          <a:sy n="110" d="100"/>
        </p:scale>
        <p:origin x="336" y="78"/>
      </p:cViewPr>
      <p:guideLst/>
    </p:cSldViewPr>
  </p:slideViewPr>
  <p:notesTextViewPr>
    <p:cViewPr>
      <p:scale>
        <a:sx n="95" d="100"/>
        <a:sy n="95" d="100"/>
      </p:scale>
      <p:origin x="0" y="0"/>
    </p:cViewPr>
  </p:notesTextViewPr>
  <p:sorterViewPr>
    <p:cViewPr varScale="1">
      <p:scale>
        <a:sx n="100" d="100"/>
        <a:sy n="100" d="100"/>
      </p:scale>
      <p:origin x="0" y="-20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59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8" Type="http://customschemas.google.com/relationships/presentationmetadata" Target="meta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59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32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955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008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130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76E79-65A4-E08E-AC00-4F769358D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843"/>
            <a:ext cx="11017770" cy="1985836"/>
          </a:xfrm>
          <a:noFill/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Comparison of Finfish and Crustaceans Among Established Marsh Terraces, New Marsh Terraces and Open Water in a Restored Brackish Marsh</a:t>
            </a:r>
            <a:br>
              <a:rPr lang="en-US" sz="3600" b="1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9AFECC-F4AC-D02A-47AF-AF981A17C15C}"/>
              </a:ext>
            </a:extLst>
          </p:cNvPr>
          <p:cNvSpPr/>
          <p:nvPr/>
        </p:nvSpPr>
        <p:spPr>
          <a:xfrm>
            <a:off x="2579551" y="5193785"/>
            <a:ext cx="7422691" cy="166421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15A55B-B455-A295-CB46-B9FBCB0FC4C3}"/>
              </a:ext>
            </a:extLst>
          </p:cNvPr>
          <p:cNvSpPr txBox="1"/>
          <p:nvPr/>
        </p:nvSpPr>
        <p:spPr>
          <a:xfrm>
            <a:off x="2579552" y="5190364"/>
            <a:ext cx="742269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5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Shasta Kamara, </a:t>
            </a:r>
            <a:r>
              <a:rPr lang="en-US" sz="255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Allyse</a:t>
            </a:r>
            <a:r>
              <a:rPr lang="en-US" sz="255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Ferrara, Gary LaFleur, Jonathan Willis, Quenton Fontenot</a:t>
            </a:r>
          </a:p>
          <a:p>
            <a:pPr algn="ctr"/>
            <a:r>
              <a:rPr lang="en-US" sz="255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of Biological Sciences</a:t>
            </a:r>
          </a:p>
          <a:p>
            <a:pPr algn="ctr"/>
            <a:r>
              <a:rPr lang="en-US" sz="255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Nicholls State University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06A345-BD70-FE43-1558-332ACF599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97206"/>
            <a:ext cx="2579551" cy="166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B07B12-05A2-CF3D-7742-3C2151F3B4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2243" y="5197206"/>
            <a:ext cx="2189757" cy="166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26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7E71A8-C8D2-C516-BBDA-0E1BA606B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027" y="1231772"/>
            <a:ext cx="7876718" cy="5626228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C017DD6-9D37-106E-3A6C-80DD162DF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284" y="988561"/>
            <a:ext cx="8452272" cy="5883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937CB3-842F-B492-B517-E83EEE5F6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748" y="0"/>
            <a:ext cx="12345691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Minnow Trap Finfish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2DF536-4772-8712-F834-E1F75AFFD663}"/>
              </a:ext>
            </a:extLst>
          </p:cNvPr>
          <p:cNvSpPr txBox="1"/>
          <p:nvPr/>
        </p:nvSpPr>
        <p:spPr>
          <a:xfrm>
            <a:off x="535498" y="1202210"/>
            <a:ext cx="361364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NMDS;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Permanova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Stress = 11.13 </a:t>
            </a:r>
          </a:p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pseudo-F </a:t>
            </a:r>
            <a:r>
              <a:rPr lang="en-US" sz="2800" b="1" baseline="-2500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1, 13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2.21 </a:t>
            </a:r>
          </a:p>
          <a:p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0.04 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AD83D-B873-4B62-AFEA-2A7824A2FE2C}"/>
              </a:ext>
            </a:extLst>
          </p:cNvPr>
          <p:cNvSpPr txBox="1"/>
          <p:nvPr/>
        </p:nvSpPr>
        <p:spPr>
          <a:xfrm>
            <a:off x="514011" y="3529191"/>
            <a:ext cx="32022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Slight difference detected is likely due to a greater number of Gulf Killifish present in the Established Terraces (ANOVA: </a:t>
            </a:r>
            <a:r>
              <a:rPr lang="en-US" sz="20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</a:t>
            </a:r>
            <a:r>
              <a:rPr lang="en-US" sz="2000" b="1" baseline="-25000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1, 22</a:t>
            </a:r>
            <a:r>
              <a:rPr lang="en-US" sz="20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= 8.65, </a:t>
            </a:r>
            <a:r>
              <a:rPr lang="en-US" sz="2000" b="1" i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P</a:t>
            </a:r>
            <a:r>
              <a:rPr lang="en-US" sz="2000" b="1" dirty="0"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= 0.01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075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2B3556-9E0E-6C73-2A72-91DD59B7A3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71"/>
          <a:stretch/>
        </p:blipFill>
        <p:spPr>
          <a:xfrm>
            <a:off x="638556" y="847623"/>
            <a:ext cx="10914887" cy="601037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AF77832-D267-C603-8406-11C05F778B69}"/>
              </a:ext>
            </a:extLst>
          </p:cNvPr>
          <p:cNvSpPr txBox="1">
            <a:spLocks/>
          </p:cNvSpPr>
          <p:nvPr/>
        </p:nvSpPr>
        <p:spPr>
          <a:xfrm>
            <a:off x="-99390" y="-216903"/>
            <a:ext cx="610988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>
                <a:solidFill>
                  <a:srgbClr val="002060"/>
                </a:solidFill>
              </a:rPr>
              <a:t>Minnow Trap Crustaceans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3DC71F-D7E9-2DEE-0598-AB15DF719C4E}"/>
              </a:ext>
            </a:extLst>
          </p:cNvPr>
          <p:cNvSpPr txBox="1"/>
          <p:nvPr/>
        </p:nvSpPr>
        <p:spPr>
          <a:xfrm>
            <a:off x="3529336" y="699129"/>
            <a:ext cx="929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n = 159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FD469B-3AD4-D3D0-8BF7-725F6819AA72}"/>
              </a:ext>
            </a:extLst>
          </p:cNvPr>
          <p:cNvSpPr txBox="1"/>
          <p:nvPr/>
        </p:nvSpPr>
        <p:spPr>
          <a:xfrm>
            <a:off x="8067574" y="662957"/>
            <a:ext cx="929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n = 178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B03D35-4E64-497F-ADDF-7DD1A833CA36}"/>
              </a:ext>
            </a:extLst>
          </p:cNvPr>
          <p:cNvSpPr txBox="1"/>
          <p:nvPr/>
        </p:nvSpPr>
        <p:spPr>
          <a:xfrm>
            <a:off x="3124200" y="3095625"/>
            <a:ext cx="1647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Grass Shrimp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5C20A8-8EFB-4142-8147-CA13D93B4AB0}"/>
              </a:ext>
            </a:extLst>
          </p:cNvPr>
          <p:cNvSpPr txBox="1"/>
          <p:nvPr/>
        </p:nvSpPr>
        <p:spPr>
          <a:xfrm>
            <a:off x="7708356" y="2971800"/>
            <a:ext cx="1647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Grass Shrimp</a:t>
            </a:r>
          </a:p>
        </p:txBody>
      </p:sp>
    </p:spTree>
    <p:extLst>
      <p:ext uri="{BB962C8B-B14F-4D97-AF65-F5344CB8AC3E}">
        <p14:creationId xmlns:p14="http://schemas.microsoft.com/office/powerpoint/2010/main" val="1317510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DD1437-7033-46DC-9F9B-4B42D4151E9F}"/>
              </a:ext>
            </a:extLst>
          </p:cNvPr>
          <p:cNvGrpSpPr/>
          <p:nvPr/>
        </p:nvGrpSpPr>
        <p:grpSpPr>
          <a:xfrm>
            <a:off x="23493" y="3798915"/>
            <a:ext cx="12185360" cy="3109209"/>
            <a:chOff x="6641" y="429790"/>
            <a:chExt cx="12185360" cy="3109209"/>
          </a:xfrm>
        </p:grpSpPr>
        <p:pic>
          <p:nvPicPr>
            <p:cNvPr id="18" name="Picture 17" descr="A picture containing linedrawing&#10;&#10;Description automatically generated">
              <a:extLst>
                <a:ext uri="{FF2B5EF4-FFF2-40B4-BE49-F238E27FC236}">
                  <a16:creationId xmlns:a16="http://schemas.microsoft.com/office/drawing/2014/main" id="{24880F3C-900D-E899-B3AB-B2CFC5BFA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641" y="429790"/>
              <a:ext cx="5182015" cy="3109209"/>
            </a:xfrm>
            <a:custGeom>
              <a:avLst/>
              <a:gdLst>
                <a:gd name="connsiteX0" fmla="*/ 0 w 6809407"/>
                <a:gd name="connsiteY0" fmla="*/ 0 h 4085644"/>
                <a:gd name="connsiteX1" fmla="*/ 6809407 w 6809407"/>
                <a:gd name="connsiteY1" fmla="*/ 0 h 4085644"/>
                <a:gd name="connsiteX2" fmla="*/ 6809407 w 6809407"/>
                <a:gd name="connsiteY2" fmla="*/ 2489927 h 4085644"/>
                <a:gd name="connsiteX3" fmla="*/ 4739975 w 6809407"/>
                <a:gd name="connsiteY3" fmla="*/ 2489927 h 4085644"/>
                <a:gd name="connsiteX4" fmla="*/ 4739975 w 6809407"/>
                <a:gd name="connsiteY4" fmla="*/ 4085644 h 4085644"/>
                <a:gd name="connsiteX5" fmla="*/ 0 w 6809407"/>
                <a:gd name="connsiteY5" fmla="*/ 4085644 h 408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09407" h="4085644">
                  <a:moveTo>
                    <a:pt x="0" y="0"/>
                  </a:moveTo>
                  <a:lnTo>
                    <a:pt x="6809407" y="0"/>
                  </a:lnTo>
                  <a:lnTo>
                    <a:pt x="6809407" y="2489927"/>
                  </a:lnTo>
                  <a:lnTo>
                    <a:pt x="4739975" y="2489927"/>
                  </a:lnTo>
                  <a:lnTo>
                    <a:pt x="4739975" y="4085644"/>
                  </a:lnTo>
                  <a:lnTo>
                    <a:pt x="0" y="4085644"/>
                  </a:lnTo>
                  <a:close/>
                </a:path>
              </a:pathLst>
            </a:custGeom>
          </p:spPr>
        </p:pic>
        <p:pic>
          <p:nvPicPr>
            <p:cNvPr id="17" name="Picture 16" descr="A picture containing linedrawing&#10;&#10;Description automatically generated">
              <a:extLst>
                <a:ext uri="{FF2B5EF4-FFF2-40B4-BE49-F238E27FC236}">
                  <a16:creationId xmlns:a16="http://schemas.microsoft.com/office/drawing/2014/main" id="{6FEBB4B8-1E25-FFE8-9B03-BD2888E65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009986" y="429790"/>
              <a:ext cx="5182015" cy="3109209"/>
            </a:xfrm>
            <a:custGeom>
              <a:avLst/>
              <a:gdLst>
                <a:gd name="connsiteX0" fmla="*/ 0 w 6809407"/>
                <a:gd name="connsiteY0" fmla="*/ 0 h 4085644"/>
                <a:gd name="connsiteX1" fmla="*/ 6809407 w 6809407"/>
                <a:gd name="connsiteY1" fmla="*/ 0 h 4085644"/>
                <a:gd name="connsiteX2" fmla="*/ 6809407 w 6809407"/>
                <a:gd name="connsiteY2" fmla="*/ 2489927 h 4085644"/>
                <a:gd name="connsiteX3" fmla="*/ 4739975 w 6809407"/>
                <a:gd name="connsiteY3" fmla="*/ 2489927 h 4085644"/>
                <a:gd name="connsiteX4" fmla="*/ 4739975 w 6809407"/>
                <a:gd name="connsiteY4" fmla="*/ 4085644 h 4085644"/>
                <a:gd name="connsiteX5" fmla="*/ 0 w 6809407"/>
                <a:gd name="connsiteY5" fmla="*/ 4085644 h 4085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09407" h="4085644">
                  <a:moveTo>
                    <a:pt x="0" y="0"/>
                  </a:moveTo>
                  <a:lnTo>
                    <a:pt x="6809407" y="0"/>
                  </a:lnTo>
                  <a:lnTo>
                    <a:pt x="6809407" y="2489927"/>
                  </a:lnTo>
                  <a:lnTo>
                    <a:pt x="4739975" y="2489927"/>
                  </a:lnTo>
                  <a:lnTo>
                    <a:pt x="4739975" y="4085644"/>
                  </a:lnTo>
                  <a:lnTo>
                    <a:pt x="0" y="4085644"/>
                  </a:lnTo>
                  <a:close/>
                </a:path>
              </a:pathLst>
            </a:cu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6D3453F-5363-6BF3-2F5B-7CC0A4592325}"/>
                </a:ext>
              </a:extLst>
            </p:cNvPr>
            <p:cNvSpPr txBox="1"/>
            <p:nvPr/>
          </p:nvSpPr>
          <p:spPr>
            <a:xfrm>
              <a:off x="5358064" y="1430396"/>
              <a:ext cx="147587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atin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B7C672B-5DD6-4FC6-BD91-839665FB27DC}"/>
              </a:ext>
            </a:extLst>
          </p:cNvPr>
          <p:cNvGrpSpPr/>
          <p:nvPr/>
        </p:nvGrpSpPr>
        <p:grpSpPr>
          <a:xfrm>
            <a:off x="20173" y="588573"/>
            <a:ext cx="11870381" cy="3528790"/>
            <a:chOff x="1" y="3329209"/>
            <a:chExt cx="11870381" cy="3528790"/>
          </a:xfrm>
        </p:grpSpPr>
        <p:pic>
          <p:nvPicPr>
            <p:cNvPr id="10" name="Picture 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328176DD-BD5C-D805-52CB-62C6DB434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2692607" y="2998181"/>
              <a:ext cx="1445209" cy="4055143"/>
            </a:xfrm>
            <a:prstGeom prst="rect">
              <a:avLst/>
            </a:prstGeom>
          </p:spPr>
        </p:pic>
        <p:pic>
          <p:nvPicPr>
            <p:cNvPr id="12" name="Picture 1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6247EA1C-A612-10F6-1AC3-2CEDD4266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304965" y="2024245"/>
              <a:ext cx="1445207" cy="4055136"/>
            </a:xfrm>
            <a:prstGeom prst="rect">
              <a:avLst/>
            </a:prstGeom>
          </p:spPr>
        </p:pic>
        <p:pic>
          <p:nvPicPr>
            <p:cNvPr id="13" name="Picture 12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84149411-CFB0-0CBE-C931-E31E5F19D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1471233" y="4107823"/>
              <a:ext cx="1445209" cy="4055144"/>
            </a:xfrm>
            <a:prstGeom prst="rect">
              <a:avLst/>
            </a:prstGeom>
          </p:spPr>
        </p:pic>
        <p:pic>
          <p:nvPicPr>
            <p:cNvPr id="11" name="Picture 1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7501586C-996B-955F-BE1E-AEED521C8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9120206" y="2679732"/>
              <a:ext cx="1445209" cy="405514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EFC666-A91F-5C99-95E4-EEAA5BA250BA}"/>
                </a:ext>
              </a:extLst>
            </p:cNvPr>
            <p:cNvSpPr txBox="1"/>
            <p:nvPr/>
          </p:nvSpPr>
          <p:spPr>
            <a:xfrm>
              <a:off x="5358064" y="4153305"/>
              <a:ext cx="147587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latin typeface="Calibri" panose="020F0502020204030204" pitchFamily="34" charset="0"/>
                  <a:cs typeface="Calibri" panose="020F0502020204030204" pitchFamily="34" charset="0"/>
                </a:rPr>
                <a:t>≠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749DA24-9927-C235-EA5A-9BC8C717DF49}"/>
              </a:ext>
            </a:extLst>
          </p:cNvPr>
          <p:cNvSpPr txBox="1"/>
          <p:nvPr/>
        </p:nvSpPr>
        <p:spPr>
          <a:xfrm>
            <a:off x="502148" y="62482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Established Terraces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DCAEE0-156A-7524-B180-EFDB6A582A91}"/>
              </a:ext>
            </a:extLst>
          </p:cNvPr>
          <p:cNvSpPr txBox="1"/>
          <p:nvPr/>
        </p:nvSpPr>
        <p:spPr>
          <a:xfrm>
            <a:off x="7540275" y="62482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Terraces</a:t>
            </a:r>
          </a:p>
        </p:txBody>
      </p:sp>
    </p:spTree>
    <p:extLst>
      <p:ext uri="{BB962C8B-B14F-4D97-AF65-F5344CB8AC3E}">
        <p14:creationId xmlns:p14="http://schemas.microsoft.com/office/powerpoint/2010/main" val="421191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EC50FC-4CB0-D9DC-5F90-DCF5B5D92A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09"/>
          <a:stretch/>
        </p:blipFill>
        <p:spPr>
          <a:xfrm>
            <a:off x="182301" y="9205"/>
            <a:ext cx="11827398" cy="684879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184CF08-662E-96C2-C5D3-FECBFE8381F4}"/>
              </a:ext>
            </a:extLst>
          </p:cNvPr>
          <p:cNvSpPr txBox="1">
            <a:spLocks/>
          </p:cNvSpPr>
          <p:nvPr/>
        </p:nvSpPr>
        <p:spPr>
          <a:xfrm>
            <a:off x="9768930" y="415282"/>
            <a:ext cx="2110933" cy="1592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b="1" dirty="0">
                <a:solidFill>
                  <a:srgbClr val="002060"/>
                </a:solidFill>
              </a:rPr>
              <a:t>Gill Net Finfish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71C044-598A-897C-94F1-48C877412AD9}"/>
              </a:ext>
            </a:extLst>
          </p:cNvPr>
          <p:cNvSpPr txBox="1"/>
          <p:nvPr/>
        </p:nvSpPr>
        <p:spPr>
          <a:xfrm>
            <a:off x="2544899" y="0"/>
            <a:ext cx="82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n = 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07032C-FEB8-340A-AB30-296885912B30}"/>
              </a:ext>
            </a:extLst>
          </p:cNvPr>
          <p:cNvSpPr txBox="1"/>
          <p:nvPr/>
        </p:nvSpPr>
        <p:spPr>
          <a:xfrm>
            <a:off x="5545923" y="17375"/>
            <a:ext cx="82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n = 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A4B5C5-22D8-AF52-D11F-80C8F583FB9D}"/>
              </a:ext>
            </a:extLst>
          </p:cNvPr>
          <p:cNvSpPr txBox="1"/>
          <p:nvPr/>
        </p:nvSpPr>
        <p:spPr>
          <a:xfrm>
            <a:off x="8507394" y="0"/>
            <a:ext cx="82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n = 37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F872EA-117F-4399-92F6-522F28A9225A}"/>
              </a:ext>
            </a:extLst>
          </p:cNvPr>
          <p:cNvSpPr txBox="1"/>
          <p:nvPr/>
        </p:nvSpPr>
        <p:spPr>
          <a:xfrm>
            <a:off x="5173006" y="3474688"/>
            <a:ext cx="13925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err="1">
                <a:solidFill>
                  <a:srgbClr val="FFFF00"/>
                </a:solidFill>
              </a:rPr>
              <a:t>Gafftopsail</a:t>
            </a:r>
            <a:r>
              <a:rPr lang="en-US" sz="1700" b="1" dirty="0">
                <a:solidFill>
                  <a:srgbClr val="FFFF00"/>
                </a:solidFill>
              </a:rPr>
              <a:t> Catfish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582FCF-DFDE-46B0-83DB-238CF0983377}"/>
              </a:ext>
            </a:extLst>
          </p:cNvPr>
          <p:cNvSpPr txBox="1"/>
          <p:nvPr/>
        </p:nvSpPr>
        <p:spPr>
          <a:xfrm>
            <a:off x="8174695" y="2799865"/>
            <a:ext cx="13925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err="1">
                <a:solidFill>
                  <a:srgbClr val="FFFF00"/>
                </a:solidFill>
              </a:rPr>
              <a:t>Gafftopsail</a:t>
            </a:r>
            <a:r>
              <a:rPr lang="en-US" sz="1700" b="1" dirty="0">
                <a:solidFill>
                  <a:srgbClr val="FFFF00"/>
                </a:solidFill>
              </a:rPr>
              <a:t> Catfish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B0FA37-C13B-4228-A533-F09907F45465}"/>
              </a:ext>
            </a:extLst>
          </p:cNvPr>
          <p:cNvSpPr txBox="1"/>
          <p:nvPr/>
        </p:nvSpPr>
        <p:spPr>
          <a:xfrm>
            <a:off x="2209030" y="3900919"/>
            <a:ext cx="13925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err="1">
                <a:solidFill>
                  <a:srgbClr val="FFFF00"/>
                </a:solidFill>
              </a:rPr>
              <a:t>Gafftopsail</a:t>
            </a:r>
            <a:r>
              <a:rPr lang="en-US" sz="1700" b="1" dirty="0">
                <a:solidFill>
                  <a:srgbClr val="FFFF00"/>
                </a:solidFill>
              </a:rPr>
              <a:t> Catfish</a:t>
            </a:r>
          </a:p>
        </p:txBody>
      </p:sp>
    </p:spTree>
    <p:extLst>
      <p:ext uri="{BB962C8B-B14F-4D97-AF65-F5344CB8AC3E}">
        <p14:creationId xmlns:p14="http://schemas.microsoft.com/office/powerpoint/2010/main" val="4195626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F5B7B34-2164-4C0C-8305-62000E8A60C0}"/>
              </a:ext>
            </a:extLst>
          </p:cNvPr>
          <p:cNvGrpSpPr/>
          <p:nvPr/>
        </p:nvGrpSpPr>
        <p:grpSpPr>
          <a:xfrm>
            <a:off x="6907482" y="234119"/>
            <a:ext cx="5036868" cy="2772711"/>
            <a:chOff x="3430857" y="-341229"/>
            <a:chExt cx="5036868" cy="2772711"/>
          </a:xfrm>
        </p:grpSpPr>
        <p:pic>
          <p:nvPicPr>
            <p:cNvPr id="6" name="Picture 5" descr="A picture containing dark, fish&#10;&#10;Description automatically generated">
              <a:extLst>
                <a:ext uri="{FF2B5EF4-FFF2-40B4-BE49-F238E27FC236}">
                  <a16:creationId xmlns:a16="http://schemas.microsoft.com/office/drawing/2014/main" id="{0149CAE3-BCF1-71FF-145E-81C83EEDB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14285" y="-341229"/>
              <a:ext cx="4572000" cy="27432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855E17B-5FDA-449E-8C77-FA8A23879F4A}"/>
                </a:ext>
              </a:extLst>
            </p:cNvPr>
            <p:cNvSpPr txBox="1"/>
            <p:nvPr/>
          </p:nvSpPr>
          <p:spPr>
            <a:xfrm>
              <a:off x="4138031" y="1940306"/>
              <a:ext cx="37245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New Terraces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D783A40-C65C-4255-AA5F-BD65751CFB2F}"/>
                </a:ext>
              </a:extLst>
            </p:cNvPr>
            <p:cNvSpPr/>
            <p:nvPr/>
          </p:nvSpPr>
          <p:spPr>
            <a:xfrm>
              <a:off x="3430857" y="0"/>
              <a:ext cx="5036868" cy="2431482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9C1431-70EC-4C6D-BEC1-1722D7F542CF}"/>
              </a:ext>
            </a:extLst>
          </p:cNvPr>
          <p:cNvGrpSpPr/>
          <p:nvPr/>
        </p:nvGrpSpPr>
        <p:grpSpPr>
          <a:xfrm>
            <a:off x="6983450" y="3656372"/>
            <a:ext cx="5037100" cy="2967509"/>
            <a:chOff x="7154900" y="1543011"/>
            <a:chExt cx="5037100" cy="2967509"/>
          </a:xfrm>
        </p:grpSpPr>
        <p:pic>
          <p:nvPicPr>
            <p:cNvPr id="7" name="Picture 6" descr="A picture containing dark, fish&#10;&#10;Description automatically generated">
              <a:extLst>
                <a:ext uri="{FF2B5EF4-FFF2-40B4-BE49-F238E27FC236}">
                  <a16:creationId xmlns:a16="http://schemas.microsoft.com/office/drawing/2014/main" id="{3AD239CB-DC19-B4D2-BED9-6B07DD8E0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0000" y="1543011"/>
              <a:ext cx="4572000" cy="27432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2757283-9BFE-1B79-0BFF-7DD5BEFEB49D}"/>
                </a:ext>
              </a:extLst>
            </p:cNvPr>
            <p:cNvSpPr txBox="1"/>
            <p:nvPr/>
          </p:nvSpPr>
          <p:spPr>
            <a:xfrm>
              <a:off x="7843024" y="3893999"/>
              <a:ext cx="37245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Open Water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572B2A-F99E-4EF7-80A5-4B2E6CBAB804}"/>
                </a:ext>
              </a:extLst>
            </p:cNvPr>
            <p:cNvSpPr/>
            <p:nvPr/>
          </p:nvSpPr>
          <p:spPr>
            <a:xfrm>
              <a:off x="7154900" y="2079038"/>
              <a:ext cx="5036868" cy="2431482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BDBD95-CA1C-4C42-8037-AB69438C797C}"/>
              </a:ext>
            </a:extLst>
          </p:cNvPr>
          <p:cNvGrpSpPr/>
          <p:nvPr/>
        </p:nvGrpSpPr>
        <p:grpSpPr>
          <a:xfrm>
            <a:off x="-369270" y="3205767"/>
            <a:ext cx="6465270" cy="3879162"/>
            <a:chOff x="-356839" y="3015267"/>
            <a:chExt cx="6465270" cy="3879162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428F59-FE8B-AA9B-E30E-4C9DC2060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356839" y="3015267"/>
              <a:ext cx="6465270" cy="3879162"/>
            </a:xfrm>
            <a:custGeom>
              <a:avLst/>
              <a:gdLst>
                <a:gd name="connsiteX0" fmla="*/ 0 w 8188712"/>
                <a:gd name="connsiteY0" fmla="*/ 0 h 4913227"/>
                <a:gd name="connsiteX1" fmla="*/ 83635 w 8188712"/>
                <a:gd name="connsiteY1" fmla="*/ 0 h 4913227"/>
                <a:gd name="connsiteX2" fmla="*/ 83635 w 8188712"/>
                <a:gd name="connsiteY2" fmla="*/ 2252230 h 4913227"/>
                <a:gd name="connsiteX3" fmla="*/ 4094356 w 8188712"/>
                <a:gd name="connsiteY3" fmla="*/ 2252230 h 4913227"/>
                <a:gd name="connsiteX4" fmla="*/ 4094356 w 8188712"/>
                <a:gd name="connsiteY4" fmla="*/ 0 h 4913227"/>
                <a:gd name="connsiteX5" fmla="*/ 8188712 w 8188712"/>
                <a:gd name="connsiteY5" fmla="*/ 0 h 4913227"/>
                <a:gd name="connsiteX6" fmla="*/ 8188712 w 8188712"/>
                <a:gd name="connsiteY6" fmla="*/ 4913227 h 4913227"/>
                <a:gd name="connsiteX7" fmla="*/ 0 w 8188712"/>
                <a:gd name="connsiteY7" fmla="*/ 4913227 h 4913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88712" h="4913227">
                  <a:moveTo>
                    <a:pt x="0" y="0"/>
                  </a:moveTo>
                  <a:lnTo>
                    <a:pt x="83635" y="0"/>
                  </a:lnTo>
                  <a:lnTo>
                    <a:pt x="83635" y="2252230"/>
                  </a:lnTo>
                  <a:lnTo>
                    <a:pt x="4094356" y="2252230"/>
                  </a:lnTo>
                  <a:lnTo>
                    <a:pt x="4094356" y="0"/>
                  </a:lnTo>
                  <a:lnTo>
                    <a:pt x="8188712" y="0"/>
                  </a:lnTo>
                  <a:lnTo>
                    <a:pt x="8188712" y="4913227"/>
                  </a:lnTo>
                  <a:lnTo>
                    <a:pt x="0" y="4913227"/>
                  </a:lnTo>
                  <a:close/>
                </a:path>
              </a:pathLst>
            </a:cu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3424CA-F6CA-3888-F5A8-AAC487BD74EA}"/>
                </a:ext>
              </a:extLst>
            </p:cNvPr>
            <p:cNvSpPr txBox="1"/>
            <p:nvPr/>
          </p:nvSpPr>
          <p:spPr>
            <a:xfrm>
              <a:off x="670698" y="5954751"/>
              <a:ext cx="37245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Established Terraces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F6493A-02B2-48EE-B83B-750D5BF74DE3}"/>
                </a:ext>
              </a:extLst>
            </p:cNvPr>
            <p:cNvGrpSpPr/>
            <p:nvPr/>
          </p:nvGrpSpPr>
          <p:grpSpPr>
            <a:xfrm>
              <a:off x="600075" y="3916125"/>
              <a:ext cx="2560365" cy="974250"/>
              <a:chOff x="298850" y="2590396"/>
              <a:chExt cx="3858696" cy="1765268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552DD26F-23C2-729F-1213-D38DEE01D1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8850" y="2590396"/>
                <a:ext cx="3858696" cy="1765268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736321D-FDA5-40E7-87CC-3AC5EAAB4B9F}"/>
                  </a:ext>
                </a:extLst>
              </p:cNvPr>
              <p:cNvSpPr/>
              <p:nvPr/>
            </p:nvSpPr>
            <p:spPr>
              <a:xfrm>
                <a:off x="704850" y="3771900"/>
                <a:ext cx="628650" cy="1220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BF095F0-5B2A-4BEE-BDB8-B40F7FD9123B}"/>
                </a:ext>
              </a:extLst>
            </p:cNvPr>
            <p:cNvSpPr/>
            <p:nvPr/>
          </p:nvSpPr>
          <p:spPr>
            <a:xfrm>
              <a:off x="359043" y="3656372"/>
              <a:ext cx="5603607" cy="2812654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33C0D53-80A5-48CB-9716-465432658AE4}"/>
              </a:ext>
            </a:extLst>
          </p:cNvPr>
          <p:cNvSpPr txBox="1"/>
          <p:nvPr/>
        </p:nvSpPr>
        <p:spPr>
          <a:xfrm>
            <a:off x="305205" y="300978"/>
            <a:ext cx="56036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2060"/>
                </a:solidFill>
              </a:rPr>
              <a:t>Gill Net Summary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Although Established Terraces had higher diversity, no statistical differences among </a:t>
            </a:r>
            <a:r>
              <a:rPr lang="en-US" sz="2400" b="1">
                <a:solidFill>
                  <a:schemeClr val="tx1"/>
                </a:solidFill>
              </a:rPr>
              <a:t>assemblages were </a:t>
            </a:r>
            <a:r>
              <a:rPr lang="en-US" sz="2400" b="1" dirty="0">
                <a:solidFill>
                  <a:schemeClr val="tx1"/>
                </a:solidFill>
              </a:rPr>
              <a:t>detected.</a:t>
            </a:r>
          </a:p>
          <a:p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New Terraces and Open Water dominated by </a:t>
            </a:r>
            <a:r>
              <a:rPr lang="en-US" sz="2400" b="1" dirty="0" err="1">
                <a:solidFill>
                  <a:schemeClr val="tx1"/>
                </a:solidFill>
              </a:rPr>
              <a:t>Gafftopsail</a:t>
            </a:r>
            <a:r>
              <a:rPr lang="en-US" sz="2400" b="1" dirty="0">
                <a:solidFill>
                  <a:schemeClr val="tx1"/>
                </a:solidFill>
              </a:rPr>
              <a:t> Catfish</a:t>
            </a:r>
          </a:p>
        </p:txBody>
      </p:sp>
    </p:spTree>
    <p:extLst>
      <p:ext uri="{BB962C8B-B14F-4D97-AF65-F5344CB8AC3E}">
        <p14:creationId xmlns:p14="http://schemas.microsoft.com/office/powerpoint/2010/main" val="1160256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4655A1-90E2-D565-A926-B276E391C1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3"/>
          <a:stretch/>
        </p:blipFill>
        <p:spPr>
          <a:xfrm>
            <a:off x="679275" y="511451"/>
            <a:ext cx="11564977" cy="637267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11008DD-7FE9-4EF3-5C7A-029639214FA2}"/>
              </a:ext>
            </a:extLst>
          </p:cNvPr>
          <p:cNvSpPr txBox="1">
            <a:spLocks/>
          </p:cNvSpPr>
          <p:nvPr/>
        </p:nvSpPr>
        <p:spPr>
          <a:xfrm>
            <a:off x="-385093" y="-308837"/>
            <a:ext cx="4203434" cy="1266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b="1" dirty="0">
                <a:solidFill>
                  <a:srgbClr val="002060"/>
                </a:solidFill>
              </a:rPr>
              <a:t>Trawl Finfish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62AE46-7B64-D1EF-4ADE-F44EA77245C2}"/>
              </a:ext>
            </a:extLst>
          </p:cNvPr>
          <p:cNvSpPr txBox="1"/>
          <p:nvPr/>
        </p:nvSpPr>
        <p:spPr>
          <a:xfrm>
            <a:off x="2699331" y="433256"/>
            <a:ext cx="1020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n = 86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90FEF8-9F8C-A2D0-0DE7-58C6AAAC8E4D}"/>
              </a:ext>
            </a:extLst>
          </p:cNvPr>
          <p:cNvSpPr txBox="1"/>
          <p:nvPr/>
        </p:nvSpPr>
        <p:spPr>
          <a:xfrm>
            <a:off x="5231800" y="433256"/>
            <a:ext cx="1020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n = 117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606FDF-D488-DE14-D56C-536517FBE610}"/>
              </a:ext>
            </a:extLst>
          </p:cNvPr>
          <p:cNvSpPr txBox="1"/>
          <p:nvPr/>
        </p:nvSpPr>
        <p:spPr>
          <a:xfrm>
            <a:off x="7757646" y="413378"/>
            <a:ext cx="1020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n = 122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3D93-19FA-48DA-82FA-59DFEAD557FA}"/>
              </a:ext>
            </a:extLst>
          </p:cNvPr>
          <p:cNvSpPr txBox="1"/>
          <p:nvPr/>
        </p:nvSpPr>
        <p:spPr>
          <a:xfrm>
            <a:off x="2600325" y="3572530"/>
            <a:ext cx="988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Bay Anchovy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E02F31-5EBB-4D92-BEAC-510803236707}"/>
              </a:ext>
            </a:extLst>
          </p:cNvPr>
          <p:cNvSpPr txBox="1"/>
          <p:nvPr/>
        </p:nvSpPr>
        <p:spPr>
          <a:xfrm>
            <a:off x="5179419" y="3572530"/>
            <a:ext cx="988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Bay Anchovy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E9CF49-ADCD-4F9F-902F-D5D7DF099416}"/>
              </a:ext>
            </a:extLst>
          </p:cNvPr>
          <p:cNvSpPr txBox="1"/>
          <p:nvPr/>
        </p:nvSpPr>
        <p:spPr>
          <a:xfrm>
            <a:off x="7757646" y="3572530"/>
            <a:ext cx="988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Bay Anchovy</a:t>
            </a:r>
          </a:p>
        </p:txBody>
      </p:sp>
    </p:spTree>
    <p:extLst>
      <p:ext uri="{BB962C8B-B14F-4D97-AF65-F5344CB8AC3E}">
        <p14:creationId xmlns:p14="http://schemas.microsoft.com/office/powerpoint/2010/main" val="3605534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D8251A-DD79-46E7-4516-7F3835BF97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30"/>
          <a:stretch/>
        </p:blipFill>
        <p:spPr>
          <a:xfrm>
            <a:off x="560242" y="648219"/>
            <a:ext cx="11071516" cy="61668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24F0B8-F83C-459A-9919-EC1F9DB94293}"/>
              </a:ext>
            </a:extLst>
          </p:cNvPr>
          <p:cNvSpPr/>
          <p:nvPr/>
        </p:nvSpPr>
        <p:spPr>
          <a:xfrm>
            <a:off x="4340099" y="756024"/>
            <a:ext cx="1227667" cy="1036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45F56E2-18D7-46E0-5F34-6AEA64FC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6281" y="-269675"/>
            <a:ext cx="4832376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Trawl Crustaceans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B6FEDF-1B62-7FFD-704C-5A320E3C4332}"/>
              </a:ext>
            </a:extLst>
          </p:cNvPr>
          <p:cNvSpPr txBox="1"/>
          <p:nvPr/>
        </p:nvSpPr>
        <p:spPr>
          <a:xfrm>
            <a:off x="2881580" y="527963"/>
            <a:ext cx="1020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n = 451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4783D9-413B-84FD-4F96-0A23471BBC9E}"/>
              </a:ext>
            </a:extLst>
          </p:cNvPr>
          <p:cNvSpPr txBox="1"/>
          <p:nvPr/>
        </p:nvSpPr>
        <p:spPr>
          <a:xfrm>
            <a:off x="5761841" y="509994"/>
            <a:ext cx="1020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n = 332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80D1F5-850D-4FC0-35A8-8F2AA3A065C4}"/>
              </a:ext>
            </a:extLst>
          </p:cNvPr>
          <p:cNvSpPr txBox="1"/>
          <p:nvPr/>
        </p:nvSpPr>
        <p:spPr>
          <a:xfrm>
            <a:off x="8696799" y="523281"/>
            <a:ext cx="1020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n = 248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D206D5-3E4D-41F6-860E-74A9B1AFCCE1}"/>
              </a:ext>
            </a:extLst>
          </p:cNvPr>
          <p:cNvSpPr txBox="1"/>
          <p:nvPr/>
        </p:nvSpPr>
        <p:spPr>
          <a:xfrm>
            <a:off x="2750643" y="3573185"/>
            <a:ext cx="1151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Brown Shrimp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8400DC-4991-4A5B-9BF2-21887E8728A4}"/>
              </a:ext>
            </a:extLst>
          </p:cNvPr>
          <p:cNvSpPr txBox="1"/>
          <p:nvPr/>
        </p:nvSpPr>
        <p:spPr>
          <a:xfrm>
            <a:off x="5626369" y="3573185"/>
            <a:ext cx="1151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Brown Shrimp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ACC9DC-1664-45CA-975B-3378A55A3320}"/>
              </a:ext>
            </a:extLst>
          </p:cNvPr>
          <p:cNvSpPr txBox="1"/>
          <p:nvPr/>
        </p:nvSpPr>
        <p:spPr>
          <a:xfrm>
            <a:off x="8497348" y="3573185"/>
            <a:ext cx="1151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Brown Shrimp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45B1AC-8740-4742-8C40-ADE4BD0334E5}"/>
              </a:ext>
            </a:extLst>
          </p:cNvPr>
          <p:cNvSpPr txBox="1"/>
          <p:nvPr/>
        </p:nvSpPr>
        <p:spPr>
          <a:xfrm>
            <a:off x="2723006" y="1205169"/>
            <a:ext cx="1151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FF00"/>
                </a:solidFill>
              </a:rPr>
              <a:t>White Shrimp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871FC8-1B89-47F0-87D8-15D66AE123B6}"/>
              </a:ext>
            </a:extLst>
          </p:cNvPr>
          <p:cNvSpPr txBox="1"/>
          <p:nvPr/>
        </p:nvSpPr>
        <p:spPr>
          <a:xfrm>
            <a:off x="8503567" y="1205169"/>
            <a:ext cx="1151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FF00"/>
                </a:solidFill>
              </a:rPr>
              <a:t>White Shrimp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36BE75-F404-4B90-9325-C6F7E33158EE}"/>
              </a:ext>
            </a:extLst>
          </p:cNvPr>
          <p:cNvSpPr txBox="1"/>
          <p:nvPr/>
        </p:nvSpPr>
        <p:spPr>
          <a:xfrm>
            <a:off x="5600827" y="1205169"/>
            <a:ext cx="1151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FF00"/>
                </a:solidFill>
              </a:rPr>
              <a:t>White Shrimp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191B31-6F3E-40F6-A6AC-89D70A5D1F6F}"/>
              </a:ext>
            </a:extLst>
          </p:cNvPr>
          <p:cNvSpPr txBox="1"/>
          <p:nvPr/>
        </p:nvSpPr>
        <p:spPr>
          <a:xfrm>
            <a:off x="9944100" y="241935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Note how few grass shrimp compared to minnow trap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E06BB72-5F40-4D7D-B7C4-E6C5D81B767F}"/>
              </a:ext>
            </a:extLst>
          </p:cNvPr>
          <p:cNvCxnSpPr/>
          <p:nvPr/>
        </p:nvCxnSpPr>
        <p:spPr>
          <a:xfrm flipH="1">
            <a:off x="9717553" y="2276475"/>
            <a:ext cx="52182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8C8284C-41D0-4615-86DC-9BFBFD9D5881}"/>
              </a:ext>
            </a:extLst>
          </p:cNvPr>
          <p:cNvCxnSpPr/>
          <p:nvPr/>
        </p:nvCxnSpPr>
        <p:spPr>
          <a:xfrm flipH="1">
            <a:off x="6812428" y="3476625"/>
            <a:ext cx="52182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CB0BF91-DE8E-4767-B3F1-A667B6E38A60}"/>
              </a:ext>
            </a:extLst>
          </p:cNvPr>
          <p:cNvCxnSpPr/>
          <p:nvPr/>
        </p:nvCxnSpPr>
        <p:spPr>
          <a:xfrm flipH="1">
            <a:off x="3902334" y="2476500"/>
            <a:ext cx="52182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430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2080FEDA-50DF-627F-59E0-5359A2309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593" y="1924863"/>
            <a:ext cx="6809407" cy="408564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2A2A555-BC2D-9FAF-9ED5-92CC9F68F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630" y="0"/>
            <a:ext cx="11530739" cy="2276475"/>
          </a:xfrm>
        </p:spPr>
        <p:txBody>
          <a:bodyPr>
            <a:noAutofit/>
          </a:bodyPr>
          <a:lstStyle/>
          <a:p>
            <a:pPr algn="ctr"/>
            <a:r>
              <a:rPr lang="en-US" sz="5000" b="1" dirty="0">
                <a:solidFill>
                  <a:srgbClr val="002060"/>
                </a:solidFill>
              </a:rPr>
              <a:t>Trawl Assemblage Summary</a:t>
            </a:r>
            <a:br>
              <a:rPr lang="en-US" sz="4000" b="1" dirty="0">
                <a:solidFill>
                  <a:srgbClr val="002060"/>
                </a:solidFill>
              </a:rPr>
            </a:br>
            <a:br>
              <a:rPr lang="en-US" sz="4000" b="1" dirty="0"/>
            </a:br>
            <a:r>
              <a:rPr lang="en-US" sz="4000" b="1" dirty="0"/>
              <a:t>Established Terraces = New Terraces = Open Water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3EF27D-D8DC-4222-B3AA-50A9D29ABBD0}"/>
              </a:ext>
            </a:extLst>
          </p:cNvPr>
          <p:cNvGrpSpPr/>
          <p:nvPr/>
        </p:nvGrpSpPr>
        <p:grpSpPr>
          <a:xfrm>
            <a:off x="-442332" y="2165404"/>
            <a:ext cx="6809406" cy="4085643"/>
            <a:chOff x="-442332" y="2165404"/>
            <a:chExt cx="6809406" cy="40856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BDC80DA-84DB-4137-BB6D-1CF44AD88FD4}"/>
                </a:ext>
              </a:extLst>
            </p:cNvPr>
            <p:cNvGrpSpPr/>
            <p:nvPr/>
          </p:nvGrpSpPr>
          <p:grpSpPr>
            <a:xfrm>
              <a:off x="-442332" y="2165404"/>
              <a:ext cx="6809406" cy="4085643"/>
              <a:chOff x="-442332" y="2165404"/>
              <a:chExt cx="6809406" cy="4085643"/>
            </a:xfrm>
          </p:grpSpPr>
          <p:pic>
            <p:nvPicPr>
              <p:cNvPr id="12" name="Picture 11" descr="Shape, arrow&#10;&#10;Description automatically generated">
                <a:extLst>
                  <a:ext uri="{FF2B5EF4-FFF2-40B4-BE49-F238E27FC236}">
                    <a16:creationId xmlns:a16="http://schemas.microsoft.com/office/drawing/2014/main" id="{9A42B47F-8320-A242-3578-140E593BDD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42332" y="2165404"/>
                <a:ext cx="6809406" cy="4085643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B5D37B9-087D-40CE-8FB2-51C13C7D7116}"/>
                  </a:ext>
                </a:extLst>
              </p:cNvPr>
              <p:cNvSpPr/>
              <p:nvPr/>
            </p:nvSpPr>
            <p:spPr>
              <a:xfrm>
                <a:off x="781050" y="3305175"/>
                <a:ext cx="400050" cy="47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03C3C05-9C83-4BD3-A743-60CF42EA891F}"/>
                </a:ext>
              </a:extLst>
            </p:cNvPr>
            <p:cNvSpPr/>
            <p:nvPr/>
          </p:nvSpPr>
          <p:spPr>
            <a:xfrm>
              <a:off x="3257550" y="4638675"/>
              <a:ext cx="171450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0492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100A36-E6CF-096D-A4E4-25FDD754B4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399" y="0"/>
            <a:ext cx="9829801" cy="68590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A24906-C8CD-4E3F-A9BB-A33DC1F53C8D}"/>
              </a:ext>
            </a:extLst>
          </p:cNvPr>
          <p:cNvSpPr txBox="1"/>
          <p:nvPr/>
        </p:nvSpPr>
        <p:spPr>
          <a:xfrm>
            <a:off x="390524" y="238125"/>
            <a:ext cx="3495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Gear Comparison: Finfish</a:t>
            </a:r>
          </a:p>
        </p:txBody>
      </p:sp>
    </p:spTree>
    <p:extLst>
      <p:ext uri="{BB962C8B-B14F-4D97-AF65-F5344CB8AC3E}">
        <p14:creationId xmlns:p14="http://schemas.microsoft.com/office/powerpoint/2010/main" val="1541500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venn diagram&#10;&#10;Description automatically generated">
            <a:extLst>
              <a:ext uri="{FF2B5EF4-FFF2-40B4-BE49-F238E27FC236}">
                <a16:creationId xmlns:a16="http://schemas.microsoft.com/office/drawing/2014/main" id="{DB617997-24D9-FE02-529B-91640D72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838" y="651312"/>
            <a:ext cx="9480162" cy="5555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C27D66-D443-45B0-A741-CE271C92CEFB}"/>
              </a:ext>
            </a:extLst>
          </p:cNvPr>
          <p:cNvSpPr txBox="1"/>
          <p:nvPr/>
        </p:nvSpPr>
        <p:spPr>
          <a:xfrm>
            <a:off x="247649" y="238125"/>
            <a:ext cx="35147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Gear Comparison: Crustaceans</a:t>
            </a:r>
          </a:p>
        </p:txBody>
      </p:sp>
    </p:spTree>
    <p:extLst>
      <p:ext uri="{BB962C8B-B14F-4D97-AF65-F5344CB8AC3E}">
        <p14:creationId xmlns:p14="http://schemas.microsoft.com/office/powerpoint/2010/main" val="2042695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07275-919F-E4E6-90DE-49347D4E0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337382"/>
            <a:ext cx="10515600" cy="1325563"/>
          </a:xfrm>
        </p:spPr>
        <p:txBody>
          <a:bodyPr/>
          <a:lstStyle/>
          <a:p>
            <a:r>
              <a:rPr lang="en-US" b="1" dirty="0"/>
              <a:t>Acknowledgments</a:t>
            </a:r>
          </a:p>
        </p:txBody>
      </p:sp>
      <p:pic>
        <p:nvPicPr>
          <p:cNvPr id="6" name="Picture 6" descr="Lafourche Parish Government begins registry of businesses open post-Ida |  News | lafourchegazette.com">
            <a:extLst>
              <a:ext uri="{FF2B5EF4-FFF2-40B4-BE49-F238E27FC236}">
                <a16:creationId xmlns:a16="http://schemas.microsoft.com/office/drawing/2014/main" id="{77D968CF-F71F-C4D0-1587-4EE274CB3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2958" y="1557808"/>
            <a:ext cx="3433292" cy="343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842FF5B-719D-F121-53E2-83211C5E91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1893518"/>
            <a:ext cx="3866621" cy="2761872"/>
          </a:xfrm>
          <a:prstGeom prst="rect">
            <a:avLst/>
          </a:prstGeom>
        </p:spPr>
      </p:pic>
      <p:pic>
        <p:nvPicPr>
          <p:cNvPr id="1026" name="Picture 2" descr="ConocoPhillips Brand Center Login">
            <a:extLst>
              <a:ext uri="{FF2B5EF4-FFF2-40B4-BE49-F238E27FC236}">
                <a16:creationId xmlns:a16="http://schemas.microsoft.com/office/drawing/2014/main" id="{E3C07276-0F8E-A24A-6B13-62BCBB681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1184" y="2786871"/>
            <a:ext cx="4229631" cy="97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163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8ED6BD-AE8C-439C-98CA-F382F729F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27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Assemblage Summary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BFE28B-6E88-4729-B718-F3D836487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1075" y="987424"/>
            <a:ext cx="9648825" cy="5394325"/>
          </a:xfrm>
        </p:spPr>
        <p:txBody>
          <a:bodyPr>
            <a:normAutofit/>
          </a:bodyPr>
          <a:lstStyle/>
          <a:p>
            <a:r>
              <a:rPr lang="en-US" b="1" dirty="0"/>
              <a:t>Vegetation of terrace edge changed over time</a:t>
            </a:r>
          </a:p>
          <a:p>
            <a:pPr lvl="1"/>
            <a:r>
              <a:rPr lang="en-US" b="1" dirty="0"/>
              <a:t>Appears to benefit Gulf Killifish and Grass Shrimp based on minnow trap results</a:t>
            </a:r>
          </a:p>
          <a:p>
            <a:r>
              <a:rPr lang="en-US" b="1" dirty="0"/>
              <a:t>Established terraces had a higher species richness based on gillnet results</a:t>
            </a:r>
          </a:p>
          <a:p>
            <a:pPr lvl="1"/>
            <a:r>
              <a:rPr lang="en-US" b="1" dirty="0"/>
              <a:t>New Terraces and Open Water dominated by </a:t>
            </a:r>
            <a:r>
              <a:rPr lang="en-US" b="1" dirty="0" err="1"/>
              <a:t>Gafftopsail</a:t>
            </a:r>
            <a:r>
              <a:rPr lang="en-US" b="1" dirty="0"/>
              <a:t> Catfish</a:t>
            </a:r>
          </a:p>
          <a:p>
            <a:r>
              <a:rPr lang="en-US" b="1" dirty="0"/>
              <a:t>Benthic species assemblages in channels between terraces were similar to open water habitat based on trawl samples</a:t>
            </a:r>
          </a:p>
          <a:p>
            <a:pPr lvl="1"/>
            <a:r>
              <a:rPr lang="en-US" b="1" dirty="0"/>
              <a:t>Terraces do not exclude species that prefer open water habitat</a:t>
            </a:r>
          </a:p>
          <a:p>
            <a:r>
              <a:rPr lang="en-US" b="1" dirty="0"/>
              <a:t>Multiple gear provides a robust assessment of finfish and crustacean assemblage</a:t>
            </a:r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239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409FE07-C208-4C8E-82DC-1A77761DA545}"/>
              </a:ext>
            </a:extLst>
          </p:cNvPr>
          <p:cNvGrpSpPr/>
          <p:nvPr/>
        </p:nvGrpSpPr>
        <p:grpSpPr>
          <a:xfrm>
            <a:off x="0" y="838199"/>
            <a:ext cx="10072151" cy="5905845"/>
            <a:chOff x="0" y="838199"/>
            <a:chExt cx="10072151" cy="590584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4A7B702-048C-39D7-F169-A4229EA9A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38199"/>
              <a:ext cx="10072151" cy="590584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A8E3C2-745F-4E85-8D99-BCDA072EC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631" y="1507895"/>
              <a:ext cx="2600688" cy="121937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DDC2D0-7DAE-421A-9945-BC9AA6C69BF6}"/>
                </a:ext>
              </a:extLst>
            </p:cNvPr>
            <p:cNvSpPr/>
            <p:nvPr/>
          </p:nvSpPr>
          <p:spPr>
            <a:xfrm>
              <a:off x="7267574" y="977622"/>
              <a:ext cx="2457451" cy="12003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D44E54E-9AFC-412E-8871-6B8FD28815FB}"/>
              </a:ext>
            </a:extLst>
          </p:cNvPr>
          <p:cNvSpPr txBox="1"/>
          <p:nvPr/>
        </p:nvSpPr>
        <p:spPr>
          <a:xfrm>
            <a:off x="1924049" y="269736"/>
            <a:ext cx="534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Bay Anchovy: Trawl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0DC28C-41A5-3273-6D98-C8893EA1DE64}"/>
              </a:ext>
            </a:extLst>
          </p:cNvPr>
          <p:cNvSpPr txBox="1"/>
          <p:nvPr/>
        </p:nvSpPr>
        <p:spPr>
          <a:xfrm>
            <a:off x="6096000" y="116776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Kolmogorov-Smirnov: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stablished terraces – New terraces; D = 0.30, </a:t>
            </a:r>
            <a:r>
              <a:rPr lang="en-US" sz="18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en-US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0.004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stablished terraces –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pen water; D = 0.54, </a:t>
            </a:r>
            <a:r>
              <a:rPr lang="en-US" sz="18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en-US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&lt; 0.0001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New terraces – Open water; D = 0.31, </a:t>
            </a:r>
            <a:r>
              <a:rPr lang="en-US" sz="18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en-US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&lt; 0.001 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297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C904A5-1E27-D50F-FC78-11386E6D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68" y="161596"/>
            <a:ext cx="11226463" cy="65348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B8F4D1-BEE5-E8AD-4F9A-C96CDDD27A4A}"/>
              </a:ext>
            </a:extLst>
          </p:cNvPr>
          <p:cNvSpPr txBox="1"/>
          <p:nvPr/>
        </p:nvSpPr>
        <p:spPr>
          <a:xfrm>
            <a:off x="5151665" y="2400894"/>
            <a:ext cx="54210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Kolmogorov-Smirnov: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stablished terraces – New terraces; D= 0.16, </a:t>
            </a:r>
            <a:r>
              <a:rPr lang="en-US" sz="18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en-US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0.06 Established terraces – Open water; D = 0.35, </a:t>
            </a:r>
            <a:r>
              <a:rPr lang="en-US" sz="18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en-US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&lt; 0.001 </a:t>
            </a:r>
          </a:p>
          <a:p>
            <a:r>
              <a:rPr lang="en-US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New terraces – Open water; D = 0.40, </a:t>
            </a:r>
            <a:r>
              <a:rPr lang="en-US" sz="18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lang="en-US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&lt; 0.0001 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5D324A-4F87-4C56-B751-977D2E550BC8}"/>
              </a:ext>
            </a:extLst>
          </p:cNvPr>
          <p:cNvSpPr txBox="1"/>
          <p:nvPr/>
        </p:nvSpPr>
        <p:spPr>
          <a:xfrm>
            <a:off x="3343273" y="85725"/>
            <a:ext cx="5353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White Shrimp: Trawl</a:t>
            </a:r>
          </a:p>
        </p:txBody>
      </p:sp>
    </p:spTree>
    <p:extLst>
      <p:ext uri="{BB962C8B-B14F-4D97-AF65-F5344CB8AC3E}">
        <p14:creationId xmlns:p14="http://schemas.microsoft.com/office/powerpoint/2010/main" val="2648849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AEE20-1F32-4B1A-E263-D4578F9E9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6" y="103499"/>
            <a:ext cx="10515600" cy="893451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Nursery Habitat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C3EBC-1A4E-4D8C-0BCD-F49777B34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360" y="877480"/>
            <a:ext cx="7952265" cy="230878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It appears that small individuals of some species are more abundant in terrace habitat compared to open water.</a:t>
            </a:r>
          </a:p>
          <a:p>
            <a:r>
              <a:rPr lang="en-US" b="1" dirty="0">
                <a:solidFill>
                  <a:schemeClr val="tx1"/>
                </a:solidFill>
              </a:rPr>
              <a:t>Terraces may be a ‘source’ of important species for the estuary.</a:t>
            </a:r>
          </a:p>
          <a:p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1C292-D105-5BB2-CECC-07351DAF56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840276" y="14785"/>
            <a:ext cx="2463715" cy="39490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260422-552F-4847-808E-C9A199BB0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60" y="3347891"/>
            <a:ext cx="5876925" cy="3304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8DB702-81A0-4343-82FD-38FE47A9D8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718" y="3347891"/>
            <a:ext cx="5876925" cy="330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70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8ED6BD-AE8C-439C-98CA-F382F729F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4" y="41275"/>
            <a:ext cx="10863606" cy="1325563"/>
          </a:xfrm>
        </p:spPr>
        <p:txBody>
          <a:bodyPr/>
          <a:lstStyle/>
          <a:p>
            <a:pPr>
              <a:tabLst>
                <a:tab pos="3314700" algn="l"/>
              </a:tabLst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Summary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BFE28B-6E88-4729-B718-F3D836487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194" y="987424"/>
            <a:ext cx="10863606" cy="2283911"/>
          </a:xfrm>
        </p:spPr>
        <p:txBody>
          <a:bodyPr>
            <a:normAutofit/>
          </a:bodyPr>
          <a:lstStyle/>
          <a:p>
            <a:r>
              <a:rPr lang="en-US" b="1" dirty="0"/>
              <a:t>Terraces do not exclude estuarine species common in open water.</a:t>
            </a:r>
          </a:p>
          <a:p>
            <a:r>
              <a:rPr lang="en-US" b="1" dirty="0"/>
              <a:t>Vegetated edge habitat is likely used by edge-dependent species.</a:t>
            </a:r>
          </a:p>
          <a:p>
            <a:r>
              <a:rPr lang="en-US" b="1" dirty="0"/>
              <a:t>Multiple gear provides a robust assessment of finfish and crustacean assemblage.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4676C1-BCE9-4F47-A235-DE66257A1E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761" y="3049480"/>
            <a:ext cx="6432124" cy="3617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365C64-91F5-4A19-8C6C-6B27B2E68A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0491" y="3050741"/>
            <a:ext cx="3861748" cy="361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15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DC2A6-621E-561B-CCE2-4E4D47CD2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54" y="1362557"/>
            <a:ext cx="4475672" cy="1549939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578D31-B066-4F02-A3BC-86245F77982D}"/>
              </a:ext>
            </a:extLst>
          </p:cNvPr>
          <p:cNvSpPr txBox="1"/>
          <p:nvPr/>
        </p:nvSpPr>
        <p:spPr>
          <a:xfrm>
            <a:off x="8484125" y="6155703"/>
            <a:ext cx="3516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Please direct critical comments to chris.bonvillain@nicholls.edu</a:t>
            </a:r>
          </a:p>
        </p:txBody>
      </p:sp>
    </p:spTree>
    <p:extLst>
      <p:ext uri="{BB962C8B-B14F-4D97-AF65-F5344CB8AC3E}">
        <p14:creationId xmlns:p14="http://schemas.microsoft.com/office/powerpoint/2010/main" val="1034539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34E5F9-24A5-4563-B6F1-DA92E5FFA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94430"/>
            <a:ext cx="10848975" cy="551117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C6B7795-B3F3-41C5-836A-CB53AD1FF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700"/>
            <a:ext cx="107442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Obvious Coastal Land Loss</a:t>
            </a:r>
          </a:p>
        </p:txBody>
      </p:sp>
    </p:spTree>
    <p:extLst>
      <p:ext uri="{BB962C8B-B14F-4D97-AF65-F5344CB8AC3E}">
        <p14:creationId xmlns:p14="http://schemas.microsoft.com/office/powerpoint/2010/main" val="2981103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7F976B-C544-0754-1B54-76C7074721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181" y="179108"/>
            <a:ext cx="11823637" cy="6499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3363D0-3A25-5446-B05F-80BEAFE8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582" y="2643808"/>
            <a:ext cx="10165218" cy="78519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Marsh Terraces</a:t>
            </a:r>
          </a:p>
        </p:txBody>
      </p:sp>
      <p:sp>
        <p:nvSpPr>
          <p:cNvPr id="4" name="Google Shape;107;p4">
            <a:extLst>
              <a:ext uri="{FF2B5EF4-FFF2-40B4-BE49-F238E27FC236}">
                <a16:creationId xmlns:a16="http://schemas.microsoft.com/office/drawing/2014/main" id="{B2976B61-79C6-BF4A-AA63-6280D309CDC7}"/>
              </a:ext>
            </a:extLst>
          </p:cNvPr>
          <p:cNvSpPr txBox="1">
            <a:spLocks/>
          </p:cNvSpPr>
          <p:nvPr/>
        </p:nvSpPr>
        <p:spPr>
          <a:xfrm>
            <a:off x="838200" y="3526300"/>
            <a:ext cx="4106333" cy="258845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0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Relatively inexpensive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+mn-lt"/>
                <a:ea typeface="Arial"/>
                <a:cs typeface="Calibri" panose="020F0502020204030204" pitchFamily="34" charset="0"/>
                <a:sym typeface="Arial"/>
              </a:rPr>
              <a:t>Provide physical protection to existing marsh and ridge habitat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000" b="1" kern="1200" dirty="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  <a:sym typeface="Arial"/>
              </a:rPr>
              <a:t>Provide edge habitat that can change over time</a:t>
            </a:r>
            <a:endParaRPr lang="en-US" sz="2000" b="1" kern="1200" dirty="0">
              <a:solidFill>
                <a:schemeClr val="bg1"/>
              </a:solidFill>
              <a:latin typeface="+mn-lt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09D3D6-3E80-5C4E-B9BF-55960BF774FD}"/>
              </a:ext>
            </a:extLst>
          </p:cNvPr>
          <p:cNvSpPr txBox="1"/>
          <p:nvPr/>
        </p:nvSpPr>
        <p:spPr>
          <a:xfrm>
            <a:off x="3890074" y="6618545"/>
            <a:ext cx="8344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Underwood et al. 1991; LDNR 1993; Brasher 2015; Osorio et al. 2020; Photo Credit: Google Earth </a:t>
            </a:r>
          </a:p>
        </p:txBody>
      </p:sp>
    </p:spTree>
    <p:extLst>
      <p:ext uri="{BB962C8B-B14F-4D97-AF65-F5344CB8AC3E}">
        <p14:creationId xmlns:p14="http://schemas.microsoft.com/office/powerpoint/2010/main" val="2794985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9B5B29-C125-4DB4-8E38-FFE78099A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054" y="-3517"/>
            <a:ext cx="8933946" cy="68722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AADCA8-9D67-42AB-8133-812D122C3DE2}"/>
              </a:ext>
            </a:extLst>
          </p:cNvPr>
          <p:cNvSpPr txBox="1"/>
          <p:nvPr/>
        </p:nvSpPr>
        <p:spPr>
          <a:xfrm>
            <a:off x="4401312" y="2645664"/>
            <a:ext cx="82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A469F4-AD42-46DA-816C-70E32FC5B72B}"/>
              </a:ext>
            </a:extLst>
          </p:cNvPr>
          <p:cNvSpPr txBox="1"/>
          <p:nvPr/>
        </p:nvSpPr>
        <p:spPr>
          <a:xfrm>
            <a:off x="9064752" y="2688336"/>
            <a:ext cx="82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A8A0A2-6B4B-4E41-ABC7-8EBA09E5ABCA}"/>
              </a:ext>
            </a:extLst>
          </p:cNvPr>
          <p:cNvSpPr txBox="1"/>
          <p:nvPr/>
        </p:nvSpPr>
        <p:spPr>
          <a:xfrm>
            <a:off x="0" y="1066356"/>
            <a:ext cx="32580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Brackish marsh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Tidal influence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3 Habitats</a:t>
            </a:r>
          </a:p>
        </p:txBody>
      </p:sp>
    </p:spTree>
    <p:extLst>
      <p:ext uri="{BB962C8B-B14F-4D97-AF65-F5344CB8AC3E}">
        <p14:creationId xmlns:p14="http://schemas.microsoft.com/office/powerpoint/2010/main" val="624193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E69F7-6A95-BC4F-AAEA-00103A6FA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97" y="106325"/>
            <a:ext cx="10515600" cy="1325563"/>
          </a:xfrm>
        </p:spPr>
        <p:txBody>
          <a:bodyPr/>
          <a:lstStyle/>
          <a:p>
            <a:r>
              <a:rPr lang="en-US" b="1" dirty="0"/>
              <a:t>Hypothesis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6F206-3FCB-ED44-A628-D85F0990E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64800"/>
            <a:ext cx="10515600" cy="487244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Finfish and crustacean assemblages are </a:t>
            </a:r>
            <a:r>
              <a:rPr lang="en-US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different between terraces of different ages and terrace assemblages are different compared to an open water assemblage. 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6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0C812-237E-609A-7B46-6468CA58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962" y="25692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Objectives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B3313D2-B8D9-83D0-F3E7-394B9119E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8159" y="1299703"/>
            <a:ext cx="6273804" cy="487244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 finfish and crustacean assemblages among habitat types</a:t>
            </a:r>
          </a:p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 finfish and crustacean catch among gear types</a:t>
            </a:r>
          </a:p>
          <a:p>
            <a:pPr marL="571500" lvl="1" indent="0">
              <a:buNone/>
            </a:pP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" name="Picture 9" descr="A grassy area with a body of water in the background&#10;&#10;Description automatically generated with low confidence">
            <a:extLst>
              <a:ext uri="{FF2B5EF4-FFF2-40B4-BE49-F238E27FC236}">
                <a16:creationId xmlns:a16="http://schemas.microsoft.com/office/drawing/2014/main" id="{EB198C1F-E42C-EF26-994E-771514732E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F9FF81-467A-4A9F-BC20-8DCD5D772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76" y="5397778"/>
            <a:ext cx="2725148" cy="1707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4917F2-3334-4EB7-8A61-BF5BBFAA1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395" y="4578463"/>
            <a:ext cx="2274005" cy="1115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5EFAA0-2237-43F7-8D55-81182E207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664" y="3022821"/>
            <a:ext cx="2347163" cy="2682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86561A-CEC0-4410-8EF5-8A2AACD696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4622" y="367972"/>
            <a:ext cx="2737341" cy="11034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2ABBC6-DDBE-446C-81A9-FCDF2671FC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962" y="3166975"/>
            <a:ext cx="2182557" cy="1420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D74B74-6B47-41DF-BCE3-4C5FBC9C6E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798289">
            <a:off x="4320376" y="5374972"/>
            <a:ext cx="1889924" cy="12497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D15E86-6CCA-45CA-B39C-FFCF6C1C15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2327" y="3197779"/>
            <a:ext cx="1627773" cy="9693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7FAAFB-C228-410C-9D4E-02F300F24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00225">
            <a:off x="64558" y="3977608"/>
            <a:ext cx="4668946" cy="179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25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>
            <a:extLst>
              <a:ext uri="{FF2B5EF4-FFF2-40B4-BE49-F238E27FC236}">
                <a16:creationId xmlns:a16="http://schemas.microsoft.com/office/drawing/2014/main" id="{4EEC6342-4CBE-D177-16F1-D7A401135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90"/>
          <a:stretch/>
        </p:blipFill>
        <p:spPr>
          <a:xfrm>
            <a:off x="8048038" y="1008895"/>
            <a:ext cx="3972712" cy="265559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1E6BCF1F-D3A7-B228-018B-8D82CCC1DA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"/>
          <a:stretch/>
        </p:blipFill>
        <p:spPr>
          <a:xfrm>
            <a:off x="148233" y="3790793"/>
            <a:ext cx="3971170" cy="28071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124F273-55CA-7F78-E5D0-89A4164F05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"/>
          <a:stretch/>
        </p:blipFill>
        <p:spPr>
          <a:xfrm rot="10800000">
            <a:off x="148234" y="1008895"/>
            <a:ext cx="3971170" cy="2655597"/>
          </a:xfrm>
          <a:prstGeom prst="rect">
            <a:avLst/>
          </a:prstGeom>
        </p:spPr>
      </p:pic>
      <p:sp>
        <p:nvSpPr>
          <p:cNvPr id="94" name="Text Placeholder 5">
            <a:extLst>
              <a:ext uri="{FF2B5EF4-FFF2-40B4-BE49-F238E27FC236}">
                <a16:creationId xmlns:a16="http://schemas.microsoft.com/office/drawing/2014/main" id="{AD44026C-CB3A-0575-2219-BE75DB06E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87267"/>
            <a:ext cx="12192000" cy="751910"/>
          </a:xfrm>
        </p:spPr>
        <p:txBody>
          <a:bodyPr>
            <a:noAutofit/>
          </a:bodyPr>
          <a:lstStyle/>
          <a:p>
            <a:pPr marL="114300" indent="0" algn="ctr">
              <a:buClrTx/>
              <a:buNone/>
            </a:pPr>
            <a:r>
              <a:rPr lang="en-US" sz="2400" b="1" dirty="0">
                <a:solidFill>
                  <a:srgbClr val="002060"/>
                </a:solidFill>
              </a:rPr>
              <a:t>Three types of gear to sampled approximately twice a month May – October 2022 (n = 12)</a:t>
            </a:r>
          </a:p>
          <a:p>
            <a:pPr algn="ctr">
              <a:buClr>
                <a:schemeClr val="bg1"/>
              </a:buClr>
            </a:pPr>
            <a:endParaRPr lang="en-US" sz="2400" b="1" dirty="0">
              <a:solidFill>
                <a:srgbClr val="002060"/>
              </a:solidFill>
            </a:endParaRPr>
          </a:p>
          <a:p>
            <a:pPr algn="ctr">
              <a:buClr>
                <a:schemeClr val="bg1"/>
              </a:buClr>
            </a:pP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F83351-A92F-4316-8386-9E0F44035DE4}"/>
              </a:ext>
            </a:extLst>
          </p:cNvPr>
          <p:cNvSpPr txBox="1"/>
          <p:nvPr/>
        </p:nvSpPr>
        <p:spPr>
          <a:xfrm>
            <a:off x="4119403" y="1008896"/>
            <a:ext cx="39372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2060"/>
                </a:solidFill>
              </a:rPr>
              <a:t>Minnow Trap</a:t>
            </a:r>
            <a:r>
              <a:rPr lang="en-US" sz="2000" b="1" dirty="0">
                <a:solidFill>
                  <a:schemeClr val="tx1"/>
                </a:solidFill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Target edge organisms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Deployed ~ 4 hours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Commercial dog food for bait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6 traps per date per habitat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CPUE = #/individuals/hour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3FA8D1C-0166-4EEF-B713-895F27C6EF13}"/>
              </a:ext>
            </a:extLst>
          </p:cNvPr>
          <p:cNvSpPr txBox="1"/>
          <p:nvPr/>
        </p:nvSpPr>
        <p:spPr>
          <a:xfrm>
            <a:off x="4119403" y="3790792"/>
            <a:ext cx="3838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2060"/>
                </a:solidFill>
              </a:rPr>
              <a:t>Experimental Gill Net</a:t>
            </a:r>
            <a:r>
              <a:rPr lang="en-US" sz="2000" b="1" dirty="0">
                <a:solidFill>
                  <a:schemeClr val="tx1"/>
                </a:solidFill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Target free swimming organisms in terrace channel and open 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3.8 &amp; 7.6 cm mesh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Combined mesh size because = effort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3 nets per date per habitat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CPUE = #/individuals/hour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10433F3-BA06-479C-B916-197C1B026461}"/>
              </a:ext>
            </a:extLst>
          </p:cNvPr>
          <p:cNvSpPr txBox="1"/>
          <p:nvPr/>
        </p:nvSpPr>
        <p:spPr>
          <a:xfrm>
            <a:off x="8048037" y="3790792"/>
            <a:ext cx="39957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002060"/>
                </a:solidFill>
              </a:rPr>
              <a:t>Trawl Net</a:t>
            </a:r>
            <a:r>
              <a:rPr lang="en-US" sz="2000" b="1" dirty="0">
                <a:solidFill>
                  <a:schemeClr val="tx1"/>
                </a:solidFill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Target benthic organisms in terrace channel and open 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2m width; 1 cm mesh; 0.3 cm cod end mesh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3 5-min tows per date per habitat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CPUE = #/individuals/minute</a:t>
            </a:r>
          </a:p>
        </p:txBody>
      </p:sp>
    </p:spTree>
    <p:extLst>
      <p:ext uri="{BB962C8B-B14F-4D97-AF65-F5344CB8AC3E}">
        <p14:creationId xmlns:p14="http://schemas.microsoft.com/office/powerpoint/2010/main" val="446127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C33BDD-FC40-56A5-7FD2-795880186E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15"/>
          <a:stretch/>
        </p:blipFill>
        <p:spPr>
          <a:xfrm>
            <a:off x="429573" y="707400"/>
            <a:ext cx="11043513" cy="61736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9F09AFD-19D3-E44E-7303-7F3B6BF744A1}"/>
              </a:ext>
            </a:extLst>
          </p:cNvPr>
          <p:cNvSpPr txBox="1">
            <a:spLocks/>
          </p:cNvSpPr>
          <p:nvPr/>
        </p:nvSpPr>
        <p:spPr>
          <a:xfrm>
            <a:off x="-87961" y="-252919"/>
            <a:ext cx="480447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b="1" dirty="0"/>
              <a:t>Minnow Trap Finfish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088AE7-30DB-CF4B-2311-A460088C5E21}"/>
              </a:ext>
            </a:extLst>
          </p:cNvPr>
          <p:cNvSpPr txBox="1"/>
          <p:nvPr/>
        </p:nvSpPr>
        <p:spPr>
          <a:xfrm>
            <a:off x="3498223" y="591106"/>
            <a:ext cx="1047140" cy="4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n = 78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83C47F-6ED1-089E-81A1-95481C966446}"/>
              </a:ext>
            </a:extLst>
          </p:cNvPr>
          <p:cNvSpPr txBox="1"/>
          <p:nvPr/>
        </p:nvSpPr>
        <p:spPr>
          <a:xfrm>
            <a:off x="7700113" y="591106"/>
            <a:ext cx="1047140" cy="4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n = 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E4A2F1-D66B-4B7A-8270-34797441BEEF}"/>
              </a:ext>
            </a:extLst>
          </p:cNvPr>
          <p:cNvSpPr txBox="1"/>
          <p:nvPr/>
        </p:nvSpPr>
        <p:spPr>
          <a:xfrm>
            <a:off x="3152775" y="3429000"/>
            <a:ext cx="1392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Gulf Killifish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057DDB-C2FC-4614-A084-833B2DDC2944}"/>
              </a:ext>
            </a:extLst>
          </p:cNvPr>
          <p:cNvSpPr txBox="1"/>
          <p:nvPr/>
        </p:nvSpPr>
        <p:spPr>
          <a:xfrm>
            <a:off x="7354665" y="4455331"/>
            <a:ext cx="1392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Gulf Killifish</a:t>
            </a:r>
          </a:p>
        </p:txBody>
      </p:sp>
    </p:spTree>
    <p:extLst>
      <p:ext uri="{BB962C8B-B14F-4D97-AF65-F5344CB8AC3E}">
        <p14:creationId xmlns:p14="http://schemas.microsoft.com/office/powerpoint/2010/main" val="1897057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145DF05DCE3E49BE5702CC21F1D961" ma:contentTypeVersion="12" ma:contentTypeDescription="Create a new document." ma:contentTypeScope="" ma:versionID="b4ec258f4f7c66d824805e40cdda700f">
  <xsd:schema xmlns:xsd="http://www.w3.org/2001/XMLSchema" xmlns:xs="http://www.w3.org/2001/XMLSchema" xmlns:p="http://schemas.microsoft.com/office/2006/metadata/properties" xmlns:ns2="c55ce691-0dbb-4562-ab90-cbcfe2327911" xmlns:ns3="096b5e69-62d7-4d8a-9ec1-77ac5971931b" targetNamespace="http://schemas.microsoft.com/office/2006/metadata/properties" ma:root="true" ma:fieldsID="ef4690e678d118b422ad0472b4bedb9f" ns2:_="" ns3:_="">
    <xsd:import namespace="c55ce691-0dbb-4562-ab90-cbcfe2327911"/>
    <xsd:import namespace="096b5e69-62d7-4d8a-9ec1-77ac5971931b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5ce691-0dbb-4562-ab90-cbcfe2327911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a041ea59-33c4-48ff-94ef-ea055c7299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6b5e69-62d7-4d8a-9ec1-77ac5971931b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485c29c-98ba-4269-a3a9-5e3fae6f45ba}" ma:internalName="TaxCatchAll" ma:showField="CatchAllData" ma:web="096b5e69-62d7-4d8a-9ec1-77ac597193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6b5e69-62d7-4d8a-9ec1-77ac5971931b" xsi:nil="true"/>
    <lcf76f155ced4ddcb4097134ff3c332f xmlns="c55ce691-0dbb-4562-ab90-cbcfe232791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075048-FD2D-47A6-ACE2-6B6A47AA59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5ce691-0dbb-4562-ab90-cbcfe2327911"/>
    <ds:schemaRef ds:uri="096b5e69-62d7-4d8a-9ec1-77ac597193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7CAC4A6-9392-4E9A-A9D0-11B70F6F8F54}">
  <ds:schemaRefs>
    <ds:schemaRef ds:uri="http://schemas.microsoft.com/office/2006/metadata/properties"/>
    <ds:schemaRef ds:uri="http://schemas.microsoft.com/office/infopath/2007/PartnerControls"/>
    <ds:schemaRef ds:uri="096b5e69-62d7-4d8a-9ec1-77ac5971931b"/>
    <ds:schemaRef ds:uri="c55ce691-0dbb-4562-ab90-cbcfe2327911"/>
  </ds:schemaRefs>
</ds:datastoreItem>
</file>

<file path=customXml/itemProps3.xml><?xml version="1.0" encoding="utf-8"?>
<ds:datastoreItem xmlns:ds="http://schemas.openxmlformats.org/officeDocument/2006/customXml" ds:itemID="{CD225940-D58F-457F-AEEE-CBC216ED92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54773</TotalTime>
  <Words>717</Words>
  <Application>Microsoft Office PowerPoint</Application>
  <PresentationFormat>Widescreen</PresentationFormat>
  <Paragraphs>120</Paragraphs>
  <Slides>25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Comparison of Finfish and Crustaceans Among Established Marsh Terraces, New Marsh Terraces and Open Water in a Restored Brackish Marsh </vt:lpstr>
      <vt:lpstr>Acknowledgments</vt:lpstr>
      <vt:lpstr>Obvious Coastal Land Loss</vt:lpstr>
      <vt:lpstr>Marsh Terraces</vt:lpstr>
      <vt:lpstr>PowerPoint Presentation</vt:lpstr>
      <vt:lpstr>Hypothesis</vt:lpstr>
      <vt:lpstr>Objectives</vt:lpstr>
      <vt:lpstr>PowerPoint Presentation</vt:lpstr>
      <vt:lpstr>PowerPoint Presentation</vt:lpstr>
      <vt:lpstr>Minnow Trap Finfish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Trawl Crustaceans</vt:lpstr>
      <vt:lpstr>Trawl Assemblage Summary  Established Terraces = New Terraces = Open Water</vt:lpstr>
      <vt:lpstr>PowerPoint Presentation</vt:lpstr>
      <vt:lpstr>PowerPoint Presentation</vt:lpstr>
      <vt:lpstr>Assemblage Summary</vt:lpstr>
      <vt:lpstr>PowerPoint Presentation</vt:lpstr>
      <vt:lpstr>PowerPoint Presentation</vt:lpstr>
      <vt:lpstr>Nursery Habitat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Bayou L’Ours Study Region</dc:title>
  <dc:creator>Kamara, Shasta</dc:creator>
  <cp:lastModifiedBy>Quenton Fontenot</cp:lastModifiedBy>
  <cp:revision>1082</cp:revision>
  <dcterms:created xsi:type="dcterms:W3CDTF">2021-08-04T01:03:23Z</dcterms:created>
  <dcterms:modified xsi:type="dcterms:W3CDTF">2023-07-05T16:49:53Z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0x010100C1145DF05DCE3E49BE5702CC21F1D961</vt:lpwstr>
  </property>
</Properties>
</file>