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6"/>
  </p:notesMasterIdLst>
  <p:sldIdLst>
    <p:sldId id="258" r:id="rId5"/>
    <p:sldId id="277" r:id="rId6"/>
    <p:sldId id="290" r:id="rId7"/>
    <p:sldId id="278" r:id="rId8"/>
    <p:sldId id="280" r:id="rId9"/>
    <p:sldId id="317" r:id="rId10"/>
    <p:sldId id="307" r:id="rId11"/>
    <p:sldId id="310" r:id="rId12"/>
    <p:sldId id="308" r:id="rId13"/>
    <p:sldId id="313" r:id="rId14"/>
    <p:sldId id="301" r:id="rId15"/>
    <p:sldId id="302" r:id="rId16"/>
    <p:sldId id="314" r:id="rId17"/>
    <p:sldId id="257" r:id="rId18"/>
    <p:sldId id="262" r:id="rId19"/>
    <p:sldId id="260" r:id="rId20"/>
    <p:sldId id="312" r:id="rId21"/>
    <p:sldId id="256" r:id="rId22"/>
    <p:sldId id="318" r:id="rId23"/>
    <p:sldId id="263" r:id="rId24"/>
    <p:sldId id="319" r:id="rId25"/>
    <p:sldId id="320" r:id="rId26"/>
    <p:sldId id="321" r:id="rId27"/>
    <p:sldId id="322" r:id="rId28"/>
    <p:sldId id="323" r:id="rId29"/>
    <p:sldId id="324" r:id="rId30"/>
    <p:sldId id="325" r:id="rId31"/>
    <p:sldId id="315" r:id="rId32"/>
    <p:sldId id="316" r:id="rId33"/>
    <p:sldId id="311" r:id="rId34"/>
    <p:sldId id="284" r:id="rId35"/>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BE0E3"/>
    <a:srgbClr val="00CC00"/>
    <a:srgbClr val="0099FF"/>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454" autoAdjust="0"/>
    <p:restoredTop sz="94660"/>
  </p:normalViewPr>
  <p:slideViewPr>
    <p:cSldViewPr>
      <p:cViewPr varScale="1">
        <p:scale>
          <a:sx n="104" d="100"/>
          <a:sy n="104" d="100"/>
        </p:scale>
        <p:origin x="1344" y="114"/>
      </p:cViewPr>
      <p:guideLst>
        <p:guide orient="horz" pos="2160"/>
        <p:guide pos="2880"/>
      </p:guideLst>
    </p:cSldViewPr>
  </p:slideViewPr>
  <p:notesTextViewPr>
    <p:cViewPr>
      <p:scale>
        <a:sx n="100" d="100"/>
        <a:sy n="100" d="100"/>
      </p:scale>
      <p:origin x="0" y="0"/>
    </p:cViewPr>
  </p:notesTextViewPr>
  <p:sorterViewPr>
    <p:cViewPr varScale="1">
      <p:scale>
        <a:sx n="100" d="100"/>
        <a:sy n="100" d="100"/>
      </p:scale>
      <p:origin x="0" y="-60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customXml" Target="../customXml/item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818331261223925"/>
          <c:y val="5.3396733887591731E-2"/>
          <c:w val="0.80775240594925646"/>
          <c:h val="0.74440252260134154"/>
        </c:manualLayout>
      </c:layout>
      <c:barChart>
        <c:barDir val="col"/>
        <c:grouping val="stacked"/>
        <c:varyColors val="0"/>
        <c:ser>
          <c:idx val="0"/>
          <c:order val="0"/>
          <c:tx>
            <c:v>Other</c:v>
          </c:tx>
          <c:spPr>
            <a:solidFill>
              <a:schemeClr val="bg1"/>
            </a:solidFill>
            <a:ln w="19050">
              <a:solidFill>
                <a:schemeClr val="tx1"/>
              </a:solidFill>
            </a:ln>
            <a:effectLst/>
          </c:spPr>
          <c:invertIfNegative val="0"/>
          <c:cat>
            <c:numRef>
              <c:f>Sheet1!$H$3:$L$3</c:f>
              <c:numCache>
                <c:formatCode>General</c:formatCode>
                <c:ptCount val="5"/>
                <c:pt idx="0">
                  <c:v>2013</c:v>
                </c:pt>
                <c:pt idx="1">
                  <c:v>2014</c:v>
                </c:pt>
                <c:pt idx="2">
                  <c:v>2019</c:v>
                </c:pt>
                <c:pt idx="3">
                  <c:v>2021</c:v>
                </c:pt>
                <c:pt idx="4">
                  <c:v>2022</c:v>
                </c:pt>
              </c:numCache>
            </c:numRef>
          </c:cat>
          <c:val>
            <c:numRef>
              <c:f>Sheet1!$B$33:$F$33</c:f>
              <c:numCache>
                <c:formatCode>General</c:formatCode>
                <c:ptCount val="5"/>
                <c:pt idx="0">
                  <c:v>5744</c:v>
                </c:pt>
                <c:pt idx="1">
                  <c:v>10213</c:v>
                </c:pt>
                <c:pt idx="2">
                  <c:v>1848</c:v>
                </c:pt>
                <c:pt idx="3">
                  <c:v>10626</c:v>
                </c:pt>
                <c:pt idx="4">
                  <c:v>18159</c:v>
                </c:pt>
              </c:numCache>
            </c:numRef>
          </c:val>
          <c:extLst>
            <c:ext xmlns:c16="http://schemas.microsoft.com/office/drawing/2014/chart" uri="{C3380CC4-5D6E-409C-BE32-E72D297353CC}">
              <c16:uniqueId val="{00000000-35A6-4A05-B757-7811F7885B4C}"/>
            </c:ext>
          </c:extLst>
        </c:ser>
        <c:ser>
          <c:idx val="1"/>
          <c:order val="1"/>
          <c:tx>
            <c:v>Clupeid</c:v>
          </c:tx>
          <c:spPr>
            <a:solidFill>
              <a:schemeClr val="bg1">
                <a:lumMod val="50000"/>
              </a:schemeClr>
            </a:solidFill>
            <a:ln w="19050">
              <a:solidFill>
                <a:schemeClr val="tx1"/>
              </a:solidFill>
            </a:ln>
            <a:effectLst/>
          </c:spPr>
          <c:invertIfNegative val="0"/>
          <c:cat>
            <c:numRef>
              <c:f>Sheet1!$H$3:$L$3</c:f>
              <c:numCache>
                <c:formatCode>General</c:formatCode>
                <c:ptCount val="5"/>
                <c:pt idx="0">
                  <c:v>2013</c:v>
                </c:pt>
                <c:pt idx="1">
                  <c:v>2014</c:v>
                </c:pt>
                <c:pt idx="2">
                  <c:v>2019</c:v>
                </c:pt>
                <c:pt idx="3">
                  <c:v>2021</c:v>
                </c:pt>
                <c:pt idx="4">
                  <c:v>2022</c:v>
                </c:pt>
              </c:numCache>
            </c:numRef>
          </c:cat>
          <c:val>
            <c:numRef>
              <c:f>Sheet1!$B$19:$F$19</c:f>
              <c:numCache>
                <c:formatCode>General</c:formatCode>
                <c:ptCount val="5"/>
                <c:pt idx="0">
                  <c:v>14325</c:v>
                </c:pt>
                <c:pt idx="1">
                  <c:v>11452</c:v>
                </c:pt>
                <c:pt idx="2">
                  <c:v>1734</c:v>
                </c:pt>
                <c:pt idx="3">
                  <c:v>9842</c:v>
                </c:pt>
                <c:pt idx="4">
                  <c:v>52927</c:v>
                </c:pt>
              </c:numCache>
            </c:numRef>
          </c:val>
          <c:extLst>
            <c:ext xmlns:c16="http://schemas.microsoft.com/office/drawing/2014/chart" uri="{C3380CC4-5D6E-409C-BE32-E72D297353CC}">
              <c16:uniqueId val="{00000001-35A6-4A05-B757-7811F7885B4C}"/>
            </c:ext>
          </c:extLst>
        </c:ser>
        <c:ser>
          <c:idx val="2"/>
          <c:order val="2"/>
          <c:tx>
            <c:v>Invasive Carp</c:v>
          </c:tx>
          <c:spPr>
            <a:solidFill>
              <a:schemeClr val="tx1"/>
            </a:solidFill>
            <a:ln w="19050">
              <a:solidFill>
                <a:schemeClr val="tx1"/>
              </a:solidFill>
            </a:ln>
            <a:effectLst/>
          </c:spPr>
          <c:invertIfNegative val="0"/>
          <c:cat>
            <c:numRef>
              <c:f>Sheet1!$H$3:$L$3</c:f>
              <c:numCache>
                <c:formatCode>General</c:formatCode>
                <c:ptCount val="5"/>
                <c:pt idx="0">
                  <c:v>2013</c:v>
                </c:pt>
                <c:pt idx="1">
                  <c:v>2014</c:v>
                </c:pt>
                <c:pt idx="2">
                  <c:v>2019</c:v>
                </c:pt>
                <c:pt idx="3">
                  <c:v>2021</c:v>
                </c:pt>
                <c:pt idx="4">
                  <c:v>2022</c:v>
                </c:pt>
              </c:numCache>
            </c:numRef>
          </c:cat>
          <c:val>
            <c:numRef>
              <c:f>Sheet1!$B$26:$F$26</c:f>
              <c:numCache>
                <c:formatCode>General</c:formatCode>
                <c:ptCount val="5"/>
                <c:pt idx="0">
                  <c:v>3054</c:v>
                </c:pt>
                <c:pt idx="1">
                  <c:v>3541</c:v>
                </c:pt>
                <c:pt idx="2">
                  <c:v>463</c:v>
                </c:pt>
                <c:pt idx="3">
                  <c:v>16258</c:v>
                </c:pt>
                <c:pt idx="4">
                  <c:v>20950</c:v>
                </c:pt>
              </c:numCache>
            </c:numRef>
          </c:val>
          <c:extLst>
            <c:ext xmlns:c16="http://schemas.microsoft.com/office/drawing/2014/chart" uri="{C3380CC4-5D6E-409C-BE32-E72D297353CC}">
              <c16:uniqueId val="{00000002-35A6-4A05-B757-7811F7885B4C}"/>
            </c:ext>
          </c:extLst>
        </c:ser>
        <c:dLbls>
          <c:showLegendKey val="0"/>
          <c:showVal val="0"/>
          <c:showCatName val="0"/>
          <c:showSerName val="0"/>
          <c:showPercent val="0"/>
          <c:showBubbleSize val="0"/>
        </c:dLbls>
        <c:gapWidth val="219"/>
        <c:overlap val="100"/>
        <c:axId val="141315824"/>
        <c:axId val="140621568"/>
      </c:barChart>
      <c:catAx>
        <c:axId val="141315824"/>
        <c:scaling>
          <c:orientation val="minMax"/>
        </c:scaling>
        <c:delete val="0"/>
        <c:axPos val="b"/>
        <c:title>
          <c:tx>
            <c:rich>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r>
                  <a:rPr lang="en-US" sz="1600" b="1">
                    <a:solidFill>
                      <a:schemeClr val="tx1"/>
                    </a:solidFill>
                  </a:rPr>
                  <a:t>Year</a:t>
                </a:r>
              </a:p>
            </c:rich>
          </c:tx>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title>
        <c:numFmt formatCode="General" sourceLinked="1"/>
        <c:majorTickMark val="out"/>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en-US"/>
          </a:p>
        </c:txPr>
        <c:crossAx val="140621568"/>
        <c:crosses val="autoZero"/>
        <c:auto val="1"/>
        <c:lblAlgn val="ctr"/>
        <c:lblOffset val="100"/>
        <c:noMultiLvlLbl val="0"/>
      </c:catAx>
      <c:valAx>
        <c:axId val="140621568"/>
        <c:scaling>
          <c:orientation val="minMax"/>
        </c:scaling>
        <c:delete val="0"/>
        <c:axPos val="l"/>
        <c:title>
          <c:tx>
            <c:rich>
              <a:bodyPr rot="-5400000" spcFirstLastPara="1" vertOverflow="ellipsis" vert="horz" wrap="square" anchor="ctr" anchorCtr="1"/>
              <a:lstStyle/>
              <a:p>
                <a:pPr>
                  <a:defRPr sz="1600" b="1" i="0" u="none" strike="noStrike" kern="1200" baseline="0">
                    <a:solidFill>
                      <a:schemeClr val="tx1"/>
                    </a:solidFill>
                    <a:latin typeface="+mn-lt"/>
                    <a:ea typeface="+mn-ea"/>
                    <a:cs typeface="+mn-cs"/>
                  </a:defRPr>
                </a:pPr>
                <a:r>
                  <a:rPr lang="en-US" sz="1600" b="1" dirty="0">
                    <a:solidFill>
                      <a:schemeClr val="tx1"/>
                    </a:solidFill>
                  </a:rPr>
                  <a:t>Total Number of Larvae</a:t>
                </a:r>
              </a:p>
            </c:rich>
          </c:tx>
          <c:overlay val="0"/>
          <c:spPr>
            <a:noFill/>
            <a:ln>
              <a:noFill/>
            </a:ln>
            <a:effectLst/>
          </c:spPr>
          <c:txPr>
            <a:bodyPr rot="-540000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en-US"/>
            </a:p>
          </c:txPr>
        </c:title>
        <c:numFmt formatCode="General" sourceLinked="1"/>
        <c:majorTickMark val="out"/>
        <c:minorTickMark val="none"/>
        <c:tickLblPos val="nextTo"/>
        <c:spPr>
          <a:noFill/>
          <a:ln w="25400">
            <a:solidFill>
              <a:schemeClr val="tx1"/>
            </a:solidFill>
          </a:ln>
          <a:effectLst/>
        </c:spPr>
        <c:txPr>
          <a:bodyPr rot="-6000000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en-US"/>
          </a:p>
        </c:txPr>
        <c:crossAx val="141315824"/>
        <c:crosses val="autoZero"/>
        <c:crossBetween val="between"/>
        <c:majorUnit val="20000"/>
      </c:valAx>
      <c:spPr>
        <a:noFill/>
        <a:ln>
          <a:noFill/>
        </a:ln>
        <a:effectLst/>
      </c:spPr>
    </c:plotArea>
    <c:legend>
      <c:legendPos val="t"/>
      <c:overlay val="0"/>
      <c:spPr>
        <a:noFill/>
        <a:ln>
          <a:noFill/>
        </a:ln>
        <a:effectLst/>
      </c:spPr>
      <c:txPr>
        <a:bodyPr rot="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05520BA-133D-4CC6-9F7B-6CC23D8B9BE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hangingPunct="1">
              <a:defRPr sz="1200"/>
            </a:lvl1pPr>
          </a:lstStyle>
          <a:p>
            <a:pPr>
              <a:defRPr/>
            </a:pPr>
            <a:endParaRPr lang="en-US"/>
          </a:p>
        </p:txBody>
      </p:sp>
      <p:sp>
        <p:nvSpPr>
          <p:cNvPr id="3" name="Date Placeholder 2">
            <a:extLst>
              <a:ext uri="{FF2B5EF4-FFF2-40B4-BE49-F238E27FC236}">
                <a16:creationId xmlns:a16="http://schemas.microsoft.com/office/drawing/2014/main" id="{C0950C26-B70B-493F-B4B4-C9FF930C177C}"/>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hangingPunct="1">
              <a:defRPr sz="1200"/>
            </a:lvl1pPr>
          </a:lstStyle>
          <a:p>
            <a:pPr>
              <a:defRPr/>
            </a:pPr>
            <a:fld id="{FDBC4987-1ED7-4E8F-AC24-55FDEE8D9BB0}" type="datetimeFigureOut">
              <a:rPr lang="en-US"/>
              <a:pPr>
                <a:defRPr/>
              </a:pPr>
              <a:t>7/5/2023</a:t>
            </a:fld>
            <a:endParaRPr lang="en-US"/>
          </a:p>
        </p:txBody>
      </p:sp>
      <p:sp>
        <p:nvSpPr>
          <p:cNvPr id="4" name="Slide Image Placeholder 3">
            <a:extLst>
              <a:ext uri="{FF2B5EF4-FFF2-40B4-BE49-F238E27FC236}">
                <a16:creationId xmlns:a16="http://schemas.microsoft.com/office/drawing/2014/main" id="{909C9C4E-80F2-4E58-9259-6B82CD2D5693}"/>
              </a:ext>
            </a:extLst>
          </p:cNvPr>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85867E70-A779-453E-B70E-E5F685EFB183}"/>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5DFCB980-4BF9-48CF-B9C4-F42B58875D9B}"/>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hangingPunct="1">
              <a:defRPr sz="1200"/>
            </a:lvl1pPr>
          </a:lstStyle>
          <a:p>
            <a:pPr>
              <a:defRPr/>
            </a:pPr>
            <a:endParaRPr lang="en-US"/>
          </a:p>
        </p:txBody>
      </p:sp>
      <p:sp>
        <p:nvSpPr>
          <p:cNvPr id="7" name="Slide Number Placeholder 6">
            <a:extLst>
              <a:ext uri="{FF2B5EF4-FFF2-40B4-BE49-F238E27FC236}">
                <a16:creationId xmlns:a16="http://schemas.microsoft.com/office/drawing/2014/main" id="{AF2FF55A-A1A9-4BB7-BA3D-FAABCE65A6AF}"/>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hangingPunct="1">
              <a:defRPr sz="1200"/>
            </a:lvl1pPr>
          </a:lstStyle>
          <a:p>
            <a:pPr>
              <a:defRPr/>
            </a:pPr>
            <a:fld id="{3269501B-E137-4192-92D9-15DC2996E0F8}"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a:extLst>
              <a:ext uri="{FF2B5EF4-FFF2-40B4-BE49-F238E27FC236}">
                <a16:creationId xmlns:a16="http://schemas.microsoft.com/office/drawing/2014/main" id="{707346CD-171D-4AC9-8FE7-70CE625AB3E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Notes Placeholder 2">
            <a:extLst>
              <a:ext uri="{FF2B5EF4-FFF2-40B4-BE49-F238E27FC236}">
                <a16:creationId xmlns:a16="http://schemas.microsoft.com/office/drawing/2014/main" id="{1C2665C4-29A7-42AE-B454-3BB3D10D42D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6148" name="Slide Number Placeholder 3">
            <a:extLst>
              <a:ext uri="{FF2B5EF4-FFF2-40B4-BE49-F238E27FC236}">
                <a16:creationId xmlns:a16="http://schemas.microsoft.com/office/drawing/2014/main" id="{CA76368E-164F-41AF-AEB2-537D7A3516B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3C220FE-B2F8-4875-88F9-B47E35D56771}" type="slidenum">
              <a:rPr lang="en-US" altLang="en-US" smtClean="0"/>
              <a:pPr/>
              <a:t>2</a:t>
            </a:fld>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3269501B-E137-4192-92D9-15DC2996E0F8}" type="slidenum">
              <a:rPr lang="en-US" smtClean="0"/>
              <a:pPr>
                <a:defRPr/>
              </a:pPr>
              <a:t>3</a:t>
            </a:fld>
            <a:endParaRPr lang="en-US"/>
          </a:p>
        </p:txBody>
      </p:sp>
    </p:spTree>
    <p:extLst>
      <p:ext uri="{BB962C8B-B14F-4D97-AF65-F5344CB8AC3E}">
        <p14:creationId xmlns:p14="http://schemas.microsoft.com/office/powerpoint/2010/main" val="19317872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3269501B-E137-4192-92D9-15DC2996E0F8}" type="slidenum">
              <a:rPr lang="en-US" smtClean="0"/>
              <a:pPr>
                <a:defRPr/>
              </a:pPr>
              <a:t>4</a:t>
            </a:fld>
            <a:endParaRPr lang="en-US"/>
          </a:p>
        </p:txBody>
      </p:sp>
    </p:spTree>
    <p:extLst>
      <p:ext uri="{BB962C8B-B14F-4D97-AF65-F5344CB8AC3E}">
        <p14:creationId xmlns:p14="http://schemas.microsoft.com/office/powerpoint/2010/main" val="9722290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3269501B-E137-4192-92D9-15DC2996E0F8}" type="slidenum">
              <a:rPr lang="en-US" smtClean="0"/>
              <a:pPr>
                <a:defRPr/>
              </a:pPr>
              <a:t>23</a:t>
            </a:fld>
            <a:endParaRPr lang="en-US"/>
          </a:p>
        </p:txBody>
      </p:sp>
    </p:spTree>
    <p:extLst>
      <p:ext uri="{BB962C8B-B14F-4D97-AF65-F5344CB8AC3E}">
        <p14:creationId xmlns:p14="http://schemas.microsoft.com/office/powerpoint/2010/main" val="18393227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4">
            <a:extLst>
              <a:ext uri="{FF2B5EF4-FFF2-40B4-BE49-F238E27FC236}">
                <a16:creationId xmlns:a16="http://schemas.microsoft.com/office/drawing/2014/main" id="{8AE5E743-B01C-4799-9BA4-B16ECC6FB45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5DAC0079-6440-4BAD-A875-E3CAA3DB4A3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7D3DF221-90DB-42AD-881C-9F60F49C259D}"/>
              </a:ext>
            </a:extLst>
          </p:cNvPr>
          <p:cNvSpPr>
            <a:spLocks noGrp="1" noChangeArrowheads="1"/>
          </p:cNvSpPr>
          <p:nvPr>
            <p:ph type="sldNum" sz="quarter" idx="12"/>
          </p:nvPr>
        </p:nvSpPr>
        <p:spPr>
          <a:ln/>
        </p:spPr>
        <p:txBody>
          <a:bodyPr/>
          <a:lstStyle>
            <a:lvl1pPr>
              <a:defRPr/>
            </a:lvl1pPr>
          </a:lstStyle>
          <a:p>
            <a:pPr>
              <a:defRPr/>
            </a:pPr>
            <a:fld id="{99A8F1D3-3919-4270-859C-193E6CFCAE01}" type="slidenum">
              <a:rPr lang="en-US" altLang="en-US"/>
              <a:pPr>
                <a:defRPr/>
              </a:pPr>
              <a:t>‹#›</a:t>
            </a:fld>
            <a:endParaRPr lang="en-US" altLang="en-US"/>
          </a:p>
        </p:txBody>
      </p:sp>
    </p:spTree>
    <p:extLst>
      <p:ext uri="{BB962C8B-B14F-4D97-AF65-F5344CB8AC3E}">
        <p14:creationId xmlns:p14="http://schemas.microsoft.com/office/powerpoint/2010/main" val="32607530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EDA873D-669F-40E6-BF80-5F4A2291DCD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EB848F98-DD80-45CA-90B7-2205979F331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6775D6E6-DF48-43DE-94BE-B515962BFF08}"/>
              </a:ext>
            </a:extLst>
          </p:cNvPr>
          <p:cNvSpPr>
            <a:spLocks noGrp="1" noChangeArrowheads="1"/>
          </p:cNvSpPr>
          <p:nvPr>
            <p:ph type="sldNum" sz="quarter" idx="12"/>
          </p:nvPr>
        </p:nvSpPr>
        <p:spPr>
          <a:ln/>
        </p:spPr>
        <p:txBody>
          <a:bodyPr/>
          <a:lstStyle>
            <a:lvl1pPr>
              <a:defRPr/>
            </a:lvl1pPr>
          </a:lstStyle>
          <a:p>
            <a:pPr>
              <a:defRPr/>
            </a:pPr>
            <a:fld id="{0A16423B-7AA2-4EEF-AD53-77584A5A2874}" type="slidenum">
              <a:rPr lang="en-US" altLang="en-US"/>
              <a:pPr>
                <a:defRPr/>
              </a:pPr>
              <a:t>‹#›</a:t>
            </a:fld>
            <a:endParaRPr lang="en-US" altLang="en-US"/>
          </a:p>
        </p:txBody>
      </p:sp>
    </p:spTree>
    <p:extLst>
      <p:ext uri="{BB962C8B-B14F-4D97-AF65-F5344CB8AC3E}">
        <p14:creationId xmlns:p14="http://schemas.microsoft.com/office/powerpoint/2010/main" val="26743121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88D8C22-260E-4002-B4A9-5606C979213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20E8D1F1-4F01-43FF-8C24-2DCE9FEB07BD}"/>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5B83B835-24D3-4258-85A3-8E9E3A63407E}"/>
              </a:ext>
            </a:extLst>
          </p:cNvPr>
          <p:cNvSpPr>
            <a:spLocks noGrp="1" noChangeArrowheads="1"/>
          </p:cNvSpPr>
          <p:nvPr>
            <p:ph type="sldNum" sz="quarter" idx="12"/>
          </p:nvPr>
        </p:nvSpPr>
        <p:spPr>
          <a:ln/>
        </p:spPr>
        <p:txBody>
          <a:bodyPr/>
          <a:lstStyle>
            <a:lvl1pPr>
              <a:defRPr/>
            </a:lvl1pPr>
          </a:lstStyle>
          <a:p>
            <a:pPr>
              <a:defRPr/>
            </a:pPr>
            <a:fld id="{54E8695D-60CC-41E9-BFB4-739BECC374A6}" type="slidenum">
              <a:rPr lang="en-US" altLang="en-US"/>
              <a:pPr>
                <a:defRPr/>
              </a:pPr>
              <a:t>‹#›</a:t>
            </a:fld>
            <a:endParaRPr lang="en-US" altLang="en-US"/>
          </a:p>
        </p:txBody>
      </p:sp>
    </p:spTree>
    <p:extLst>
      <p:ext uri="{BB962C8B-B14F-4D97-AF65-F5344CB8AC3E}">
        <p14:creationId xmlns:p14="http://schemas.microsoft.com/office/powerpoint/2010/main" val="39271961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E91940D-C2C0-4145-BA40-621823A01086}"/>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EF3243B3-9542-4756-A836-EC2615A185C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FF7A2A68-732A-4489-ACD0-321557F00D34}"/>
              </a:ext>
            </a:extLst>
          </p:cNvPr>
          <p:cNvSpPr>
            <a:spLocks noGrp="1" noChangeArrowheads="1"/>
          </p:cNvSpPr>
          <p:nvPr>
            <p:ph type="sldNum" sz="quarter" idx="12"/>
          </p:nvPr>
        </p:nvSpPr>
        <p:spPr>
          <a:ln/>
        </p:spPr>
        <p:txBody>
          <a:bodyPr/>
          <a:lstStyle>
            <a:lvl1pPr>
              <a:defRPr/>
            </a:lvl1pPr>
          </a:lstStyle>
          <a:p>
            <a:pPr>
              <a:defRPr/>
            </a:pPr>
            <a:fld id="{E58EBE78-8B18-483C-AD0B-3F965CED4043}" type="slidenum">
              <a:rPr lang="en-US" altLang="en-US"/>
              <a:pPr>
                <a:defRPr/>
              </a:pPr>
              <a:t>‹#›</a:t>
            </a:fld>
            <a:endParaRPr lang="en-US" altLang="en-US"/>
          </a:p>
        </p:txBody>
      </p:sp>
    </p:spTree>
    <p:extLst>
      <p:ext uri="{BB962C8B-B14F-4D97-AF65-F5344CB8AC3E}">
        <p14:creationId xmlns:p14="http://schemas.microsoft.com/office/powerpoint/2010/main" val="10780283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4">
            <a:extLst>
              <a:ext uri="{FF2B5EF4-FFF2-40B4-BE49-F238E27FC236}">
                <a16:creationId xmlns:a16="http://schemas.microsoft.com/office/drawing/2014/main" id="{C73C02D3-B35A-4013-A692-E7B5C1E4A36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719788D5-8F85-41E9-9611-B0358353778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A18E1BD3-3FB1-4DB6-A02A-28A58407CF89}"/>
              </a:ext>
            </a:extLst>
          </p:cNvPr>
          <p:cNvSpPr>
            <a:spLocks noGrp="1" noChangeArrowheads="1"/>
          </p:cNvSpPr>
          <p:nvPr>
            <p:ph type="sldNum" sz="quarter" idx="12"/>
          </p:nvPr>
        </p:nvSpPr>
        <p:spPr>
          <a:ln/>
        </p:spPr>
        <p:txBody>
          <a:bodyPr/>
          <a:lstStyle>
            <a:lvl1pPr>
              <a:defRPr/>
            </a:lvl1pPr>
          </a:lstStyle>
          <a:p>
            <a:pPr>
              <a:defRPr/>
            </a:pPr>
            <a:fld id="{F3BF20FF-97EC-46A3-B088-05FF88E02181}" type="slidenum">
              <a:rPr lang="en-US" altLang="en-US"/>
              <a:pPr>
                <a:defRPr/>
              </a:pPr>
              <a:t>‹#›</a:t>
            </a:fld>
            <a:endParaRPr lang="en-US" altLang="en-US"/>
          </a:p>
        </p:txBody>
      </p:sp>
    </p:spTree>
    <p:extLst>
      <p:ext uri="{BB962C8B-B14F-4D97-AF65-F5344CB8AC3E}">
        <p14:creationId xmlns:p14="http://schemas.microsoft.com/office/powerpoint/2010/main" val="4911597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B0E1EEB8-92F6-4A5A-BCCE-23028047EA6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B70C6F84-F754-4A27-B97C-064469D7DF5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D9D92944-9B6C-4EAE-A432-1491D7236BD1}"/>
              </a:ext>
            </a:extLst>
          </p:cNvPr>
          <p:cNvSpPr>
            <a:spLocks noGrp="1" noChangeArrowheads="1"/>
          </p:cNvSpPr>
          <p:nvPr>
            <p:ph type="sldNum" sz="quarter" idx="12"/>
          </p:nvPr>
        </p:nvSpPr>
        <p:spPr>
          <a:ln/>
        </p:spPr>
        <p:txBody>
          <a:bodyPr/>
          <a:lstStyle>
            <a:lvl1pPr>
              <a:defRPr/>
            </a:lvl1pPr>
          </a:lstStyle>
          <a:p>
            <a:pPr>
              <a:defRPr/>
            </a:pPr>
            <a:fld id="{53B34FDC-E376-4988-9A55-F6B8CBD84CEC}" type="slidenum">
              <a:rPr lang="en-US" altLang="en-US"/>
              <a:pPr>
                <a:defRPr/>
              </a:pPr>
              <a:t>‹#›</a:t>
            </a:fld>
            <a:endParaRPr lang="en-US" altLang="en-US"/>
          </a:p>
        </p:txBody>
      </p:sp>
    </p:spTree>
    <p:extLst>
      <p:ext uri="{BB962C8B-B14F-4D97-AF65-F5344CB8AC3E}">
        <p14:creationId xmlns:p14="http://schemas.microsoft.com/office/powerpoint/2010/main" val="14662962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21D9B5CE-2930-43C5-B996-CFD98E02D48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a:extLst>
              <a:ext uri="{FF2B5EF4-FFF2-40B4-BE49-F238E27FC236}">
                <a16:creationId xmlns:a16="http://schemas.microsoft.com/office/drawing/2014/main" id="{24A5248F-96DA-4721-81CF-89DBCD3A483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D1833219-EA63-4E8E-9A0B-FA367F211DCD}"/>
              </a:ext>
            </a:extLst>
          </p:cNvPr>
          <p:cNvSpPr>
            <a:spLocks noGrp="1" noChangeArrowheads="1"/>
          </p:cNvSpPr>
          <p:nvPr>
            <p:ph type="sldNum" sz="quarter" idx="12"/>
          </p:nvPr>
        </p:nvSpPr>
        <p:spPr>
          <a:ln/>
        </p:spPr>
        <p:txBody>
          <a:bodyPr/>
          <a:lstStyle>
            <a:lvl1pPr>
              <a:defRPr/>
            </a:lvl1pPr>
          </a:lstStyle>
          <a:p>
            <a:pPr>
              <a:defRPr/>
            </a:pPr>
            <a:fld id="{AE1EEF7E-BCA3-4BFE-8B11-65B253E969D1}" type="slidenum">
              <a:rPr lang="en-US" altLang="en-US"/>
              <a:pPr>
                <a:defRPr/>
              </a:pPr>
              <a:t>‹#›</a:t>
            </a:fld>
            <a:endParaRPr lang="en-US" altLang="en-US"/>
          </a:p>
        </p:txBody>
      </p:sp>
    </p:spTree>
    <p:extLst>
      <p:ext uri="{BB962C8B-B14F-4D97-AF65-F5344CB8AC3E}">
        <p14:creationId xmlns:p14="http://schemas.microsoft.com/office/powerpoint/2010/main" val="9252575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0CF560F9-E67E-4A6E-9FC7-33AE45D20F6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5702124F-D454-4556-96EB-A3AD770CC97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D61B3DA0-BC56-417C-8C56-3B1C2AAB0407}"/>
              </a:ext>
            </a:extLst>
          </p:cNvPr>
          <p:cNvSpPr>
            <a:spLocks noGrp="1" noChangeArrowheads="1"/>
          </p:cNvSpPr>
          <p:nvPr>
            <p:ph type="sldNum" sz="quarter" idx="12"/>
          </p:nvPr>
        </p:nvSpPr>
        <p:spPr>
          <a:ln/>
        </p:spPr>
        <p:txBody>
          <a:bodyPr/>
          <a:lstStyle>
            <a:lvl1pPr>
              <a:defRPr/>
            </a:lvl1pPr>
          </a:lstStyle>
          <a:p>
            <a:pPr>
              <a:defRPr/>
            </a:pPr>
            <a:fld id="{740056FC-C371-406E-8A2E-4DFC5B08C8F3}" type="slidenum">
              <a:rPr lang="en-US" altLang="en-US"/>
              <a:pPr>
                <a:defRPr/>
              </a:pPr>
              <a:t>‹#›</a:t>
            </a:fld>
            <a:endParaRPr lang="en-US" altLang="en-US"/>
          </a:p>
        </p:txBody>
      </p:sp>
    </p:spTree>
    <p:extLst>
      <p:ext uri="{BB962C8B-B14F-4D97-AF65-F5344CB8AC3E}">
        <p14:creationId xmlns:p14="http://schemas.microsoft.com/office/powerpoint/2010/main" val="12492966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95489E8F-85C1-4EFA-90B4-EA787095E6E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a:extLst>
              <a:ext uri="{FF2B5EF4-FFF2-40B4-BE49-F238E27FC236}">
                <a16:creationId xmlns:a16="http://schemas.microsoft.com/office/drawing/2014/main" id="{05DEFE31-E6F8-4CCC-9E7B-3A3495652B1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5DEE6527-E719-4E2A-859F-A0B41E58FCA7}"/>
              </a:ext>
            </a:extLst>
          </p:cNvPr>
          <p:cNvSpPr>
            <a:spLocks noGrp="1" noChangeArrowheads="1"/>
          </p:cNvSpPr>
          <p:nvPr>
            <p:ph type="sldNum" sz="quarter" idx="12"/>
          </p:nvPr>
        </p:nvSpPr>
        <p:spPr>
          <a:ln/>
        </p:spPr>
        <p:txBody>
          <a:bodyPr/>
          <a:lstStyle>
            <a:lvl1pPr>
              <a:defRPr/>
            </a:lvl1pPr>
          </a:lstStyle>
          <a:p>
            <a:pPr>
              <a:defRPr/>
            </a:pPr>
            <a:fld id="{9915D416-BDA2-4A91-8527-11EDE64C0B2A}" type="slidenum">
              <a:rPr lang="en-US" altLang="en-US"/>
              <a:pPr>
                <a:defRPr/>
              </a:pPr>
              <a:t>‹#›</a:t>
            </a:fld>
            <a:endParaRPr lang="en-US" altLang="en-US"/>
          </a:p>
        </p:txBody>
      </p:sp>
    </p:spTree>
    <p:extLst>
      <p:ext uri="{BB962C8B-B14F-4D97-AF65-F5344CB8AC3E}">
        <p14:creationId xmlns:p14="http://schemas.microsoft.com/office/powerpoint/2010/main" val="35832019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BFCD6DFA-30DB-4822-B5BD-C674B85A708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7F69392D-4E5C-4745-8639-83240829A9E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8A811B04-2EC5-420A-9CE9-9F05DBEBA3E8}"/>
              </a:ext>
            </a:extLst>
          </p:cNvPr>
          <p:cNvSpPr>
            <a:spLocks noGrp="1" noChangeArrowheads="1"/>
          </p:cNvSpPr>
          <p:nvPr>
            <p:ph type="sldNum" sz="quarter" idx="12"/>
          </p:nvPr>
        </p:nvSpPr>
        <p:spPr>
          <a:ln/>
        </p:spPr>
        <p:txBody>
          <a:bodyPr/>
          <a:lstStyle>
            <a:lvl1pPr>
              <a:defRPr/>
            </a:lvl1pPr>
          </a:lstStyle>
          <a:p>
            <a:pPr>
              <a:defRPr/>
            </a:pPr>
            <a:fld id="{C89C9C85-0097-4737-934B-919FA45FA163}" type="slidenum">
              <a:rPr lang="en-US" altLang="en-US"/>
              <a:pPr>
                <a:defRPr/>
              </a:pPr>
              <a:t>‹#›</a:t>
            </a:fld>
            <a:endParaRPr lang="en-US" altLang="en-US"/>
          </a:p>
        </p:txBody>
      </p:sp>
    </p:spTree>
    <p:extLst>
      <p:ext uri="{BB962C8B-B14F-4D97-AF65-F5344CB8AC3E}">
        <p14:creationId xmlns:p14="http://schemas.microsoft.com/office/powerpoint/2010/main" val="1458733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0D9FDD6C-C5D4-464E-A16A-34AE9E4D01A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BD369489-E5CD-4223-9345-C0E88CB970C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7DF0D818-BE5C-4CDC-B0E1-4366822BEB58}"/>
              </a:ext>
            </a:extLst>
          </p:cNvPr>
          <p:cNvSpPr>
            <a:spLocks noGrp="1" noChangeArrowheads="1"/>
          </p:cNvSpPr>
          <p:nvPr>
            <p:ph type="sldNum" sz="quarter" idx="12"/>
          </p:nvPr>
        </p:nvSpPr>
        <p:spPr>
          <a:ln/>
        </p:spPr>
        <p:txBody>
          <a:bodyPr/>
          <a:lstStyle>
            <a:lvl1pPr>
              <a:defRPr/>
            </a:lvl1pPr>
          </a:lstStyle>
          <a:p>
            <a:pPr>
              <a:defRPr/>
            </a:pPr>
            <a:fld id="{3F7720A0-60D1-411D-ABE5-2007219CD2F5}" type="slidenum">
              <a:rPr lang="en-US" altLang="en-US"/>
              <a:pPr>
                <a:defRPr/>
              </a:pPr>
              <a:t>‹#›</a:t>
            </a:fld>
            <a:endParaRPr lang="en-US" altLang="en-US"/>
          </a:p>
        </p:txBody>
      </p:sp>
    </p:spTree>
    <p:extLst>
      <p:ext uri="{BB962C8B-B14F-4D97-AF65-F5344CB8AC3E}">
        <p14:creationId xmlns:p14="http://schemas.microsoft.com/office/powerpoint/2010/main" val="25359756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94970359-7EFD-4192-97F3-BB0D304B0ABD}"/>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44C9B83C-1921-42A6-BD27-A8E0958E46E1}"/>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5A99C337-8E53-4EC7-9856-A60D15079AAC}"/>
              </a:ext>
            </a:extLst>
          </p:cNvPr>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en-US" altLang="en-US"/>
          </a:p>
        </p:txBody>
      </p:sp>
      <p:sp>
        <p:nvSpPr>
          <p:cNvPr id="1029" name="Rectangle 5">
            <a:extLst>
              <a:ext uri="{FF2B5EF4-FFF2-40B4-BE49-F238E27FC236}">
                <a16:creationId xmlns:a16="http://schemas.microsoft.com/office/drawing/2014/main" id="{9CDED3DE-3B85-498F-B3A8-9A4C94181376}"/>
              </a:ext>
            </a:extLst>
          </p:cNvPr>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en-US" altLang="en-US"/>
          </a:p>
        </p:txBody>
      </p:sp>
      <p:sp>
        <p:nvSpPr>
          <p:cNvPr id="1030" name="Rectangle 6">
            <a:extLst>
              <a:ext uri="{FF2B5EF4-FFF2-40B4-BE49-F238E27FC236}">
                <a16:creationId xmlns:a16="http://schemas.microsoft.com/office/drawing/2014/main" id="{620477D3-C9A5-445A-94B5-269A6CED871C}"/>
              </a:ext>
            </a:extLst>
          </p:cNvPr>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761E3AE2-ADF3-4C05-A55F-0F02CB5E1388}"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b="1" kern="1200">
          <a:solidFill>
            <a:schemeClr val="accent2"/>
          </a:solidFill>
          <a:latin typeface="+mj-lt"/>
          <a:ea typeface="+mj-ea"/>
          <a:cs typeface="+mj-cs"/>
        </a:defRPr>
      </a:lvl1pPr>
      <a:lvl2pPr algn="ctr" rtl="0" eaLnBrk="0" fontAlgn="base" hangingPunct="0">
        <a:spcBef>
          <a:spcPct val="0"/>
        </a:spcBef>
        <a:spcAft>
          <a:spcPct val="0"/>
        </a:spcAft>
        <a:defRPr sz="4400" b="1">
          <a:solidFill>
            <a:schemeClr val="accent2"/>
          </a:solidFill>
          <a:latin typeface="Arial" panose="020B0604020202020204" pitchFamily="34" charset="0"/>
        </a:defRPr>
      </a:lvl2pPr>
      <a:lvl3pPr algn="ctr" rtl="0" eaLnBrk="0" fontAlgn="base" hangingPunct="0">
        <a:spcBef>
          <a:spcPct val="0"/>
        </a:spcBef>
        <a:spcAft>
          <a:spcPct val="0"/>
        </a:spcAft>
        <a:defRPr sz="4400" b="1">
          <a:solidFill>
            <a:schemeClr val="accent2"/>
          </a:solidFill>
          <a:latin typeface="Arial" panose="020B0604020202020204" pitchFamily="34" charset="0"/>
        </a:defRPr>
      </a:lvl3pPr>
      <a:lvl4pPr algn="ctr" rtl="0" eaLnBrk="0" fontAlgn="base" hangingPunct="0">
        <a:spcBef>
          <a:spcPct val="0"/>
        </a:spcBef>
        <a:spcAft>
          <a:spcPct val="0"/>
        </a:spcAft>
        <a:defRPr sz="4400" b="1">
          <a:solidFill>
            <a:schemeClr val="accent2"/>
          </a:solidFill>
          <a:latin typeface="Arial" panose="020B0604020202020204" pitchFamily="34" charset="0"/>
        </a:defRPr>
      </a:lvl4pPr>
      <a:lvl5pPr algn="ctr" rtl="0" eaLnBrk="0" fontAlgn="base" hangingPunct="0">
        <a:spcBef>
          <a:spcPct val="0"/>
        </a:spcBef>
        <a:spcAft>
          <a:spcPct val="0"/>
        </a:spcAft>
        <a:defRPr sz="4400" b="1">
          <a:solidFill>
            <a:schemeClr val="accent2"/>
          </a:solidFill>
          <a:latin typeface="Arial" panose="020B0604020202020204" pitchFamily="34" charset="0"/>
        </a:defRPr>
      </a:lvl5pPr>
      <a:lvl6pPr marL="457200" algn="ctr" rtl="0" fontAlgn="base">
        <a:spcBef>
          <a:spcPct val="0"/>
        </a:spcBef>
        <a:spcAft>
          <a:spcPct val="0"/>
        </a:spcAft>
        <a:defRPr sz="4400" b="1">
          <a:solidFill>
            <a:schemeClr val="accent2"/>
          </a:solidFill>
          <a:latin typeface="Arial" panose="020B0604020202020204" pitchFamily="34" charset="0"/>
        </a:defRPr>
      </a:lvl6pPr>
      <a:lvl7pPr marL="914400" algn="ctr" rtl="0" fontAlgn="base">
        <a:spcBef>
          <a:spcPct val="0"/>
        </a:spcBef>
        <a:spcAft>
          <a:spcPct val="0"/>
        </a:spcAft>
        <a:defRPr sz="4400" b="1">
          <a:solidFill>
            <a:schemeClr val="accent2"/>
          </a:solidFill>
          <a:latin typeface="Arial" panose="020B0604020202020204" pitchFamily="34" charset="0"/>
        </a:defRPr>
      </a:lvl7pPr>
      <a:lvl8pPr marL="1371600" algn="ctr" rtl="0" fontAlgn="base">
        <a:spcBef>
          <a:spcPct val="0"/>
        </a:spcBef>
        <a:spcAft>
          <a:spcPct val="0"/>
        </a:spcAft>
        <a:defRPr sz="4400" b="1">
          <a:solidFill>
            <a:schemeClr val="accent2"/>
          </a:solidFill>
          <a:latin typeface="Arial" panose="020B0604020202020204" pitchFamily="34" charset="0"/>
        </a:defRPr>
      </a:lvl8pPr>
      <a:lvl9pPr marL="1828800" algn="ctr" rtl="0" fontAlgn="base">
        <a:spcBef>
          <a:spcPct val="0"/>
        </a:spcBef>
        <a:spcAft>
          <a:spcPct val="0"/>
        </a:spcAft>
        <a:defRPr sz="4400" b="1">
          <a:solidFill>
            <a:schemeClr val="accent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b="1"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b="1"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b="1"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b="1"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b="1"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6.xml"/><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6.xml"/><Relationship Id="rId4" Type="http://schemas.openxmlformats.org/officeDocument/2006/relationships/image" Target="../media/image10.jpg"/></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236B16C2-99F7-4674-86A8-E31ED233D412}"/>
              </a:ext>
            </a:extLst>
          </p:cNvPr>
          <p:cNvSpPr>
            <a:spLocks noGrp="1" noChangeArrowheads="1"/>
          </p:cNvSpPr>
          <p:nvPr>
            <p:ph type="ctrTitle"/>
          </p:nvPr>
        </p:nvSpPr>
        <p:spPr>
          <a:xfrm>
            <a:off x="609600" y="228600"/>
            <a:ext cx="7924800" cy="1470025"/>
          </a:xfrm>
        </p:spPr>
        <p:txBody>
          <a:bodyPr anchor="ctr"/>
          <a:lstStyle/>
          <a:p>
            <a:pPr eaLnBrk="1" hangingPunct="1"/>
            <a:r>
              <a:rPr lang="en-US" altLang="en-US" sz="3600" dirty="0"/>
              <a:t>Identifying Invasive Carp Spawning Locations Through Statewide Larval Fish Surveys</a:t>
            </a:r>
          </a:p>
        </p:txBody>
      </p:sp>
      <p:sp>
        <p:nvSpPr>
          <p:cNvPr id="3075" name="Rectangle 3">
            <a:extLst>
              <a:ext uri="{FF2B5EF4-FFF2-40B4-BE49-F238E27FC236}">
                <a16:creationId xmlns:a16="http://schemas.microsoft.com/office/drawing/2014/main" id="{CDCD0C19-E0C8-49D1-9255-DA0C5C22A655}"/>
              </a:ext>
            </a:extLst>
          </p:cNvPr>
          <p:cNvSpPr>
            <a:spLocks noGrp="1" noChangeArrowheads="1"/>
          </p:cNvSpPr>
          <p:nvPr>
            <p:ph type="subTitle" idx="1"/>
          </p:nvPr>
        </p:nvSpPr>
        <p:spPr>
          <a:xfrm>
            <a:off x="0" y="1981200"/>
            <a:ext cx="9144000" cy="2362200"/>
          </a:xfrm>
        </p:spPr>
        <p:txBody>
          <a:bodyPr/>
          <a:lstStyle/>
          <a:p>
            <a:pPr eaLnBrk="1" hangingPunct="1"/>
            <a:r>
              <a:rPr lang="en-US" altLang="en-US" sz="2600" dirty="0"/>
              <a:t>Quenton Fontenot</a:t>
            </a:r>
            <a:r>
              <a:rPr lang="en-US" altLang="en-US" sz="2600" baseline="30000" dirty="0"/>
              <a:t>1</a:t>
            </a:r>
            <a:r>
              <a:rPr lang="en-US" altLang="en-US" sz="2600" dirty="0"/>
              <a:t>, Shasta Kamara</a:t>
            </a:r>
            <a:r>
              <a:rPr lang="en-US" altLang="en-US" sz="2600" baseline="30000" dirty="0"/>
              <a:t>1</a:t>
            </a:r>
            <a:r>
              <a:rPr lang="en-US" altLang="en-US" sz="2600" dirty="0"/>
              <a:t>, April Simmons</a:t>
            </a:r>
            <a:r>
              <a:rPr lang="en-US" altLang="en-US" sz="2600" baseline="30000" dirty="0"/>
              <a:t>2</a:t>
            </a:r>
            <a:r>
              <a:rPr lang="en-US" altLang="en-US" sz="2600" dirty="0"/>
              <a:t>, Robby Maxwell</a:t>
            </a:r>
            <a:r>
              <a:rPr lang="en-US" altLang="en-US" sz="2600" baseline="30000" dirty="0"/>
              <a:t>3</a:t>
            </a:r>
            <a:r>
              <a:rPr lang="en-US" altLang="en-US" sz="2600" dirty="0"/>
              <a:t>, and Rob Bourgeois</a:t>
            </a:r>
            <a:r>
              <a:rPr lang="en-US" altLang="en-US" sz="2600" baseline="30000" dirty="0"/>
              <a:t>3</a:t>
            </a:r>
          </a:p>
          <a:p>
            <a:pPr eaLnBrk="1" hangingPunct="1"/>
            <a:endParaRPr lang="en-US" altLang="en-US" sz="2600" baseline="30000" dirty="0"/>
          </a:p>
          <a:p>
            <a:pPr algn="l" eaLnBrk="1" hangingPunct="1"/>
            <a:r>
              <a:rPr lang="en-US" altLang="en-US" sz="2200" baseline="30000" dirty="0"/>
              <a:t>1</a:t>
            </a:r>
            <a:r>
              <a:rPr lang="en-US" altLang="en-US" sz="2200" dirty="0"/>
              <a:t>Nicholls State University</a:t>
            </a:r>
          </a:p>
          <a:p>
            <a:pPr algn="l" eaLnBrk="1" hangingPunct="1"/>
            <a:r>
              <a:rPr lang="en-US" altLang="en-US" sz="2200" baseline="30000" dirty="0"/>
              <a:t>2</a:t>
            </a:r>
            <a:r>
              <a:rPr lang="en-US" altLang="en-US" sz="2200" dirty="0"/>
              <a:t>MI Department of Natural Resources</a:t>
            </a:r>
          </a:p>
          <a:p>
            <a:pPr algn="l" eaLnBrk="1" hangingPunct="1"/>
            <a:r>
              <a:rPr lang="en-US" altLang="en-US" sz="2200" baseline="30000" dirty="0"/>
              <a:t>3</a:t>
            </a:r>
            <a:r>
              <a:rPr lang="en-US" altLang="en-US" sz="2200" dirty="0"/>
              <a:t>LA Department of Wildlife and Fisheries</a:t>
            </a:r>
          </a:p>
        </p:txBody>
      </p:sp>
      <p:pic>
        <p:nvPicPr>
          <p:cNvPr id="3076" name="Picture 4" descr="BH_Ouachita_15June2013_b">
            <a:extLst>
              <a:ext uri="{FF2B5EF4-FFF2-40B4-BE49-F238E27FC236}">
                <a16:creationId xmlns:a16="http://schemas.microsoft.com/office/drawing/2014/main" id="{3DB4B9EA-08D1-485A-9926-26462AA40D2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5505"/>
          <a:stretch/>
        </p:blipFill>
        <p:spPr bwMode="auto">
          <a:xfrm>
            <a:off x="0" y="4625974"/>
            <a:ext cx="9144000"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94C540-3B34-405B-BCB0-398CF3522727}"/>
              </a:ext>
            </a:extLst>
          </p:cNvPr>
          <p:cNvSpPr>
            <a:spLocks noGrp="1"/>
          </p:cNvSpPr>
          <p:nvPr>
            <p:ph type="title"/>
          </p:nvPr>
        </p:nvSpPr>
        <p:spPr>
          <a:xfrm>
            <a:off x="407913" y="198438"/>
            <a:ext cx="8229600" cy="1143000"/>
          </a:xfrm>
        </p:spPr>
        <p:txBody>
          <a:bodyPr/>
          <a:lstStyle/>
          <a:p>
            <a:r>
              <a:rPr lang="en-US" dirty="0"/>
              <a:t>Invasive Carp as Part of the Total Catch (With Clupeids)</a:t>
            </a:r>
          </a:p>
        </p:txBody>
      </p:sp>
      <p:graphicFrame>
        <p:nvGraphicFramePr>
          <p:cNvPr id="5" name="Chart 4">
            <a:extLst>
              <a:ext uri="{FF2B5EF4-FFF2-40B4-BE49-F238E27FC236}">
                <a16:creationId xmlns:a16="http://schemas.microsoft.com/office/drawing/2014/main" id="{934F36E2-76F4-4430-8080-C16B5DAB9B54}"/>
              </a:ext>
            </a:extLst>
          </p:cNvPr>
          <p:cNvGraphicFramePr>
            <a:graphicFrameLocks/>
          </p:cNvGraphicFramePr>
          <p:nvPr>
            <p:extLst>
              <p:ext uri="{D42A27DB-BD31-4B8C-83A1-F6EECF244321}">
                <p14:modId xmlns:p14="http://schemas.microsoft.com/office/powerpoint/2010/main" val="520637274"/>
              </p:ext>
            </p:extLst>
          </p:nvPr>
        </p:nvGraphicFramePr>
        <p:xfrm>
          <a:off x="914400" y="2045493"/>
          <a:ext cx="7239000" cy="4431507"/>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a:extLst>
              <a:ext uri="{FF2B5EF4-FFF2-40B4-BE49-F238E27FC236}">
                <a16:creationId xmlns:a16="http://schemas.microsoft.com/office/drawing/2014/main" id="{64F1ADE9-4D16-498F-BD25-AFD47E1C15B5}"/>
              </a:ext>
            </a:extLst>
          </p:cNvPr>
          <p:cNvSpPr txBox="1"/>
          <p:nvPr/>
        </p:nvSpPr>
        <p:spPr>
          <a:xfrm>
            <a:off x="6248400" y="4030413"/>
            <a:ext cx="381000" cy="461665"/>
          </a:xfrm>
          <a:prstGeom prst="rect">
            <a:avLst/>
          </a:prstGeom>
          <a:noFill/>
        </p:spPr>
        <p:txBody>
          <a:bodyPr wrap="square" rtlCol="0">
            <a:spAutoFit/>
          </a:bodyPr>
          <a:lstStyle/>
          <a:p>
            <a:r>
              <a:rPr lang="en-US" sz="2400" b="1" dirty="0"/>
              <a:t>*</a:t>
            </a:r>
          </a:p>
        </p:txBody>
      </p:sp>
    </p:spTree>
    <p:extLst>
      <p:ext uri="{BB962C8B-B14F-4D97-AF65-F5344CB8AC3E}">
        <p14:creationId xmlns:p14="http://schemas.microsoft.com/office/powerpoint/2010/main" val="34772387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A7454-F6A7-4507-9D7F-58FDA29AEEF7}"/>
              </a:ext>
            </a:extLst>
          </p:cNvPr>
          <p:cNvSpPr>
            <a:spLocks noGrp="1"/>
          </p:cNvSpPr>
          <p:nvPr>
            <p:ph type="title"/>
          </p:nvPr>
        </p:nvSpPr>
        <p:spPr/>
        <p:txBody>
          <a:bodyPr/>
          <a:lstStyle/>
          <a:p>
            <a:r>
              <a:rPr lang="en-US" dirty="0"/>
              <a:t>Relative Abundance</a:t>
            </a:r>
          </a:p>
        </p:txBody>
      </p:sp>
      <p:sp>
        <p:nvSpPr>
          <p:cNvPr id="3" name="Content Placeholder 2">
            <a:extLst>
              <a:ext uri="{FF2B5EF4-FFF2-40B4-BE49-F238E27FC236}">
                <a16:creationId xmlns:a16="http://schemas.microsoft.com/office/drawing/2014/main" id="{AEC63789-3078-4055-960E-3305DDE98ED0}"/>
              </a:ext>
            </a:extLst>
          </p:cNvPr>
          <p:cNvSpPr>
            <a:spLocks noGrp="1"/>
          </p:cNvSpPr>
          <p:nvPr>
            <p:ph idx="1"/>
          </p:nvPr>
        </p:nvSpPr>
        <p:spPr>
          <a:xfrm>
            <a:off x="461818" y="1295400"/>
            <a:ext cx="8229600" cy="4525963"/>
          </a:xfrm>
        </p:spPr>
        <p:txBody>
          <a:bodyPr/>
          <a:lstStyle/>
          <a:p>
            <a:r>
              <a:rPr lang="en-US" dirty="0"/>
              <a:t>For sites that had at least one Invasive Carp, we calculated:</a:t>
            </a:r>
          </a:p>
          <a:p>
            <a:pPr lvl="1"/>
            <a:r>
              <a:rPr lang="en-US" dirty="0"/>
              <a:t>Number of individuals collected per minute (CPUE)</a:t>
            </a:r>
          </a:p>
          <a:p>
            <a:pPr lvl="1"/>
            <a:r>
              <a:rPr lang="en-US" dirty="0"/>
              <a:t>Mean CPUE for each site (3 subsamples per site)</a:t>
            </a:r>
          </a:p>
          <a:p>
            <a:pPr lvl="2"/>
            <a:r>
              <a:rPr lang="en-US" dirty="0"/>
              <a:t>Only used the two subsamples from that &gt;97,000 catch</a:t>
            </a:r>
          </a:p>
          <a:p>
            <a:pPr lvl="1"/>
            <a:r>
              <a:rPr lang="en-US" dirty="0"/>
              <a:t>Mean (± SE) CPUE for each month for each year</a:t>
            </a:r>
          </a:p>
          <a:p>
            <a:pPr lvl="1"/>
            <a:r>
              <a:rPr lang="en-US" dirty="0"/>
              <a:t>Used as a measure of relative abundance</a:t>
            </a:r>
          </a:p>
        </p:txBody>
      </p:sp>
    </p:spTree>
    <p:extLst>
      <p:ext uri="{BB962C8B-B14F-4D97-AF65-F5344CB8AC3E}">
        <p14:creationId xmlns:p14="http://schemas.microsoft.com/office/powerpoint/2010/main" val="24994282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997B692-EEEF-4C41-A97D-449965BF2323}"/>
              </a:ext>
            </a:extLst>
          </p:cNvPr>
          <p:cNvSpPr>
            <a:spLocks noGrp="1"/>
          </p:cNvSpPr>
          <p:nvPr>
            <p:ph type="title"/>
          </p:nvPr>
        </p:nvSpPr>
        <p:spPr>
          <a:xfrm>
            <a:off x="0" y="35859"/>
            <a:ext cx="9144000" cy="1143000"/>
          </a:xfrm>
        </p:spPr>
        <p:txBody>
          <a:bodyPr/>
          <a:lstStyle/>
          <a:p>
            <a:r>
              <a:rPr lang="en-US" dirty="0"/>
              <a:t>CPUE (#/minute)</a:t>
            </a:r>
            <a:br>
              <a:rPr lang="en-US" dirty="0"/>
            </a:br>
            <a:r>
              <a:rPr lang="en-US" sz="2200" dirty="0">
                <a:solidFill>
                  <a:schemeClr val="tx1"/>
                </a:solidFill>
              </a:rPr>
              <a:t>(Only for samples that contained at least one Invasive Carp)</a:t>
            </a:r>
          </a:p>
        </p:txBody>
      </p:sp>
      <p:pic>
        <p:nvPicPr>
          <p:cNvPr id="6" name="Picture 5">
            <a:extLst>
              <a:ext uri="{FF2B5EF4-FFF2-40B4-BE49-F238E27FC236}">
                <a16:creationId xmlns:a16="http://schemas.microsoft.com/office/drawing/2014/main" id="{9CB1955F-7D3E-42F1-A248-CAE01A0C6179}"/>
              </a:ext>
            </a:extLst>
          </p:cNvPr>
          <p:cNvPicPr>
            <a:picLocks noChangeAspect="1"/>
          </p:cNvPicPr>
          <p:nvPr/>
        </p:nvPicPr>
        <p:blipFill>
          <a:blip r:embed="rId2"/>
          <a:stretch>
            <a:fillRect/>
          </a:stretch>
        </p:blipFill>
        <p:spPr>
          <a:xfrm>
            <a:off x="254001" y="1524000"/>
            <a:ext cx="8559599" cy="5135760"/>
          </a:xfrm>
          <a:prstGeom prst="rect">
            <a:avLst/>
          </a:prstGeom>
        </p:spPr>
      </p:pic>
      <p:pic>
        <p:nvPicPr>
          <p:cNvPr id="7" name="Picture 6">
            <a:extLst>
              <a:ext uri="{FF2B5EF4-FFF2-40B4-BE49-F238E27FC236}">
                <a16:creationId xmlns:a16="http://schemas.microsoft.com/office/drawing/2014/main" id="{7BC609C1-788A-4057-A6B9-E6B98B5D5A22}"/>
              </a:ext>
            </a:extLst>
          </p:cNvPr>
          <p:cNvPicPr>
            <a:picLocks noChangeAspect="1"/>
          </p:cNvPicPr>
          <p:nvPr/>
        </p:nvPicPr>
        <p:blipFill>
          <a:blip r:embed="rId3"/>
          <a:stretch>
            <a:fillRect/>
          </a:stretch>
        </p:blipFill>
        <p:spPr>
          <a:xfrm>
            <a:off x="4031392" y="4419600"/>
            <a:ext cx="481626" cy="646232"/>
          </a:xfrm>
          <a:prstGeom prst="rect">
            <a:avLst/>
          </a:prstGeom>
        </p:spPr>
      </p:pic>
    </p:spTree>
    <p:extLst>
      <p:ext uri="{BB962C8B-B14F-4D97-AF65-F5344CB8AC3E}">
        <p14:creationId xmlns:p14="http://schemas.microsoft.com/office/powerpoint/2010/main" val="16668199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997B692-EEEF-4C41-A97D-449965BF2323}"/>
              </a:ext>
            </a:extLst>
          </p:cNvPr>
          <p:cNvSpPr>
            <a:spLocks noGrp="1"/>
          </p:cNvSpPr>
          <p:nvPr>
            <p:ph type="title"/>
          </p:nvPr>
        </p:nvSpPr>
        <p:spPr>
          <a:xfrm>
            <a:off x="0" y="35859"/>
            <a:ext cx="9144000" cy="1143000"/>
          </a:xfrm>
        </p:spPr>
        <p:txBody>
          <a:bodyPr/>
          <a:lstStyle/>
          <a:p>
            <a:r>
              <a:rPr lang="en-US" dirty="0"/>
              <a:t>CPUE (#/minute)</a:t>
            </a:r>
            <a:br>
              <a:rPr lang="en-US" dirty="0"/>
            </a:br>
            <a:r>
              <a:rPr lang="en-US" sz="2200" dirty="0">
                <a:solidFill>
                  <a:schemeClr val="tx1"/>
                </a:solidFill>
              </a:rPr>
              <a:t>(*97,000+ Invasive Carp Larvae in One Sample)</a:t>
            </a:r>
          </a:p>
        </p:txBody>
      </p:sp>
      <p:pic>
        <p:nvPicPr>
          <p:cNvPr id="2" name="Picture 1">
            <a:extLst>
              <a:ext uri="{FF2B5EF4-FFF2-40B4-BE49-F238E27FC236}">
                <a16:creationId xmlns:a16="http://schemas.microsoft.com/office/drawing/2014/main" id="{A3DFFD0C-84F1-4525-B723-FED3DF0BBA17}"/>
              </a:ext>
            </a:extLst>
          </p:cNvPr>
          <p:cNvPicPr>
            <a:picLocks noChangeAspect="1"/>
          </p:cNvPicPr>
          <p:nvPr/>
        </p:nvPicPr>
        <p:blipFill>
          <a:blip r:embed="rId2"/>
          <a:stretch>
            <a:fillRect/>
          </a:stretch>
        </p:blipFill>
        <p:spPr>
          <a:xfrm>
            <a:off x="508001" y="1600200"/>
            <a:ext cx="8026199" cy="4815720"/>
          </a:xfrm>
          <a:prstGeom prst="rect">
            <a:avLst/>
          </a:prstGeom>
        </p:spPr>
      </p:pic>
      <p:pic>
        <p:nvPicPr>
          <p:cNvPr id="7" name="Picture 6">
            <a:extLst>
              <a:ext uri="{FF2B5EF4-FFF2-40B4-BE49-F238E27FC236}">
                <a16:creationId xmlns:a16="http://schemas.microsoft.com/office/drawing/2014/main" id="{7BC609C1-788A-4057-A6B9-E6B98B5D5A22}"/>
              </a:ext>
            </a:extLst>
          </p:cNvPr>
          <p:cNvPicPr>
            <a:picLocks noChangeAspect="1"/>
          </p:cNvPicPr>
          <p:nvPr/>
        </p:nvPicPr>
        <p:blipFill>
          <a:blip r:embed="rId3"/>
          <a:stretch>
            <a:fillRect/>
          </a:stretch>
        </p:blipFill>
        <p:spPr>
          <a:xfrm>
            <a:off x="4331187" y="3429000"/>
            <a:ext cx="481626" cy="646232"/>
          </a:xfrm>
          <a:prstGeom prst="rect">
            <a:avLst/>
          </a:prstGeom>
        </p:spPr>
      </p:pic>
    </p:spTree>
    <p:extLst>
      <p:ext uri="{BB962C8B-B14F-4D97-AF65-F5344CB8AC3E}">
        <p14:creationId xmlns:p14="http://schemas.microsoft.com/office/powerpoint/2010/main" val="26791125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8892A17-EE83-4309-89A2-31810B6B51A2}"/>
              </a:ext>
            </a:extLst>
          </p:cNvPr>
          <p:cNvPicPr>
            <a:picLocks noChangeAspect="1"/>
          </p:cNvPicPr>
          <p:nvPr/>
        </p:nvPicPr>
        <p:blipFill>
          <a:blip r:embed="rId2"/>
          <a:stretch>
            <a:fillRect/>
          </a:stretch>
        </p:blipFill>
        <p:spPr>
          <a:xfrm>
            <a:off x="609600" y="2054232"/>
            <a:ext cx="7315200" cy="4363962"/>
          </a:xfrm>
          <a:prstGeom prst="rect">
            <a:avLst/>
          </a:prstGeom>
        </p:spPr>
      </p:pic>
      <p:sp>
        <p:nvSpPr>
          <p:cNvPr id="6" name="Title 5">
            <a:extLst>
              <a:ext uri="{FF2B5EF4-FFF2-40B4-BE49-F238E27FC236}">
                <a16:creationId xmlns:a16="http://schemas.microsoft.com/office/drawing/2014/main" id="{E1E28C79-2D2D-4C05-A718-4A4F305F6708}"/>
              </a:ext>
            </a:extLst>
          </p:cNvPr>
          <p:cNvSpPr>
            <a:spLocks noGrp="1"/>
          </p:cNvSpPr>
          <p:nvPr>
            <p:ph type="title"/>
          </p:nvPr>
        </p:nvSpPr>
        <p:spPr/>
        <p:txBody>
          <a:bodyPr/>
          <a:lstStyle/>
          <a:p>
            <a:r>
              <a:rPr lang="en-US" dirty="0"/>
              <a:t>Cumulative Total Number</a:t>
            </a:r>
          </a:p>
        </p:txBody>
      </p:sp>
    </p:spTree>
    <p:extLst>
      <p:ext uri="{BB962C8B-B14F-4D97-AF65-F5344CB8AC3E}">
        <p14:creationId xmlns:p14="http://schemas.microsoft.com/office/powerpoint/2010/main" val="30906285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58D3EFE-7A15-4834-843A-C9194291BDCE}"/>
              </a:ext>
            </a:extLst>
          </p:cNvPr>
          <p:cNvPicPr>
            <a:picLocks noChangeAspect="1"/>
          </p:cNvPicPr>
          <p:nvPr/>
        </p:nvPicPr>
        <p:blipFill>
          <a:blip r:embed="rId2"/>
          <a:stretch>
            <a:fillRect/>
          </a:stretch>
        </p:blipFill>
        <p:spPr>
          <a:xfrm>
            <a:off x="533400" y="2057400"/>
            <a:ext cx="7473696" cy="4448629"/>
          </a:xfrm>
          <a:prstGeom prst="rect">
            <a:avLst/>
          </a:prstGeom>
        </p:spPr>
      </p:pic>
      <p:sp>
        <p:nvSpPr>
          <p:cNvPr id="7" name="Title 6">
            <a:extLst>
              <a:ext uri="{FF2B5EF4-FFF2-40B4-BE49-F238E27FC236}">
                <a16:creationId xmlns:a16="http://schemas.microsoft.com/office/drawing/2014/main" id="{5562B198-FCE8-42F6-A7E7-5B9DE7836853}"/>
              </a:ext>
            </a:extLst>
          </p:cNvPr>
          <p:cNvSpPr>
            <a:spLocks noGrp="1"/>
          </p:cNvSpPr>
          <p:nvPr>
            <p:ph type="title"/>
          </p:nvPr>
        </p:nvSpPr>
        <p:spPr/>
        <p:txBody>
          <a:bodyPr/>
          <a:lstStyle/>
          <a:p>
            <a:r>
              <a:rPr lang="en-US" dirty="0"/>
              <a:t>Cumulative Total Number</a:t>
            </a:r>
          </a:p>
        </p:txBody>
      </p:sp>
      <p:cxnSp>
        <p:nvCxnSpPr>
          <p:cNvPr id="3" name="Straight Arrow Connector 2">
            <a:extLst>
              <a:ext uri="{FF2B5EF4-FFF2-40B4-BE49-F238E27FC236}">
                <a16:creationId xmlns:a16="http://schemas.microsoft.com/office/drawing/2014/main" id="{86BE38C4-A4DD-4BDB-A6DB-0106FBF324FB}"/>
              </a:ext>
            </a:extLst>
          </p:cNvPr>
          <p:cNvCxnSpPr/>
          <p:nvPr/>
        </p:nvCxnSpPr>
        <p:spPr>
          <a:xfrm flipH="1">
            <a:off x="1828800" y="2209800"/>
            <a:ext cx="914400"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940875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8AFDBB3-B58A-4C0E-A994-C0E37E6FE2FF}"/>
              </a:ext>
            </a:extLst>
          </p:cNvPr>
          <p:cNvPicPr>
            <a:picLocks noChangeAspect="1"/>
          </p:cNvPicPr>
          <p:nvPr/>
        </p:nvPicPr>
        <p:blipFill>
          <a:blip r:embed="rId2"/>
          <a:stretch>
            <a:fillRect/>
          </a:stretch>
        </p:blipFill>
        <p:spPr>
          <a:xfrm>
            <a:off x="609600" y="2057400"/>
            <a:ext cx="7669239" cy="4575168"/>
          </a:xfrm>
          <a:prstGeom prst="rect">
            <a:avLst/>
          </a:prstGeom>
        </p:spPr>
      </p:pic>
      <p:sp>
        <p:nvSpPr>
          <p:cNvPr id="6" name="Title 5">
            <a:extLst>
              <a:ext uri="{FF2B5EF4-FFF2-40B4-BE49-F238E27FC236}">
                <a16:creationId xmlns:a16="http://schemas.microsoft.com/office/drawing/2014/main" id="{C8CD4B37-E7BF-42F2-A4EA-A7AF5AD68294}"/>
              </a:ext>
            </a:extLst>
          </p:cNvPr>
          <p:cNvSpPr>
            <a:spLocks noGrp="1"/>
          </p:cNvSpPr>
          <p:nvPr>
            <p:ph type="title"/>
          </p:nvPr>
        </p:nvSpPr>
        <p:spPr/>
        <p:txBody>
          <a:bodyPr/>
          <a:lstStyle/>
          <a:p>
            <a:r>
              <a:rPr lang="en-US" dirty="0"/>
              <a:t>Cumulative Total Number</a:t>
            </a:r>
          </a:p>
        </p:txBody>
      </p:sp>
      <p:cxnSp>
        <p:nvCxnSpPr>
          <p:cNvPr id="4" name="Straight Arrow Connector 3">
            <a:extLst>
              <a:ext uri="{FF2B5EF4-FFF2-40B4-BE49-F238E27FC236}">
                <a16:creationId xmlns:a16="http://schemas.microsoft.com/office/drawing/2014/main" id="{00EF481B-7C3C-4F0F-924A-6DD1203D1711}"/>
              </a:ext>
            </a:extLst>
          </p:cNvPr>
          <p:cNvCxnSpPr/>
          <p:nvPr/>
        </p:nvCxnSpPr>
        <p:spPr>
          <a:xfrm flipH="1">
            <a:off x="1905000" y="4989944"/>
            <a:ext cx="914400"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950274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9FC5955-3E54-4751-A98A-A50F9BFA2825}"/>
              </a:ext>
            </a:extLst>
          </p:cNvPr>
          <p:cNvPicPr>
            <a:picLocks noChangeAspect="1"/>
          </p:cNvPicPr>
          <p:nvPr/>
        </p:nvPicPr>
        <p:blipFill>
          <a:blip r:embed="rId2"/>
          <a:stretch>
            <a:fillRect/>
          </a:stretch>
        </p:blipFill>
        <p:spPr>
          <a:xfrm>
            <a:off x="533400" y="1676400"/>
            <a:ext cx="7754112" cy="4615544"/>
          </a:xfrm>
          <a:prstGeom prst="rect">
            <a:avLst/>
          </a:prstGeom>
        </p:spPr>
      </p:pic>
      <p:sp>
        <p:nvSpPr>
          <p:cNvPr id="4" name="Title 3">
            <a:extLst>
              <a:ext uri="{FF2B5EF4-FFF2-40B4-BE49-F238E27FC236}">
                <a16:creationId xmlns:a16="http://schemas.microsoft.com/office/drawing/2014/main" id="{AFD0BBB2-AABC-41DE-90DF-BCCC88A79FF8}"/>
              </a:ext>
            </a:extLst>
          </p:cNvPr>
          <p:cNvSpPr>
            <a:spLocks noGrp="1"/>
          </p:cNvSpPr>
          <p:nvPr>
            <p:ph type="title"/>
          </p:nvPr>
        </p:nvSpPr>
        <p:spPr/>
        <p:txBody>
          <a:bodyPr/>
          <a:lstStyle/>
          <a:p>
            <a:r>
              <a:rPr lang="en-US" dirty="0">
                <a:solidFill>
                  <a:srgbClr val="002060"/>
                </a:solidFill>
              </a:rPr>
              <a:t>Cumulative</a:t>
            </a:r>
            <a:r>
              <a:rPr lang="en-US" dirty="0"/>
              <a:t> </a:t>
            </a:r>
            <a:r>
              <a:rPr lang="en-US" dirty="0">
                <a:solidFill>
                  <a:srgbClr val="002060"/>
                </a:solidFill>
              </a:rPr>
              <a:t>Total Number</a:t>
            </a:r>
          </a:p>
        </p:txBody>
      </p:sp>
    </p:spTree>
    <p:extLst>
      <p:ext uri="{BB962C8B-B14F-4D97-AF65-F5344CB8AC3E}">
        <p14:creationId xmlns:p14="http://schemas.microsoft.com/office/powerpoint/2010/main" val="15445580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1B1D65CD-8709-46C2-9C76-F8C577213AF4}"/>
              </a:ext>
            </a:extLst>
          </p:cNvPr>
          <p:cNvSpPr>
            <a:spLocks noGrp="1"/>
          </p:cNvSpPr>
          <p:nvPr>
            <p:ph type="title"/>
          </p:nvPr>
        </p:nvSpPr>
        <p:spPr>
          <a:xfrm>
            <a:off x="628650" y="304800"/>
            <a:ext cx="7886700" cy="603342"/>
          </a:xfrm>
        </p:spPr>
        <p:txBody>
          <a:bodyPr/>
          <a:lstStyle/>
          <a:p>
            <a:pPr algn="ctr"/>
            <a:r>
              <a:rPr lang="en-US" b="1" dirty="0">
                <a:solidFill>
                  <a:srgbClr val="002060"/>
                </a:solidFill>
              </a:rPr>
              <a:t>All Years Combined</a:t>
            </a:r>
          </a:p>
        </p:txBody>
      </p:sp>
      <p:pic>
        <p:nvPicPr>
          <p:cNvPr id="2" name="Picture 1">
            <a:extLst>
              <a:ext uri="{FF2B5EF4-FFF2-40B4-BE49-F238E27FC236}">
                <a16:creationId xmlns:a16="http://schemas.microsoft.com/office/drawing/2014/main" id="{C41E130D-D679-4724-9621-253BFBAFE001}"/>
              </a:ext>
            </a:extLst>
          </p:cNvPr>
          <p:cNvPicPr>
            <a:picLocks noChangeAspect="1"/>
          </p:cNvPicPr>
          <p:nvPr/>
        </p:nvPicPr>
        <p:blipFill>
          <a:blip r:embed="rId2"/>
          <a:stretch>
            <a:fillRect/>
          </a:stretch>
        </p:blipFill>
        <p:spPr>
          <a:xfrm>
            <a:off x="533400" y="1524000"/>
            <a:ext cx="7886700" cy="4732020"/>
          </a:xfrm>
          <a:prstGeom prst="rect">
            <a:avLst/>
          </a:prstGeom>
        </p:spPr>
      </p:pic>
      <p:cxnSp>
        <p:nvCxnSpPr>
          <p:cNvPr id="4" name="Straight Connector 3">
            <a:extLst>
              <a:ext uri="{FF2B5EF4-FFF2-40B4-BE49-F238E27FC236}">
                <a16:creationId xmlns:a16="http://schemas.microsoft.com/office/drawing/2014/main" id="{FB2E0D2A-39A4-407E-9D20-75822569E69B}"/>
              </a:ext>
            </a:extLst>
          </p:cNvPr>
          <p:cNvCxnSpPr/>
          <p:nvPr/>
        </p:nvCxnSpPr>
        <p:spPr>
          <a:xfrm>
            <a:off x="4267200" y="4648200"/>
            <a:ext cx="228600" cy="2286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B61F0A06-590A-4F64-AB27-4D0D89D9564F}"/>
              </a:ext>
            </a:extLst>
          </p:cNvPr>
          <p:cNvCxnSpPr>
            <a:cxnSpLocks/>
          </p:cNvCxnSpPr>
          <p:nvPr/>
        </p:nvCxnSpPr>
        <p:spPr>
          <a:xfrm>
            <a:off x="5257800" y="3429000"/>
            <a:ext cx="304800" cy="2286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A9A51FF7-BB14-4D79-B90C-D6C3F537766F}"/>
              </a:ext>
            </a:extLst>
          </p:cNvPr>
          <p:cNvCxnSpPr>
            <a:cxnSpLocks/>
          </p:cNvCxnSpPr>
          <p:nvPr/>
        </p:nvCxnSpPr>
        <p:spPr>
          <a:xfrm>
            <a:off x="5943600" y="3048000"/>
            <a:ext cx="3048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D05DB35-A0D2-4C56-BCC0-F14FB4A4DDB4}"/>
              </a:ext>
            </a:extLst>
          </p:cNvPr>
          <p:cNvCxnSpPr>
            <a:cxnSpLocks/>
          </p:cNvCxnSpPr>
          <p:nvPr/>
        </p:nvCxnSpPr>
        <p:spPr>
          <a:xfrm>
            <a:off x="5594927" y="2432142"/>
            <a:ext cx="348673" cy="8245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39889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7D352299-8090-4ABE-9A2E-E0B221EDD04B}"/>
              </a:ext>
            </a:extLst>
          </p:cNvPr>
          <p:cNvGrpSpPr/>
          <p:nvPr/>
        </p:nvGrpSpPr>
        <p:grpSpPr>
          <a:xfrm>
            <a:off x="762000" y="88728"/>
            <a:ext cx="7649877" cy="6769272"/>
            <a:chOff x="579723" y="88728"/>
            <a:chExt cx="7649877" cy="6769272"/>
          </a:xfrm>
        </p:grpSpPr>
        <p:pic>
          <p:nvPicPr>
            <p:cNvPr id="4" name="Picture 3">
              <a:extLst>
                <a:ext uri="{FF2B5EF4-FFF2-40B4-BE49-F238E27FC236}">
                  <a16:creationId xmlns:a16="http://schemas.microsoft.com/office/drawing/2014/main" id="{E6D16DB4-CC37-4575-8317-D910622F1A95}"/>
                </a:ext>
              </a:extLst>
            </p:cNvPr>
            <p:cNvPicPr>
              <a:picLocks noChangeAspect="1"/>
            </p:cNvPicPr>
            <p:nvPr/>
          </p:nvPicPr>
          <p:blipFill>
            <a:blip r:embed="rId2"/>
            <a:stretch>
              <a:fillRect/>
            </a:stretch>
          </p:blipFill>
          <p:spPr>
            <a:xfrm>
              <a:off x="1509061" y="3207755"/>
              <a:ext cx="5791200" cy="3650245"/>
            </a:xfrm>
            <a:prstGeom prst="rect">
              <a:avLst/>
            </a:prstGeom>
          </p:spPr>
        </p:pic>
        <p:pic>
          <p:nvPicPr>
            <p:cNvPr id="5" name="Picture 4">
              <a:extLst>
                <a:ext uri="{FF2B5EF4-FFF2-40B4-BE49-F238E27FC236}">
                  <a16:creationId xmlns:a16="http://schemas.microsoft.com/office/drawing/2014/main" id="{B8A6444B-0B1F-4B77-A099-73793FD3EBD4}"/>
                </a:ext>
              </a:extLst>
            </p:cNvPr>
            <p:cNvPicPr>
              <a:picLocks noChangeAspect="1"/>
            </p:cNvPicPr>
            <p:nvPr/>
          </p:nvPicPr>
          <p:blipFill>
            <a:blip r:embed="rId3"/>
            <a:stretch>
              <a:fillRect/>
            </a:stretch>
          </p:blipFill>
          <p:spPr>
            <a:xfrm>
              <a:off x="579723" y="88728"/>
              <a:ext cx="7649877" cy="3558246"/>
            </a:xfrm>
            <a:prstGeom prst="rect">
              <a:avLst/>
            </a:prstGeom>
          </p:spPr>
        </p:pic>
        <p:pic>
          <p:nvPicPr>
            <p:cNvPr id="6" name="Picture 5">
              <a:extLst>
                <a:ext uri="{FF2B5EF4-FFF2-40B4-BE49-F238E27FC236}">
                  <a16:creationId xmlns:a16="http://schemas.microsoft.com/office/drawing/2014/main" id="{5111C8F3-178E-49AB-9FC0-7C9F65FA2ADD}"/>
                </a:ext>
              </a:extLst>
            </p:cNvPr>
            <p:cNvPicPr>
              <a:picLocks noChangeAspect="1"/>
            </p:cNvPicPr>
            <p:nvPr/>
          </p:nvPicPr>
          <p:blipFill>
            <a:blip r:embed="rId4"/>
            <a:stretch>
              <a:fillRect/>
            </a:stretch>
          </p:blipFill>
          <p:spPr>
            <a:xfrm>
              <a:off x="2209801" y="4038600"/>
              <a:ext cx="2743200" cy="285790"/>
            </a:xfrm>
            <a:prstGeom prst="rect">
              <a:avLst/>
            </a:prstGeom>
          </p:spPr>
        </p:pic>
      </p:grpSp>
    </p:spTree>
    <p:extLst>
      <p:ext uri="{BB962C8B-B14F-4D97-AF65-F5344CB8AC3E}">
        <p14:creationId xmlns:p14="http://schemas.microsoft.com/office/powerpoint/2010/main" val="29003545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a:extLst>
              <a:ext uri="{FF2B5EF4-FFF2-40B4-BE49-F238E27FC236}">
                <a16:creationId xmlns:a16="http://schemas.microsoft.com/office/drawing/2014/main" id="{7E159853-980E-4150-B85B-0AC46DE0C16A}"/>
              </a:ext>
            </a:extLst>
          </p:cNvPr>
          <p:cNvSpPr>
            <a:spLocks noGrp="1" noChangeArrowheads="1"/>
          </p:cNvSpPr>
          <p:nvPr>
            <p:ph type="title"/>
          </p:nvPr>
        </p:nvSpPr>
        <p:spPr>
          <a:xfrm>
            <a:off x="419100" y="0"/>
            <a:ext cx="8229600" cy="914400"/>
          </a:xfrm>
        </p:spPr>
        <p:txBody>
          <a:bodyPr/>
          <a:lstStyle/>
          <a:p>
            <a:pPr eaLnBrk="1" hangingPunct="1"/>
            <a:r>
              <a:rPr lang="en-US" altLang="en-US" dirty="0"/>
              <a:t>Invasive Carp</a:t>
            </a:r>
          </a:p>
        </p:txBody>
      </p:sp>
      <p:sp>
        <p:nvSpPr>
          <p:cNvPr id="5123" name="Content Placeholder 2">
            <a:extLst>
              <a:ext uri="{FF2B5EF4-FFF2-40B4-BE49-F238E27FC236}">
                <a16:creationId xmlns:a16="http://schemas.microsoft.com/office/drawing/2014/main" id="{EF67F888-B8F9-4F65-93EC-5328453145CB}"/>
              </a:ext>
            </a:extLst>
          </p:cNvPr>
          <p:cNvSpPr>
            <a:spLocks noGrp="1" noChangeArrowheads="1"/>
          </p:cNvSpPr>
          <p:nvPr>
            <p:ph idx="1"/>
          </p:nvPr>
        </p:nvSpPr>
        <p:spPr>
          <a:xfrm>
            <a:off x="148770" y="838200"/>
            <a:ext cx="6368648" cy="2133600"/>
          </a:xfrm>
        </p:spPr>
        <p:txBody>
          <a:bodyPr/>
          <a:lstStyle/>
          <a:p>
            <a:pPr eaLnBrk="1" hangingPunct="1"/>
            <a:r>
              <a:rPr lang="en-US" altLang="en-US" sz="2400" dirty="0"/>
              <a:t>Self-sustaining population in LA</a:t>
            </a:r>
          </a:p>
          <a:p>
            <a:pPr eaLnBrk="1" hangingPunct="1"/>
            <a:r>
              <a:rPr lang="en-US" altLang="en-US" sz="2400" dirty="0"/>
              <a:t>Potential to alter river ecology</a:t>
            </a:r>
          </a:p>
          <a:p>
            <a:pPr eaLnBrk="1" hangingPunct="1"/>
            <a:r>
              <a:rPr lang="en-US" altLang="en-US" sz="2400" dirty="0"/>
              <a:t>Location of preferred spawning habitats may aid future control efforts</a:t>
            </a:r>
          </a:p>
        </p:txBody>
      </p:sp>
      <p:pic>
        <p:nvPicPr>
          <p:cNvPr id="2" name="Picture 1">
            <a:extLst>
              <a:ext uri="{FF2B5EF4-FFF2-40B4-BE49-F238E27FC236}">
                <a16:creationId xmlns:a16="http://schemas.microsoft.com/office/drawing/2014/main" id="{91360FDB-61E1-4AC0-97E6-51400FA85C55}"/>
              </a:ext>
            </a:extLst>
          </p:cNvPr>
          <p:cNvPicPr>
            <a:picLocks noChangeAspect="1"/>
          </p:cNvPicPr>
          <p:nvPr/>
        </p:nvPicPr>
        <p:blipFill>
          <a:blip r:embed="rId3"/>
          <a:stretch>
            <a:fillRect/>
          </a:stretch>
        </p:blipFill>
        <p:spPr>
          <a:xfrm>
            <a:off x="6553200" y="2286000"/>
            <a:ext cx="2479405" cy="4404144"/>
          </a:xfrm>
          <a:prstGeom prst="rect">
            <a:avLst/>
          </a:prstGeom>
        </p:spPr>
      </p:pic>
      <p:pic>
        <p:nvPicPr>
          <p:cNvPr id="3" name="Picture 2">
            <a:extLst>
              <a:ext uri="{FF2B5EF4-FFF2-40B4-BE49-F238E27FC236}">
                <a16:creationId xmlns:a16="http://schemas.microsoft.com/office/drawing/2014/main" id="{760C5C02-6F47-432C-AD1F-79C51885BEEA}"/>
              </a:ext>
            </a:extLst>
          </p:cNvPr>
          <p:cNvPicPr>
            <a:picLocks noChangeAspect="1"/>
          </p:cNvPicPr>
          <p:nvPr/>
        </p:nvPicPr>
        <p:blipFill>
          <a:blip r:embed="rId4"/>
          <a:stretch>
            <a:fillRect/>
          </a:stretch>
        </p:blipFill>
        <p:spPr>
          <a:xfrm>
            <a:off x="112987" y="2971800"/>
            <a:ext cx="6368648" cy="358140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FC7922-553F-46B8-BE57-DD1A6E34F157}"/>
              </a:ext>
            </a:extLst>
          </p:cNvPr>
          <p:cNvSpPr>
            <a:spLocks noGrp="1"/>
          </p:cNvSpPr>
          <p:nvPr>
            <p:ph type="title"/>
          </p:nvPr>
        </p:nvSpPr>
        <p:spPr>
          <a:xfrm>
            <a:off x="0" y="557294"/>
            <a:ext cx="9144000" cy="531572"/>
          </a:xfrm>
        </p:spPr>
        <p:txBody>
          <a:bodyPr>
            <a:normAutofit fontScale="90000"/>
          </a:bodyPr>
          <a:lstStyle/>
          <a:p>
            <a:pPr algn="ctr"/>
            <a:r>
              <a:rPr lang="en-US" b="1" dirty="0">
                <a:solidFill>
                  <a:srgbClr val="002060"/>
                </a:solidFill>
              </a:rPr>
              <a:t>Typical Atchafalaya Flood Pulse</a:t>
            </a:r>
            <a:br>
              <a:rPr lang="en-US" b="1" dirty="0">
                <a:solidFill>
                  <a:srgbClr val="002060"/>
                </a:solidFill>
              </a:rPr>
            </a:br>
            <a:r>
              <a:rPr lang="en-US" sz="3600" b="1" dirty="0">
                <a:solidFill>
                  <a:srgbClr val="002060"/>
                </a:solidFill>
              </a:rPr>
              <a:t>(Mimics the </a:t>
            </a:r>
            <a:r>
              <a:rPr lang="en-US" sz="3600" dirty="0">
                <a:solidFill>
                  <a:srgbClr val="002060"/>
                </a:solidFill>
              </a:rPr>
              <a:t>M</a:t>
            </a:r>
            <a:r>
              <a:rPr lang="en-US" sz="3600" b="1" dirty="0">
                <a:solidFill>
                  <a:srgbClr val="002060"/>
                </a:solidFill>
              </a:rPr>
              <a:t>ississippi)</a:t>
            </a:r>
            <a:br>
              <a:rPr lang="en-US" sz="3600" b="1" dirty="0">
                <a:solidFill>
                  <a:srgbClr val="002060"/>
                </a:solidFill>
              </a:rPr>
            </a:br>
            <a:endParaRPr lang="en-US" sz="3600" dirty="0">
              <a:solidFill>
                <a:srgbClr val="FF0000"/>
              </a:solidFill>
            </a:endParaRPr>
          </a:p>
        </p:txBody>
      </p:sp>
      <p:pic>
        <p:nvPicPr>
          <p:cNvPr id="3" name="Picture 2">
            <a:extLst>
              <a:ext uri="{FF2B5EF4-FFF2-40B4-BE49-F238E27FC236}">
                <a16:creationId xmlns:a16="http://schemas.microsoft.com/office/drawing/2014/main" id="{90EC1BDB-39F3-4D36-ACF9-C3D5C6DBE3F9}"/>
              </a:ext>
            </a:extLst>
          </p:cNvPr>
          <p:cNvPicPr>
            <a:picLocks noChangeAspect="1"/>
          </p:cNvPicPr>
          <p:nvPr/>
        </p:nvPicPr>
        <p:blipFill>
          <a:blip r:embed="rId2"/>
          <a:stretch>
            <a:fillRect/>
          </a:stretch>
        </p:blipFill>
        <p:spPr>
          <a:xfrm>
            <a:off x="381000" y="1219200"/>
            <a:ext cx="8026199" cy="4815720"/>
          </a:xfrm>
          <a:prstGeom prst="rect">
            <a:avLst/>
          </a:prstGeom>
        </p:spPr>
      </p:pic>
      <p:sp>
        <p:nvSpPr>
          <p:cNvPr id="5" name="TextBox 4">
            <a:extLst>
              <a:ext uri="{FF2B5EF4-FFF2-40B4-BE49-F238E27FC236}">
                <a16:creationId xmlns:a16="http://schemas.microsoft.com/office/drawing/2014/main" id="{6D1E43F3-82A9-4893-8992-F7CFAD5A93FA}"/>
              </a:ext>
            </a:extLst>
          </p:cNvPr>
          <p:cNvSpPr txBox="1"/>
          <p:nvPr/>
        </p:nvSpPr>
        <p:spPr>
          <a:xfrm>
            <a:off x="2082799" y="3810000"/>
            <a:ext cx="3505200" cy="646331"/>
          </a:xfrm>
          <a:prstGeom prst="rect">
            <a:avLst/>
          </a:prstGeom>
          <a:noFill/>
        </p:spPr>
        <p:txBody>
          <a:bodyPr wrap="square" rtlCol="0">
            <a:spAutoFit/>
          </a:bodyPr>
          <a:lstStyle/>
          <a:p>
            <a:r>
              <a:rPr lang="en-US" b="1" dirty="0"/>
              <a:t>Peaks in April with lowest levels in September</a:t>
            </a:r>
          </a:p>
        </p:txBody>
      </p:sp>
      <p:cxnSp>
        <p:nvCxnSpPr>
          <p:cNvPr id="6" name="Straight Arrow Connector 5">
            <a:extLst>
              <a:ext uri="{FF2B5EF4-FFF2-40B4-BE49-F238E27FC236}">
                <a16:creationId xmlns:a16="http://schemas.microsoft.com/office/drawing/2014/main" id="{B4EBCC31-BB33-40A2-BAAE-5751BF5A6F6B}"/>
              </a:ext>
            </a:extLst>
          </p:cNvPr>
          <p:cNvCxnSpPr/>
          <p:nvPr/>
        </p:nvCxnSpPr>
        <p:spPr>
          <a:xfrm flipV="1">
            <a:off x="3429000" y="3124200"/>
            <a:ext cx="0" cy="6096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E24E3473-9FA1-43F3-A982-B2778A82A72C}"/>
              </a:ext>
            </a:extLst>
          </p:cNvPr>
          <p:cNvCxnSpPr>
            <a:cxnSpLocks/>
          </p:cNvCxnSpPr>
          <p:nvPr/>
        </p:nvCxnSpPr>
        <p:spPr>
          <a:xfrm>
            <a:off x="4394099" y="4456331"/>
            <a:ext cx="1713446"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536524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76C48A-7797-4690-BAEB-06840092BE84}"/>
              </a:ext>
            </a:extLst>
          </p:cNvPr>
          <p:cNvSpPr>
            <a:spLocks noGrp="1"/>
          </p:cNvSpPr>
          <p:nvPr>
            <p:ph type="title"/>
          </p:nvPr>
        </p:nvSpPr>
        <p:spPr>
          <a:xfrm>
            <a:off x="457200" y="274638"/>
            <a:ext cx="8229600" cy="1143000"/>
          </a:xfrm>
        </p:spPr>
        <p:txBody>
          <a:bodyPr/>
          <a:lstStyle/>
          <a:p>
            <a:r>
              <a:rPr lang="en-US" dirty="0"/>
              <a:t>2013 Flood Pulse: Delayed</a:t>
            </a:r>
          </a:p>
        </p:txBody>
      </p:sp>
      <p:pic>
        <p:nvPicPr>
          <p:cNvPr id="3" name="Picture 2">
            <a:extLst>
              <a:ext uri="{FF2B5EF4-FFF2-40B4-BE49-F238E27FC236}">
                <a16:creationId xmlns:a16="http://schemas.microsoft.com/office/drawing/2014/main" id="{D5DAB05C-2980-4A6F-89C4-4B271E2AC5D3}"/>
              </a:ext>
            </a:extLst>
          </p:cNvPr>
          <p:cNvPicPr>
            <a:picLocks noChangeAspect="1"/>
          </p:cNvPicPr>
          <p:nvPr/>
        </p:nvPicPr>
        <p:blipFill>
          <a:blip r:embed="rId2"/>
          <a:stretch>
            <a:fillRect/>
          </a:stretch>
        </p:blipFill>
        <p:spPr>
          <a:xfrm>
            <a:off x="749301" y="1600200"/>
            <a:ext cx="7645399" cy="4587240"/>
          </a:xfrm>
          <a:prstGeom prst="rect">
            <a:avLst/>
          </a:prstGeom>
        </p:spPr>
      </p:pic>
      <p:sp>
        <p:nvSpPr>
          <p:cNvPr id="4" name="TextBox 3">
            <a:extLst>
              <a:ext uri="{FF2B5EF4-FFF2-40B4-BE49-F238E27FC236}">
                <a16:creationId xmlns:a16="http://schemas.microsoft.com/office/drawing/2014/main" id="{2C51E48D-93E5-4C42-A7C7-1364E471098D}"/>
              </a:ext>
            </a:extLst>
          </p:cNvPr>
          <p:cNvSpPr txBox="1"/>
          <p:nvPr/>
        </p:nvSpPr>
        <p:spPr>
          <a:xfrm>
            <a:off x="4572000" y="2895600"/>
            <a:ext cx="2514600" cy="369332"/>
          </a:xfrm>
          <a:prstGeom prst="rect">
            <a:avLst/>
          </a:prstGeom>
          <a:noFill/>
        </p:spPr>
        <p:txBody>
          <a:bodyPr wrap="square" rtlCol="0">
            <a:spAutoFit/>
          </a:bodyPr>
          <a:lstStyle/>
          <a:p>
            <a:r>
              <a:rPr lang="en-US" b="1" dirty="0"/>
              <a:t>Delayed</a:t>
            </a:r>
          </a:p>
        </p:txBody>
      </p:sp>
    </p:spTree>
    <p:extLst>
      <p:ext uri="{BB962C8B-B14F-4D97-AF65-F5344CB8AC3E}">
        <p14:creationId xmlns:p14="http://schemas.microsoft.com/office/powerpoint/2010/main" val="6896477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061298-2662-47DC-B8E9-BE2C9439ACFC}"/>
              </a:ext>
            </a:extLst>
          </p:cNvPr>
          <p:cNvSpPr>
            <a:spLocks noGrp="1"/>
          </p:cNvSpPr>
          <p:nvPr>
            <p:ph type="title"/>
          </p:nvPr>
        </p:nvSpPr>
        <p:spPr/>
        <p:txBody>
          <a:bodyPr/>
          <a:lstStyle/>
          <a:p>
            <a:r>
              <a:rPr lang="en-US" dirty="0"/>
              <a:t>2014 Flood Pulse: Low</a:t>
            </a:r>
          </a:p>
        </p:txBody>
      </p:sp>
      <p:pic>
        <p:nvPicPr>
          <p:cNvPr id="3" name="Picture 2">
            <a:extLst>
              <a:ext uri="{FF2B5EF4-FFF2-40B4-BE49-F238E27FC236}">
                <a16:creationId xmlns:a16="http://schemas.microsoft.com/office/drawing/2014/main" id="{B9FE2FC0-E3D2-4D64-AFF8-19ABD1BBAB1D}"/>
              </a:ext>
            </a:extLst>
          </p:cNvPr>
          <p:cNvPicPr>
            <a:picLocks noChangeAspect="1"/>
          </p:cNvPicPr>
          <p:nvPr/>
        </p:nvPicPr>
        <p:blipFill>
          <a:blip r:embed="rId2"/>
          <a:stretch>
            <a:fillRect/>
          </a:stretch>
        </p:blipFill>
        <p:spPr>
          <a:xfrm>
            <a:off x="533400" y="1828800"/>
            <a:ext cx="7772399" cy="4663440"/>
          </a:xfrm>
          <a:prstGeom prst="rect">
            <a:avLst/>
          </a:prstGeom>
        </p:spPr>
      </p:pic>
    </p:spTree>
    <p:extLst>
      <p:ext uri="{BB962C8B-B14F-4D97-AF65-F5344CB8AC3E}">
        <p14:creationId xmlns:p14="http://schemas.microsoft.com/office/powerpoint/2010/main" val="31960769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16E03F-C2F6-4C2B-A622-B5D198FE50AF}"/>
              </a:ext>
            </a:extLst>
          </p:cNvPr>
          <p:cNvSpPr>
            <a:spLocks noGrp="1"/>
          </p:cNvSpPr>
          <p:nvPr>
            <p:ph type="title"/>
          </p:nvPr>
        </p:nvSpPr>
        <p:spPr>
          <a:xfrm>
            <a:off x="457200" y="274638"/>
            <a:ext cx="8229600" cy="1143000"/>
          </a:xfrm>
        </p:spPr>
        <p:txBody>
          <a:bodyPr/>
          <a:lstStyle/>
          <a:p>
            <a:r>
              <a:rPr lang="en-US" dirty="0"/>
              <a:t>2019 Flood Pulse: High</a:t>
            </a:r>
          </a:p>
        </p:txBody>
      </p:sp>
      <p:pic>
        <p:nvPicPr>
          <p:cNvPr id="3" name="Picture 2">
            <a:extLst>
              <a:ext uri="{FF2B5EF4-FFF2-40B4-BE49-F238E27FC236}">
                <a16:creationId xmlns:a16="http://schemas.microsoft.com/office/drawing/2014/main" id="{2EE9E31C-CA16-487A-808D-DF50B228856B}"/>
              </a:ext>
            </a:extLst>
          </p:cNvPr>
          <p:cNvPicPr>
            <a:picLocks noChangeAspect="1"/>
          </p:cNvPicPr>
          <p:nvPr/>
        </p:nvPicPr>
        <p:blipFill>
          <a:blip r:embed="rId3"/>
          <a:stretch>
            <a:fillRect/>
          </a:stretch>
        </p:blipFill>
        <p:spPr>
          <a:xfrm>
            <a:off x="787401" y="1828800"/>
            <a:ext cx="7569199" cy="4541520"/>
          </a:xfrm>
          <a:prstGeom prst="rect">
            <a:avLst/>
          </a:prstGeom>
        </p:spPr>
      </p:pic>
      <p:pic>
        <p:nvPicPr>
          <p:cNvPr id="5" name="Picture 4">
            <a:extLst>
              <a:ext uri="{FF2B5EF4-FFF2-40B4-BE49-F238E27FC236}">
                <a16:creationId xmlns:a16="http://schemas.microsoft.com/office/drawing/2014/main" id="{2810AFA1-EAF2-4126-851D-62956D200E97}"/>
              </a:ext>
            </a:extLst>
          </p:cNvPr>
          <p:cNvPicPr>
            <a:picLocks noChangeAspect="1"/>
          </p:cNvPicPr>
          <p:nvPr/>
        </p:nvPicPr>
        <p:blipFill rotWithShape="1">
          <a:blip r:embed="rId4"/>
          <a:srcRect l="5000" r="43333" b="5555"/>
          <a:stretch/>
        </p:blipFill>
        <p:spPr>
          <a:xfrm>
            <a:off x="7848600" y="0"/>
            <a:ext cx="1295400" cy="1331963"/>
          </a:xfrm>
          <a:prstGeom prst="rect">
            <a:avLst/>
          </a:prstGeom>
        </p:spPr>
      </p:pic>
    </p:spTree>
    <p:extLst>
      <p:ext uri="{BB962C8B-B14F-4D97-AF65-F5344CB8AC3E}">
        <p14:creationId xmlns:p14="http://schemas.microsoft.com/office/powerpoint/2010/main" val="36618031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C5FAA-750D-4A17-A75D-8FCC088B209C}"/>
              </a:ext>
            </a:extLst>
          </p:cNvPr>
          <p:cNvSpPr>
            <a:spLocks noGrp="1"/>
          </p:cNvSpPr>
          <p:nvPr>
            <p:ph type="title"/>
          </p:nvPr>
        </p:nvSpPr>
        <p:spPr>
          <a:xfrm>
            <a:off x="457200" y="274638"/>
            <a:ext cx="8229600" cy="1143000"/>
          </a:xfrm>
        </p:spPr>
        <p:txBody>
          <a:bodyPr/>
          <a:lstStyle/>
          <a:p>
            <a:r>
              <a:rPr lang="en-US" dirty="0"/>
              <a:t>2021 Flood Pulse: Typical</a:t>
            </a:r>
          </a:p>
        </p:txBody>
      </p:sp>
      <p:pic>
        <p:nvPicPr>
          <p:cNvPr id="3" name="Picture 2">
            <a:extLst>
              <a:ext uri="{FF2B5EF4-FFF2-40B4-BE49-F238E27FC236}">
                <a16:creationId xmlns:a16="http://schemas.microsoft.com/office/drawing/2014/main" id="{60222B1E-5C67-40BF-8BB6-FB34E0D036E5}"/>
              </a:ext>
            </a:extLst>
          </p:cNvPr>
          <p:cNvPicPr>
            <a:picLocks noChangeAspect="1"/>
          </p:cNvPicPr>
          <p:nvPr/>
        </p:nvPicPr>
        <p:blipFill>
          <a:blip r:embed="rId2"/>
          <a:stretch>
            <a:fillRect/>
          </a:stretch>
        </p:blipFill>
        <p:spPr>
          <a:xfrm>
            <a:off x="698501" y="1600200"/>
            <a:ext cx="7746999" cy="4648200"/>
          </a:xfrm>
          <a:prstGeom prst="rect">
            <a:avLst/>
          </a:prstGeom>
        </p:spPr>
      </p:pic>
    </p:spTree>
    <p:extLst>
      <p:ext uri="{BB962C8B-B14F-4D97-AF65-F5344CB8AC3E}">
        <p14:creationId xmlns:p14="http://schemas.microsoft.com/office/powerpoint/2010/main" val="39715029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F48E4-9AD9-499E-8A39-6186CB9C2C05}"/>
              </a:ext>
            </a:extLst>
          </p:cNvPr>
          <p:cNvSpPr>
            <a:spLocks noGrp="1"/>
          </p:cNvSpPr>
          <p:nvPr>
            <p:ph type="title"/>
          </p:nvPr>
        </p:nvSpPr>
        <p:spPr>
          <a:xfrm>
            <a:off x="457200" y="274638"/>
            <a:ext cx="8229600" cy="1143000"/>
          </a:xfrm>
        </p:spPr>
        <p:txBody>
          <a:bodyPr/>
          <a:lstStyle/>
          <a:p>
            <a:r>
              <a:rPr lang="en-US" dirty="0"/>
              <a:t>2022 Flood Pulse: Typical</a:t>
            </a:r>
          </a:p>
        </p:txBody>
      </p:sp>
      <p:pic>
        <p:nvPicPr>
          <p:cNvPr id="3" name="Picture 2">
            <a:extLst>
              <a:ext uri="{FF2B5EF4-FFF2-40B4-BE49-F238E27FC236}">
                <a16:creationId xmlns:a16="http://schemas.microsoft.com/office/drawing/2014/main" id="{AFF998D2-4602-408E-9A9A-AA4ACE2BA0DF}"/>
              </a:ext>
            </a:extLst>
          </p:cNvPr>
          <p:cNvPicPr>
            <a:picLocks noChangeAspect="1"/>
          </p:cNvPicPr>
          <p:nvPr/>
        </p:nvPicPr>
        <p:blipFill>
          <a:blip r:embed="rId2"/>
          <a:stretch>
            <a:fillRect/>
          </a:stretch>
        </p:blipFill>
        <p:spPr>
          <a:xfrm>
            <a:off x="635001" y="1676400"/>
            <a:ext cx="7873999" cy="4724400"/>
          </a:xfrm>
          <a:prstGeom prst="rect">
            <a:avLst/>
          </a:prstGeom>
        </p:spPr>
      </p:pic>
    </p:spTree>
    <p:extLst>
      <p:ext uri="{BB962C8B-B14F-4D97-AF65-F5344CB8AC3E}">
        <p14:creationId xmlns:p14="http://schemas.microsoft.com/office/powerpoint/2010/main" val="27606738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51268D-E748-4766-84B6-547E2EEEA2B8}"/>
              </a:ext>
            </a:extLst>
          </p:cNvPr>
          <p:cNvSpPr>
            <a:spLocks noGrp="1"/>
          </p:cNvSpPr>
          <p:nvPr>
            <p:ph type="title"/>
          </p:nvPr>
        </p:nvSpPr>
        <p:spPr>
          <a:xfrm>
            <a:off x="-18473" y="38418"/>
            <a:ext cx="9067800" cy="1143000"/>
          </a:xfrm>
        </p:spPr>
        <p:txBody>
          <a:bodyPr/>
          <a:lstStyle/>
          <a:p>
            <a:r>
              <a:rPr lang="en-US" sz="4000" dirty="0"/>
              <a:t>Timing, Duration, Intensity:  Signal?</a:t>
            </a:r>
          </a:p>
        </p:txBody>
      </p:sp>
      <p:sp>
        <p:nvSpPr>
          <p:cNvPr id="4" name="Content Placeholder 3">
            <a:extLst>
              <a:ext uri="{FF2B5EF4-FFF2-40B4-BE49-F238E27FC236}">
                <a16:creationId xmlns:a16="http://schemas.microsoft.com/office/drawing/2014/main" id="{945E08E3-CB62-4B1D-A858-5D6AF3A4357A}"/>
              </a:ext>
            </a:extLst>
          </p:cNvPr>
          <p:cNvSpPr>
            <a:spLocks noGrp="1"/>
          </p:cNvSpPr>
          <p:nvPr>
            <p:ph idx="1"/>
          </p:nvPr>
        </p:nvSpPr>
        <p:spPr>
          <a:xfrm>
            <a:off x="400627" y="990600"/>
            <a:ext cx="8229600" cy="4525963"/>
          </a:xfrm>
        </p:spPr>
        <p:txBody>
          <a:bodyPr/>
          <a:lstStyle/>
          <a:p>
            <a:r>
              <a:rPr lang="en-US" sz="2400" dirty="0"/>
              <a:t>Used </a:t>
            </a:r>
            <a:r>
              <a:rPr lang="en-US" sz="2400" dirty="0">
                <a:solidFill>
                  <a:schemeClr val="accent2"/>
                </a:solidFill>
              </a:rPr>
              <a:t>residual analysis </a:t>
            </a:r>
            <a:r>
              <a:rPr lang="en-US" sz="2400" dirty="0"/>
              <a:t>to compare deviation from a ‘typical’ water level for each month (absolute value)</a:t>
            </a:r>
          </a:p>
          <a:p>
            <a:r>
              <a:rPr lang="en-US" sz="2400" dirty="0"/>
              <a:t>Absolute value of deviation compared to annual CPUE for </a:t>
            </a:r>
            <a:r>
              <a:rPr lang="en-US" sz="2400" dirty="0">
                <a:solidFill>
                  <a:schemeClr val="accent2"/>
                </a:solidFill>
              </a:rPr>
              <a:t>Mississippi and Atchafalaya </a:t>
            </a:r>
            <a:r>
              <a:rPr lang="en-US" sz="2400" dirty="0"/>
              <a:t>Samples</a:t>
            </a:r>
          </a:p>
        </p:txBody>
      </p:sp>
      <p:pic>
        <p:nvPicPr>
          <p:cNvPr id="3" name="Picture 2">
            <a:extLst>
              <a:ext uri="{FF2B5EF4-FFF2-40B4-BE49-F238E27FC236}">
                <a16:creationId xmlns:a16="http://schemas.microsoft.com/office/drawing/2014/main" id="{3807D39A-FC43-46CF-B19A-554815172784}"/>
              </a:ext>
            </a:extLst>
          </p:cNvPr>
          <p:cNvPicPr>
            <a:picLocks noChangeAspect="1"/>
          </p:cNvPicPr>
          <p:nvPr/>
        </p:nvPicPr>
        <p:blipFill>
          <a:blip r:embed="rId2"/>
          <a:stretch>
            <a:fillRect/>
          </a:stretch>
        </p:blipFill>
        <p:spPr>
          <a:xfrm>
            <a:off x="1219200" y="2819400"/>
            <a:ext cx="6553200" cy="3931921"/>
          </a:xfrm>
          <a:prstGeom prst="rect">
            <a:avLst/>
          </a:prstGeom>
        </p:spPr>
      </p:pic>
    </p:spTree>
    <p:extLst>
      <p:ext uri="{BB962C8B-B14F-4D97-AF65-F5344CB8AC3E}">
        <p14:creationId xmlns:p14="http://schemas.microsoft.com/office/powerpoint/2010/main" val="23778936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BB9180-EC56-44E4-B364-DE973C269867}"/>
              </a:ext>
            </a:extLst>
          </p:cNvPr>
          <p:cNvSpPr>
            <a:spLocks noGrp="1"/>
          </p:cNvSpPr>
          <p:nvPr>
            <p:ph type="title"/>
          </p:nvPr>
        </p:nvSpPr>
        <p:spPr/>
        <p:txBody>
          <a:bodyPr/>
          <a:lstStyle/>
          <a:p>
            <a:r>
              <a:rPr lang="en-US" dirty="0"/>
              <a:t>February ‘Signal’</a:t>
            </a:r>
          </a:p>
        </p:txBody>
      </p:sp>
      <p:pic>
        <p:nvPicPr>
          <p:cNvPr id="5" name="Picture 4">
            <a:extLst>
              <a:ext uri="{FF2B5EF4-FFF2-40B4-BE49-F238E27FC236}">
                <a16:creationId xmlns:a16="http://schemas.microsoft.com/office/drawing/2014/main" id="{0347C1FF-841C-4AC6-92E6-B9B4809B06B2}"/>
              </a:ext>
            </a:extLst>
          </p:cNvPr>
          <p:cNvPicPr>
            <a:picLocks noChangeAspect="1"/>
          </p:cNvPicPr>
          <p:nvPr/>
        </p:nvPicPr>
        <p:blipFill>
          <a:blip r:embed="rId2"/>
          <a:stretch>
            <a:fillRect/>
          </a:stretch>
        </p:blipFill>
        <p:spPr>
          <a:xfrm>
            <a:off x="609600" y="1676400"/>
            <a:ext cx="7518598" cy="4511160"/>
          </a:xfrm>
          <a:prstGeom prst="rect">
            <a:avLst/>
          </a:prstGeom>
        </p:spPr>
      </p:pic>
    </p:spTree>
    <p:extLst>
      <p:ext uri="{BB962C8B-B14F-4D97-AF65-F5344CB8AC3E}">
        <p14:creationId xmlns:p14="http://schemas.microsoft.com/office/powerpoint/2010/main" val="37116995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D1D54A-CC3C-475B-952F-0A3ACD6F8C94}"/>
              </a:ext>
            </a:extLst>
          </p:cNvPr>
          <p:cNvSpPr>
            <a:spLocks noGrp="1"/>
          </p:cNvSpPr>
          <p:nvPr>
            <p:ph type="title"/>
          </p:nvPr>
        </p:nvSpPr>
        <p:spPr/>
        <p:txBody>
          <a:bodyPr/>
          <a:lstStyle/>
          <a:p>
            <a:r>
              <a:rPr lang="en-US" dirty="0"/>
              <a:t>March ‘Signal’</a:t>
            </a:r>
          </a:p>
        </p:txBody>
      </p:sp>
      <p:pic>
        <p:nvPicPr>
          <p:cNvPr id="5" name="Picture 4">
            <a:extLst>
              <a:ext uri="{FF2B5EF4-FFF2-40B4-BE49-F238E27FC236}">
                <a16:creationId xmlns:a16="http://schemas.microsoft.com/office/drawing/2014/main" id="{83FF0A94-4035-40BF-ADE6-B6B4E7AC98AC}"/>
              </a:ext>
            </a:extLst>
          </p:cNvPr>
          <p:cNvPicPr>
            <a:picLocks noChangeAspect="1"/>
          </p:cNvPicPr>
          <p:nvPr/>
        </p:nvPicPr>
        <p:blipFill>
          <a:blip r:embed="rId2"/>
          <a:stretch>
            <a:fillRect/>
          </a:stretch>
        </p:blipFill>
        <p:spPr>
          <a:xfrm>
            <a:off x="533400" y="1752600"/>
            <a:ext cx="7543468" cy="4526082"/>
          </a:xfrm>
          <a:prstGeom prst="rect">
            <a:avLst/>
          </a:prstGeom>
        </p:spPr>
      </p:pic>
    </p:spTree>
    <p:extLst>
      <p:ext uri="{BB962C8B-B14F-4D97-AF65-F5344CB8AC3E}">
        <p14:creationId xmlns:p14="http://schemas.microsoft.com/office/powerpoint/2010/main" val="38705908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F9128-082F-41A5-90F6-DB6D8810EA3A}"/>
              </a:ext>
            </a:extLst>
          </p:cNvPr>
          <p:cNvSpPr>
            <a:spLocks noGrp="1"/>
          </p:cNvSpPr>
          <p:nvPr>
            <p:ph type="title"/>
          </p:nvPr>
        </p:nvSpPr>
        <p:spPr/>
        <p:txBody>
          <a:bodyPr/>
          <a:lstStyle/>
          <a:p>
            <a:r>
              <a:rPr lang="en-US" dirty="0"/>
              <a:t>April ‘Signal’</a:t>
            </a:r>
          </a:p>
        </p:txBody>
      </p:sp>
      <p:pic>
        <p:nvPicPr>
          <p:cNvPr id="15" name="Picture 14">
            <a:extLst>
              <a:ext uri="{FF2B5EF4-FFF2-40B4-BE49-F238E27FC236}">
                <a16:creationId xmlns:a16="http://schemas.microsoft.com/office/drawing/2014/main" id="{60D4AE8A-34B7-4FF3-A519-8E9A32515544}"/>
              </a:ext>
            </a:extLst>
          </p:cNvPr>
          <p:cNvPicPr>
            <a:picLocks noChangeAspect="1"/>
          </p:cNvPicPr>
          <p:nvPr/>
        </p:nvPicPr>
        <p:blipFill>
          <a:blip r:embed="rId2"/>
          <a:stretch>
            <a:fillRect/>
          </a:stretch>
        </p:blipFill>
        <p:spPr>
          <a:xfrm>
            <a:off x="304800" y="1600200"/>
            <a:ext cx="7620198" cy="4572120"/>
          </a:xfrm>
          <a:prstGeom prst="rect">
            <a:avLst/>
          </a:prstGeom>
        </p:spPr>
      </p:pic>
    </p:spTree>
    <p:extLst>
      <p:ext uri="{BB962C8B-B14F-4D97-AF65-F5344CB8AC3E}">
        <p14:creationId xmlns:p14="http://schemas.microsoft.com/office/powerpoint/2010/main" val="11684277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51DB85-DB90-4CE6-B4F8-03468EE146EC}"/>
              </a:ext>
            </a:extLst>
          </p:cNvPr>
          <p:cNvSpPr>
            <a:spLocks noGrp="1"/>
          </p:cNvSpPr>
          <p:nvPr>
            <p:ph type="title"/>
          </p:nvPr>
        </p:nvSpPr>
        <p:spPr>
          <a:xfrm>
            <a:off x="457200" y="35859"/>
            <a:ext cx="8229600" cy="792162"/>
          </a:xfrm>
        </p:spPr>
        <p:txBody>
          <a:bodyPr/>
          <a:lstStyle/>
          <a:p>
            <a:r>
              <a:rPr lang="en-US" dirty="0"/>
              <a:t>Statewide Sample Locations</a:t>
            </a:r>
          </a:p>
        </p:txBody>
      </p:sp>
      <p:pic>
        <p:nvPicPr>
          <p:cNvPr id="4" name="Picture 3">
            <a:extLst>
              <a:ext uri="{FF2B5EF4-FFF2-40B4-BE49-F238E27FC236}">
                <a16:creationId xmlns:a16="http://schemas.microsoft.com/office/drawing/2014/main" id="{09E8E671-B330-46FE-A695-61B33B5EE99F}"/>
              </a:ext>
            </a:extLst>
          </p:cNvPr>
          <p:cNvPicPr>
            <a:picLocks noChangeAspect="1"/>
          </p:cNvPicPr>
          <p:nvPr/>
        </p:nvPicPr>
        <p:blipFill rotWithShape="1">
          <a:blip r:embed="rId3"/>
          <a:srcRect t="20000" b="16666"/>
          <a:stretch/>
        </p:blipFill>
        <p:spPr>
          <a:xfrm>
            <a:off x="358588" y="819056"/>
            <a:ext cx="7162800" cy="5870687"/>
          </a:xfrm>
          <a:prstGeom prst="rect">
            <a:avLst/>
          </a:prstGeom>
        </p:spPr>
      </p:pic>
      <p:sp>
        <p:nvSpPr>
          <p:cNvPr id="10" name="TextBox 9">
            <a:extLst>
              <a:ext uri="{FF2B5EF4-FFF2-40B4-BE49-F238E27FC236}">
                <a16:creationId xmlns:a16="http://schemas.microsoft.com/office/drawing/2014/main" id="{430F7866-24ED-4653-A5FA-5C795EAFA045}"/>
              </a:ext>
            </a:extLst>
          </p:cNvPr>
          <p:cNvSpPr txBox="1"/>
          <p:nvPr/>
        </p:nvSpPr>
        <p:spPr>
          <a:xfrm>
            <a:off x="5257800" y="1066800"/>
            <a:ext cx="3657600" cy="1785104"/>
          </a:xfrm>
          <a:prstGeom prst="rect">
            <a:avLst/>
          </a:prstGeom>
          <a:noFill/>
        </p:spPr>
        <p:txBody>
          <a:bodyPr wrap="square" rtlCol="0">
            <a:spAutoFit/>
          </a:bodyPr>
          <a:lstStyle/>
          <a:p>
            <a:pPr marL="285750" indent="-285750">
              <a:buFont typeface="Arial" panose="020B0604020202020204" pitchFamily="34" charset="0"/>
              <a:buChar char="•"/>
            </a:pPr>
            <a:r>
              <a:rPr lang="en-US" sz="2200" b="1" dirty="0"/>
              <a:t>Similar sites sampled each year</a:t>
            </a:r>
          </a:p>
          <a:p>
            <a:pPr marL="285750" indent="-285750">
              <a:buFont typeface="Arial" panose="020B0604020202020204" pitchFamily="34" charset="0"/>
              <a:buChar char="•"/>
            </a:pPr>
            <a:r>
              <a:rPr lang="en-US" sz="2200" b="1" dirty="0"/>
              <a:t>Goal was to identify spawning locations</a:t>
            </a:r>
          </a:p>
          <a:p>
            <a:pPr marL="285750" indent="-285750">
              <a:buFont typeface="Arial" panose="020B0604020202020204" pitchFamily="34" charset="0"/>
              <a:buChar char="•"/>
            </a:pPr>
            <a:endParaRPr lang="en-US" sz="2200" b="1" dirty="0"/>
          </a:p>
        </p:txBody>
      </p:sp>
      <p:sp>
        <p:nvSpPr>
          <p:cNvPr id="5" name="TextBox 4">
            <a:extLst>
              <a:ext uri="{FF2B5EF4-FFF2-40B4-BE49-F238E27FC236}">
                <a16:creationId xmlns:a16="http://schemas.microsoft.com/office/drawing/2014/main" id="{DA3ACCC5-843A-4175-91C2-3FCE171BBA32}"/>
              </a:ext>
            </a:extLst>
          </p:cNvPr>
          <p:cNvSpPr txBox="1"/>
          <p:nvPr/>
        </p:nvSpPr>
        <p:spPr>
          <a:xfrm>
            <a:off x="107576" y="6497034"/>
            <a:ext cx="3473824" cy="338554"/>
          </a:xfrm>
          <a:prstGeom prst="rect">
            <a:avLst/>
          </a:prstGeom>
          <a:noFill/>
        </p:spPr>
        <p:txBody>
          <a:bodyPr wrap="square" rtlCol="0">
            <a:spAutoFit/>
          </a:bodyPr>
          <a:lstStyle/>
          <a:p>
            <a:r>
              <a:rPr lang="en-US" sz="1600" b="1" dirty="0"/>
              <a:t>Map created by Chris </a:t>
            </a:r>
            <a:r>
              <a:rPr lang="en-US" sz="1600" b="1" dirty="0" err="1"/>
              <a:t>Bonvillain</a:t>
            </a:r>
            <a:endParaRPr lang="en-US" sz="1600" b="1" dirty="0"/>
          </a:p>
        </p:txBody>
      </p:sp>
      <p:sp>
        <p:nvSpPr>
          <p:cNvPr id="3" name="TextBox 2">
            <a:extLst>
              <a:ext uri="{FF2B5EF4-FFF2-40B4-BE49-F238E27FC236}">
                <a16:creationId xmlns:a16="http://schemas.microsoft.com/office/drawing/2014/main" id="{32E08108-0DCB-4FD2-979A-99A8F62FB713}"/>
              </a:ext>
            </a:extLst>
          </p:cNvPr>
          <p:cNvSpPr txBox="1"/>
          <p:nvPr/>
        </p:nvSpPr>
        <p:spPr>
          <a:xfrm>
            <a:off x="6645088" y="3973655"/>
            <a:ext cx="1752600" cy="646331"/>
          </a:xfrm>
          <a:prstGeom prst="rect">
            <a:avLst/>
          </a:prstGeom>
          <a:noFill/>
        </p:spPr>
        <p:txBody>
          <a:bodyPr wrap="square" rtlCol="0">
            <a:spAutoFit/>
          </a:bodyPr>
          <a:lstStyle/>
          <a:p>
            <a:r>
              <a:rPr lang="en-US" b="1" dirty="0"/>
              <a:t>Bonnet </a:t>
            </a:r>
            <a:r>
              <a:rPr lang="en-US" b="1" dirty="0" err="1"/>
              <a:t>Carré</a:t>
            </a:r>
            <a:r>
              <a:rPr lang="en-US" b="1" dirty="0"/>
              <a:t> Spillway</a:t>
            </a:r>
          </a:p>
        </p:txBody>
      </p:sp>
      <p:cxnSp>
        <p:nvCxnSpPr>
          <p:cNvPr id="7" name="Straight Arrow Connector 6">
            <a:extLst>
              <a:ext uri="{FF2B5EF4-FFF2-40B4-BE49-F238E27FC236}">
                <a16:creationId xmlns:a16="http://schemas.microsoft.com/office/drawing/2014/main" id="{DE425983-2AE2-4ACE-966E-E511D4C6A585}"/>
              </a:ext>
            </a:extLst>
          </p:cNvPr>
          <p:cNvCxnSpPr>
            <a:cxnSpLocks/>
            <a:stCxn id="3" idx="1"/>
          </p:cNvCxnSpPr>
          <p:nvPr/>
        </p:nvCxnSpPr>
        <p:spPr>
          <a:xfrm flipH="1">
            <a:off x="5486400" y="4296821"/>
            <a:ext cx="1158688" cy="808579"/>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FDB449CB-7897-4244-B50D-857E7F70C8D8}"/>
              </a:ext>
            </a:extLst>
          </p:cNvPr>
          <p:cNvSpPr txBox="1"/>
          <p:nvPr/>
        </p:nvSpPr>
        <p:spPr>
          <a:xfrm>
            <a:off x="582706" y="5700376"/>
            <a:ext cx="2079812" cy="646331"/>
          </a:xfrm>
          <a:prstGeom prst="rect">
            <a:avLst/>
          </a:prstGeom>
          <a:noFill/>
        </p:spPr>
        <p:txBody>
          <a:bodyPr wrap="square" rtlCol="0">
            <a:spAutoFit/>
          </a:bodyPr>
          <a:lstStyle/>
          <a:p>
            <a:r>
              <a:rPr lang="en-US" b="1" dirty="0"/>
              <a:t>Gulf Intracoastal Waterway</a:t>
            </a:r>
          </a:p>
        </p:txBody>
      </p:sp>
      <p:cxnSp>
        <p:nvCxnSpPr>
          <p:cNvPr id="12" name="Straight Arrow Connector 11">
            <a:extLst>
              <a:ext uri="{FF2B5EF4-FFF2-40B4-BE49-F238E27FC236}">
                <a16:creationId xmlns:a16="http://schemas.microsoft.com/office/drawing/2014/main" id="{68CAE864-53EF-46B5-A7FE-0903BF082092}"/>
              </a:ext>
            </a:extLst>
          </p:cNvPr>
          <p:cNvCxnSpPr>
            <a:cxnSpLocks/>
            <a:stCxn id="11" idx="0"/>
          </p:cNvCxnSpPr>
          <p:nvPr/>
        </p:nvCxnSpPr>
        <p:spPr>
          <a:xfrm flipV="1">
            <a:off x="1622612" y="5292436"/>
            <a:ext cx="1129824" cy="40794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020825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57B2-242B-4777-8F38-7FCD192BEC13}"/>
              </a:ext>
            </a:extLst>
          </p:cNvPr>
          <p:cNvSpPr>
            <a:spLocks noGrp="1"/>
          </p:cNvSpPr>
          <p:nvPr>
            <p:ph type="title"/>
          </p:nvPr>
        </p:nvSpPr>
        <p:spPr/>
        <p:txBody>
          <a:bodyPr/>
          <a:lstStyle/>
          <a:p>
            <a:r>
              <a:rPr lang="en-US" dirty="0"/>
              <a:t>Summary</a:t>
            </a:r>
          </a:p>
        </p:txBody>
      </p:sp>
      <p:sp>
        <p:nvSpPr>
          <p:cNvPr id="3" name="Content Placeholder 2">
            <a:extLst>
              <a:ext uri="{FF2B5EF4-FFF2-40B4-BE49-F238E27FC236}">
                <a16:creationId xmlns:a16="http://schemas.microsoft.com/office/drawing/2014/main" id="{C1F6D784-6A93-4EC5-A6DA-640FFB99E5F5}"/>
              </a:ext>
            </a:extLst>
          </p:cNvPr>
          <p:cNvSpPr>
            <a:spLocks noGrp="1"/>
          </p:cNvSpPr>
          <p:nvPr>
            <p:ph idx="1"/>
          </p:nvPr>
        </p:nvSpPr>
        <p:spPr>
          <a:xfrm>
            <a:off x="457200" y="1295400"/>
            <a:ext cx="8458200" cy="4525963"/>
          </a:xfrm>
        </p:spPr>
        <p:txBody>
          <a:bodyPr/>
          <a:lstStyle/>
          <a:p>
            <a:r>
              <a:rPr lang="en-US" sz="3000" dirty="0"/>
              <a:t>Reproduction appears </a:t>
            </a:r>
            <a:r>
              <a:rPr lang="en-US" sz="3000" dirty="0">
                <a:solidFill>
                  <a:schemeClr val="accent2"/>
                </a:solidFill>
              </a:rPr>
              <a:t>to be contained </a:t>
            </a:r>
            <a:r>
              <a:rPr lang="en-US" sz="3000" dirty="0"/>
              <a:t>in the Atchafalaya / Mississippi / Ouachita / Red River systems</a:t>
            </a:r>
          </a:p>
          <a:p>
            <a:r>
              <a:rPr lang="en-US" sz="3000" dirty="0"/>
              <a:t>Relative abundance can fluctuate and can </a:t>
            </a:r>
            <a:r>
              <a:rPr lang="en-US" sz="3000" dirty="0">
                <a:solidFill>
                  <a:schemeClr val="accent2"/>
                </a:solidFill>
              </a:rPr>
              <a:t>dominate</a:t>
            </a:r>
            <a:r>
              <a:rPr lang="en-US" sz="3000" dirty="0"/>
              <a:t> the larval fish assemblage</a:t>
            </a:r>
          </a:p>
          <a:p>
            <a:r>
              <a:rPr lang="en-US" sz="3000" dirty="0"/>
              <a:t>Flood pulse </a:t>
            </a:r>
            <a:r>
              <a:rPr lang="en-US" sz="3000" i="1" dirty="0">
                <a:solidFill>
                  <a:schemeClr val="accent2"/>
                </a:solidFill>
              </a:rPr>
              <a:t>level in March</a:t>
            </a:r>
            <a:r>
              <a:rPr lang="en-US" sz="3000" dirty="0">
                <a:solidFill>
                  <a:schemeClr val="accent2"/>
                </a:solidFill>
              </a:rPr>
              <a:t> </a:t>
            </a:r>
            <a:r>
              <a:rPr lang="en-US" sz="3000" dirty="0"/>
              <a:t>probably influences invasive carp reproductive output in the Mississippi and Atchafalaya Rivers</a:t>
            </a:r>
          </a:p>
          <a:p>
            <a:endParaRPr lang="en-US" sz="3000" dirty="0"/>
          </a:p>
        </p:txBody>
      </p:sp>
    </p:spTree>
    <p:extLst>
      <p:ext uri="{BB962C8B-B14F-4D97-AF65-F5344CB8AC3E}">
        <p14:creationId xmlns:p14="http://schemas.microsoft.com/office/powerpoint/2010/main" val="21417576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a:extLst>
              <a:ext uri="{FF2B5EF4-FFF2-40B4-BE49-F238E27FC236}">
                <a16:creationId xmlns:a16="http://schemas.microsoft.com/office/drawing/2014/main" id="{08F6ED6A-71C0-4E3E-8D84-362C08DD10EA}"/>
              </a:ext>
            </a:extLst>
          </p:cNvPr>
          <p:cNvSpPr>
            <a:spLocks noGrp="1" noChangeArrowheads="1"/>
          </p:cNvSpPr>
          <p:nvPr>
            <p:ph type="title"/>
          </p:nvPr>
        </p:nvSpPr>
        <p:spPr>
          <a:xfrm>
            <a:off x="457200" y="17929"/>
            <a:ext cx="8229600" cy="896471"/>
          </a:xfrm>
        </p:spPr>
        <p:txBody>
          <a:bodyPr/>
          <a:lstStyle/>
          <a:p>
            <a:pPr eaLnBrk="1" hangingPunct="1"/>
            <a:r>
              <a:rPr lang="en-US" altLang="en-US" dirty="0"/>
              <a:t>Acknowledgments</a:t>
            </a:r>
          </a:p>
        </p:txBody>
      </p:sp>
      <p:sp>
        <p:nvSpPr>
          <p:cNvPr id="4099" name="Content Placeholder 2">
            <a:extLst>
              <a:ext uri="{FF2B5EF4-FFF2-40B4-BE49-F238E27FC236}">
                <a16:creationId xmlns:a16="http://schemas.microsoft.com/office/drawing/2014/main" id="{5B61E6BB-BFA1-4F06-8B9E-35737FFDA465}"/>
              </a:ext>
            </a:extLst>
          </p:cNvPr>
          <p:cNvSpPr>
            <a:spLocks noGrp="1" noChangeArrowheads="1"/>
          </p:cNvSpPr>
          <p:nvPr>
            <p:ph idx="1"/>
          </p:nvPr>
        </p:nvSpPr>
        <p:spPr>
          <a:xfrm>
            <a:off x="457200" y="823119"/>
            <a:ext cx="8229600" cy="4525962"/>
          </a:xfrm>
        </p:spPr>
        <p:txBody>
          <a:bodyPr/>
          <a:lstStyle/>
          <a:p>
            <a:pPr eaLnBrk="1" hangingPunct="1"/>
            <a:r>
              <a:rPr lang="en-US" altLang="en-US" sz="2400" dirty="0"/>
              <a:t>2013, 2014, and 2019 were funded through the State/Interstate Aquatic Nuisance Species Management Plan Program as administered by the United States Fish and Wildlife Service under the authorization of the Nonindigenous Aquatic Nuisance Prevention and Control Act of 1990</a:t>
            </a:r>
          </a:p>
          <a:p>
            <a:pPr eaLnBrk="1" hangingPunct="1"/>
            <a:r>
              <a:rPr lang="en-US" altLang="en-US" sz="2400" dirty="0"/>
              <a:t>2021-22 funded through Mississippi River Basin 2020 Asian Carp Partnership Projects for USFWS Funding</a:t>
            </a:r>
          </a:p>
          <a:p>
            <a:pPr eaLnBrk="1" hangingPunct="1"/>
            <a:r>
              <a:rPr lang="en-US" altLang="en-US" sz="2400" dirty="0"/>
              <a:t>All LDWF Inland Fisheries Biologists that collected and transported the samples</a:t>
            </a:r>
          </a:p>
          <a:p>
            <a:pPr eaLnBrk="1" hangingPunct="1"/>
            <a:r>
              <a:rPr lang="en-US" altLang="en-US" sz="2400" dirty="0"/>
              <a:t>Nicholls State University</a:t>
            </a:r>
          </a:p>
        </p:txBody>
      </p:sp>
      <p:pic>
        <p:nvPicPr>
          <p:cNvPr id="4100" name="Picture 3">
            <a:extLst>
              <a:ext uri="{FF2B5EF4-FFF2-40B4-BE49-F238E27FC236}">
                <a16:creationId xmlns:a16="http://schemas.microsoft.com/office/drawing/2014/main" id="{06856787-AEAC-4287-A398-40DE9ABA175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4724400"/>
            <a:ext cx="27432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a:extLst>
              <a:ext uri="{FF2B5EF4-FFF2-40B4-BE49-F238E27FC236}">
                <a16:creationId xmlns:a16="http://schemas.microsoft.com/office/drawing/2014/main" id="{BA3579C7-1351-4EA2-815D-25E1FFA9C6DF}"/>
              </a:ext>
            </a:extLst>
          </p:cNvPr>
          <p:cNvSpPr>
            <a:spLocks noGrp="1" noChangeArrowheads="1"/>
          </p:cNvSpPr>
          <p:nvPr>
            <p:ph type="title"/>
          </p:nvPr>
        </p:nvSpPr>
        <p:spPr>
          <a:xfrm>
            <a:off x="0" y="304800"/>
            <a:ext cx="9144000" cy="1143000"/>
          </a:xfrm>
        </p:spPr>
        <p:txBody>
          <a:bodyPr/>
          <a:lstStyle/>
          <a:p>
            <a:pPr eaLnBrk="1" hangingPunct="1"/>
            <a:r>
              <a:rPr lang="en-US" altLang="en-US" sz="3200" dirty="0"/>
              <a:t>LDWF Statewide Larval Fish Surveys</a:t>
            </a:r>
          </a:p>
        </p:txBody>
      </p:sp>
      <p:pic>
        <p:nvPicPr>
          <p:cNvPr id="7171" name="Picture 4">
            <a:extLst>
              <a:ext uri="{FF2B5EF4-FFF2-40B4-BE49-F238E27FC236}">
                <a16:creationId xmlns:a16="http://schemas.microsoft.com/office/drawing/2014/main" id="{3E128E2A-568E-4083-A6CB-56057B8C92F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600200"/>
            <a:ext cx="4343400" cy="325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3" name="TextBox 6">
            <a:extLst>
              <a:ext uri="{FF2B5EF4-FFF2-40B4-BE49-F238E27FC236}">
                <a16:creationId xmlns:a16="http://schemas.microsoft.com/office/drawing/2014/main" id="{4DBDAAF3-D9F5-448B-BD20-AD1CF31B3E67}"/>
              </a:ext>
            </a:extLst>
          </p:cNvPr>
          <p:cNvSpPr txBox="1">
            <a:spLocks noChangeArrowheads="1"/>
          </p:cNvSpPr>
          <p:nvPr/>
        </p:nvSpPr>
        <p:spPr bwMode="auto">
          <a:xfrm>
            <a:off x="228600" y="5334000"/>
            <a:ext cx="8763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b="1">
                <a:solidFill>
                  <a:schemeClr val="tx1"/>
                </a:solidFill>
                <a:latin typeface="Arial" panose="020B0604020202020204" pitchFamily="34" charset="0"/>
              </a:defRPr>
            </a:lvl1pPr>
            <a:lvl2pPr marL="742950" indent="-285750">
              <a:spcBef>
                <a:spcPct val="20000"/>
              </a:spcBef>
              <a:buChar char="–"/>
              <a:defRPr sz="2800" b="1">
                <a:solidFill>
                  <a:schemeClr val="tx1"/>
                </a:solidFill>
                <a:latin typeface="Arial" panose="020B0604020202020204" pitchFamily="34" charset="0"/>
              </a:defRPr>
            </a:lvl2pPr>
            <a:lvl3pPr marL="1143000" indent="-228600">
              <a:spcBef>
                <a:spcPct val="20000"/>
              </a:spcBef>
              <a:buChar char="•"/>
              <a:defRPr sz="2400" b="1">
                <a:solidFill>
                  <a:schemeClr val="tx1"/>
                </a:solidFill>
                <a:latin typeface="Arial" panose="020B0604020202020204" pitchFamily="34" charset="0"/>
              </a:defRPr>
            </a:lvl3pPr>
            <a:lvl4pPr marL="1600200" indent="-228600">
              <a:spcBef>
                <a:spcPct val="20000"/>
              </a:spcBef>
              <a:buChar char="–"/>
              <a:defRPr sz="2000" b="1">
                <a:solidFill>
                  <a:schemeClr val="tx1"/>
                </a:solidFill>
                <a:latin typeface="Arial" panose="020B0604020202020204" pitchFamily="34" charset="0"/>
              </a:defRPr>
            </a:lvl4pPr>
            <a:lvl5pPr marL="2057400" indent="-228600">
              <a:spcBef>
                <a:spcPct val="20000"/>
              </a:spcBef>
              <a:buChar char="»"/>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b="1">
                <a:solidFill>
                  <a:schemeClr val="tx1"/>
                </a:solidFill>
                <a:latin typeface="Arial" panose="020B0604020202020204" pitchFamily="34" charset="0"/>
              </a:defRPr>
            </a:lvl9pPr>
          </a:lstStyle>
          <a:p>
            <a:pPr eaLnBrk="1" hangingPunct="1">
              <a:spcBef>
                <a:spcPct val="0"/>
              </a:spcBef>
              <a:buFontTx/>
              <a:buNone/>
            </a:pPr>
            <a:r>
              <a:rPr lang="en-US" altLang="en-US" sz="2400"/>
              <a:t>Inland Fisheries personnel</a:t>
            </a:r>
          </a:p>
          <a:p>
            <a:pPr eaLnBrk="1" hangingPunct="1">
              <a:spcBef>
                <a:spcPct val="0"/>
              </a:spcBef>
              <a:buFontTx/>
              <a:buNone/>
            </a:pPr>
            <a:r>
              <a:rPr lang="en-US" altLang="en-US" sz="2400"/>
              <a:t>3 samples at each site (both banks and middle)</a:t>
            </a:r>
          </a:p>
          <a:p>
            <a:pPr eaLnBrk="1" hangingPunct="1">
              <a:spcBef>
                <a:spcPct val="0"/>
              </a:spcBef>
              <a:buFontTx/>
              <a:buNone/>
            </a:pPr>
            <a:r>
              <a:rPr lang="en-US" altLang="en-US" sz="2400"/>
              <a:t>Target sample duration = 600 seconds (10 minutes)</a:t>
            </a:r>
          </a:p>
        </p:txBody>
      </p:sp>
      <p:graphicFrame>
        <p:nvGraphicFramePr>
          <p:cNvPr id="7" name="Table 6">
            <a:extLst>
              <a:ext uri="{FF2B5EF4-FFF2-40B4-BE49-F238E27FC236}">
                <a16:creationId xmlns:a16="http://schemas.microsoft.com/office/drawing/2014/main" id="{8D669856-1C78-458B-B2A3-9010420C95BD}"/>
              </a:ext>
            </a:extLst>
          </p:cNvPr>
          <p:cNvGraphicFramePr>
            <a:graphicFrameLocks noGrp="1"/>
          </p:cNvGraphicFramePr>
          <p:nvPr>
            <p:extLst>
              <p:ext uri="{D42A27DB-BD31-4B8C-83A1-F6EECF244321}">
                <p14:modId xmlns:p14="http://schemas.microsoft.com/office/powerpoint/2010/main" val="3779204072"/>
              </p:ext>
            </p:extLst>
          </p:nvPr>
        </p:nvGraphicFramePr>
        <p:xfrm>
          <a:off x="4593938" y="2057400"/>
          <a:ext cx="4224020" cy="2225040"/>
        </p:xfrm>
        <a:graphic>
          <a:graphicData uri="http://schemas.openxmlformats.org/drawingml/2006/table">
            <a:tbl>
              <a:tblPr firstRow="1" bandRow="1">
                <a:tableStyleId>{5C22544A-7EE6-4342-B048-85BDC9FD1C3A}</a:tableStyleId>
              </a:tblPr>
              <a:tblGrid>
                <a:gridCol w="1219200">
                  <a:extLst>
                    <a:ext uri="{9D8B030D-6E8A-4147-A177-3AD203B41FA5}">
                      <a16:colId xmlns:a16="http://schemas.microsoft.com/office/drawing/2014/main" val="3282323654"/>
                    </a:ext>
                  </a:extLst>
                </a:gridCol>
                <a:gridCol w="767080">
                  <a:extLst>
                    <a:ext uri="{9D8B030D-6E8A-4147-A177-3AD203B41FA5}">
                      <a16:colId xmlns:a16="http://schemas.microsoft.com/office/drawing/2014/main" val="2608245210"/>
                    </a:ext>
                  </a:extLst>
                </a:gridCol>
                <a:gridCol w="754380">
                  <a:extLst>
                    <a:ext uri="{9D8B030D-6E8A-4147-A177-3AD203B41FA5}">
                      <a16:colId xmlns:a16="http://schemas.microsoft.com/office/drawing/2014/main" val="1844926240"/>
                    </a:ext>
                  </a:extLst>
                </a:gridCol>
                <a:gridCol w="779780">
                  <a:extLst>
                    <a:ext uri="{9D8B030D-6E8A-4147-A177-3AD203B41FA5}">
                      <a16:colId xmlns:a16="http://schemas.microsoft.com/office/drawing/2014/main" val="3493659766"/>
                    </a:ext>
                  </a:extLst>
                </a:gridCol>
                <a:gridCol w="703580">
                  <a:extLst>
                    <a:ext uri="{9D8B030D-6E8A-4147-A177-3AD203B41FA5}">
                      <a16:colId xmlns:a16="http://schemas.microsoft.com/office/drawing/2014/main" val="2829517505"/>
                    </a:ext>
                  </a:extLst>
                </a:gridCol>
              </a:tblGrid>
              <a:tr h="370840">
                <a:tc>
                  <a:txBody>
                    <a:bodyPr/>
                    <a:lstStyle/>
                    <a:p>
                      <a:r>
                        <a:rPr lang="en-US" b="1" dirty="0">
                          <a:solidFill>
                            <a:schemeClr val="tx1"/>
                          </a:solidFill>
                        </a:rPr>
                        <a:t>Year</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b="1" dirty="0">
                          <a:solidFill>
                            <a:schemeClr val="tx1"/>
                          </a:solidFill>
                        </a:rPr>
                        <a:t>April</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b="1" dirty="0">
                          <a:solidFill>
                            <a:schemeClr val="tx1"/>
                          </a:solidFill>
                        </a:rPr>
                        <a:t>May </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b="1" dirty="0">
                          <a:solidFill>
                            <a:schemeClr val="tx1"/>
                          </a:solidFill>
                        </a:rPr>
                        <a:t>June</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b="1" dirty="0">
                          <a:solidFill>
                            <a:schemeClr val="tx1"/>
                          </a:solidFill>
                        </a:rPr>
                        <a:t>July</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12781815"/>
                  </a:ext>
                </a:extLst>
              </a:tr>
              <a:tr h="370840">
                <a:tc>
                  <a:txBody>
                    <a:bodyPr/>
                    <a:lstStyle/>
                    <a:p>
                      <a:r>
                        <a:rPr lang="en-US" b="1" dirty="0">
                          <a:solidFill>
                            <a:schemeClr val="tx1"/>
                          </a:solidFill>
                        </a:rPr>
                        <a:t>2013</a:t>
                      </a:r>
                    </a:p>
                  </a:txBody>
                  <a:tcPr>
                    <a:lnT w="12700" cap="flat" cmpd="sng" algn="ctr">
                      <a:solidFill>
                        <a:schemeClr val="tx1"/>
                      </a:solidFill>
                      <a:prstDash val="solid"/>
                      <a:round/>
                      <a:headEnd type="none" w="med" len="med"/>
                      <a:tailEnd type="none" w="med" len="med"/>
                    </a:lnT>
                    <a:noFill/>
                  </a:tcPr>
                </a:tc>
                <a:tc>
                  <a:txBody>
                    <a:bodyPr/>
                    <a:lstStyle/>
                    <a:p>
                      <a:pPr algn="ctr"/>
                      <a:endParaRPr lang="en-US" b="1" dirty="0">
                        <a:solidFill>
                          <a:schemeClr val="tx1"/>
                        </a:solidFill>
                      </a:endParaRPr>
                    </a:p>
                  </a:txBody>
                  <a:tcPr>
                    <a:lnT w="12700" cap="flat" cmpd="sng" algn="ctr">
                      <a:solidFill>
                        <a:schemeClr val="tx1"/>
                      </a:solidFill>
                      <a:prstDash val="solid"/>
                      <a:round/>
                      <a:headEnd type="none" w="med" len="med"/>
                      <a:tailEnd type="none" w="med" len="med"/>
                    </a:lnT>
                    <a:noFill/>
                  </a:tcPr>
                </a:tc>
                <a:tc>
                  <a:txBody>
                    <a:bodyPr/>
                    <a:lstStyle/>
                    <a:p>
                      <a:pPr algn="ctr"/>
                      <a:r>
                        <a:rPr lang="en-US" b="1" dirty="0">
                          <a:solidFill>
                            <a:schemeClr val="tx1"/>
                          </a:solidFill>
                        </a:rPr>
                        <a:t>x</a:t>
                      </a:r>
                    </a:p>
                  </a:txBody>
                  <a:tcPr>
                    <a:lnT w="12700" cap="flat" cmpd="sng" algn="ctr">
                      <a:solidFill>
                        <a:schemeClr val="tx1"/>
                      </a:solidFill>
                      <a:prstDash val="solid"/>
                      <a:round/>
                      <a:headEnd type="none" w="med" len="med"/>
                      <a:tailEnd type="none" w="med" len="med"/>
                    </a:lnT>
                    <a:solidFill>
                      <a:schemeClr val="accent1">
                        <a:lumMod val="90000"/>
                      </a:schemeClr>
                    </a:solidFill>
                  </a:tcPr>
                </a:tc>
                <a:tc>
                  <a:txBody>
                    <a:bodyPr/>
                    <a:lstStyle/>
                    <a:p>
                      <a:pPr algn="ctr"/>
                      <a:r>
                        <a:rPr lang="en-US" b="1" dirty="0">
                          <a:solidFill>
                            <a:schemeClr val="tx1"/>
                          </a:solidFill>
                        </a:rPr>
                        <a:t>x</a:t>
                      </a:r>
                    </a:p>
                  </a:txBody>
                  <a:tcPr>
                    <a:lnT w="12700" cap="flat" cmpd="sng" algn="ctr">
                      <a:solidFill>
                        <a:schemeClr val="tx1"/>
                      </a:solidFill>
                      <a:prstDash val="solid"/>
                      <a:round/>
                      <a:headEnd type="none" w="med" len="med"/>
                      <a:tailEnd type="none" w="med" len="med"/>
                    </a:lnT>
                    <a:solidFill>
                      <a:schemeClr val="accent1">
                        <a:lumMod val="90000"/>
                      </a:schemeClr>
                    </a:solidFill>
                  </a:tcPr>
                </a:tc>
                <a:tc>
                  <a:txBody>
                    <a:bodyPr/>
                    <a:lstStyle/>
                    <a:p>
                      <a:pPr algn="ctr"/>
                      <a:r>
                        <a:rPr lang="en-US" b="1" dirty="0">
                          <a:solidFill>
                            <a:schemeClr val="tx1"/>
                          </a:solidFill>
                        </a:rPr>
                        <a:t>x</a:t>
                      </a:r>
                    </a:p>
                  </a:txBody>
                  <a:tcPr>
                    <a:lnT w="12700" cap="flat" cmpd="sng" algn="ctr">
                      <a:solidFill>
                        <a:schemeClr val="tx1"/>
                      </a:solidFill>
                      <a:prstDash val="solid"/>
                      <a:round/>
                      <a:headEnd type="none" w="med" len="med"/>
                      <a:tailEnd type="none" w="med" len="med"/>
                    </a:lnT>
                    <a:solidFill>
                      <a:schemeClr val="accent1">
                        <a:lumMod val="90000"/>
                      </a:schemeClr>
                    </a:solidFill>
                  </a:tcPr>
                </a:tc>
                <a:extLst>
                  <a:ext uri="{0D108BD9-81ED-4DB2-BD59-A6C34878D82A}">
                    <a16:rowId xmlns:a16="http://schemas.microsoft.com/office/drawing/2014/main" val="4238126329"/>
                  </a:ext>
                </a:extLst>
              </a:tr>
              <a:tr h="370840">
                <a:tc>
                  <a:txBody>
                    <a:bodyPr/>
                    <a:lstStyle/>
                    <a:p>
                      <a:r>
                        <a:rPr lang="en-US" b="1" dirty="0">
                          <a:solidFill>
                            <a:schemeClr val="tx1"/>
                          </a:solidFill>
                        </a:rPr>
                        <a:t>2014</a:t>
                      </a:r>
                    </a:p>
                  </a:txBody>
                  <a:tcPr>
                    <a:noFill/>
                  </a:tcPr>
                </a:tc>
                <a:tc>
                  <a:txBody>
                    <a:bodyPr/>
                    <a:lstStyle/>
                    <a:p>
                      <a:pPr algn="ctr"/>
                      <a:r>
                        <a:rPr lang="en-US" b="1" dirty="0">
                          <a:solidFill>
                            <a:schemeClr val="tx1"/>
                          </a:solidFill>
                        </a:rPr>
                        <a:t>x</a:t>
                      </a:r>
                    </a:p>
                  </a:txBody>
                  <a:tcPr>
                    <a:solidFill>
                      <a:schemeClr val="accent1">
                        <a:lumMod val="90000"/>
                      </a:schemeClr>
                    </a:solidFill>
                  </a:tcPr>
                </a:tc>
                <a:tc>
                  <a:txBody>
                    <a:bodyPr/>
                    <a:lstStyle/>
                    <a:p>
                      <a:pPr algn="ctr"/>
                      <a:r>
                        <a:rPr lang="en-US" b="1" dirty="0">
                          <a:solidFill>
                            <a:schemeClr val="tx1"/>
                          </a:solidFill>
                        </a:rPr>
                        <a:t>x</a:t>
                      </a:r>
                    </a:p>
                  </a:txBody>
                  <a:tcPr>
                    <a:solidFill>
                      <a:schemeClr val="accent1">
                        <a:lumMod val="90000"/>
                      </a:schemeClr>
                    </a:solidFill>
                  </a:tcPr>
                </a:tc>
                <a:tc>
                  <a:txBody>
                    <a:bodyPr/>
                    <a:lstStyle/>
                    <a:p>
                      <a:pPr algn="ctr"/>
                      <a:r>
                        <a:rPr lang="en-US" b="1" dirty="0">
                          <a:solidFill>
                            <a:schemeClr val="tx1"/>
                          </a:solidFill>
                        </a:rPr>
                        <a:t>x</a:t>
                      </a:r>
                    </a:p>
                  </a:txBody>
                  <a:tcPr>
                    <a:solidFill>
                      <a:schemeClr val="accent1">
                        <a:lumMod val="90000"/>
                      </a:schemeClr>
                    </a:solidFill>
                  </a:tcPr>
                </a:tc>
                <a:tc>
                  <a:txBody>
                    <a:bodyPr/>
                    <a:lstStyle/>
                    <a:p>
                      <a:pPr algn="ctr"/>
                      <a:endParaRPr lang="en-US" b="1">
                        <a:solidFill>
                          <a:schemeClr val="tx1"/>
                        </a:solidFill>
                      </a:endParaRPr>
                    </a:p>
                  </a:txBody>
                  <a:tcPr>
                    <a:noFill/>
                  </a:tcPr>
                </a:tc>
                <a:extLst>
                  <a:ext uri="{0D108BD9-81ED-4DB2-BD59-A6C34878D82A}">
                    <a16:rowId xmlns:a16="http://schemas.microsoft.com/office/drawing/2014/main" val="3217925089"/>
                  </a:ext>
                </a:extLst>
              </a:tr>
              <a:tr h="370840">
                <a:tc>
                  <a:txBody>
                    <a:bodyPr/>
                    <a:lstStyle/>
                    <a:p>
                      <a:r>
                        <a:rPr lang="en-US" b="1" dirty="0">
                          <a:solidFill>
                            <a:schemeClr val="tx1"/>
                          </a:solidFill>
                        </a:rPr>
                        <a:t>2019</a:t>
                      </a:r>
                    </a:p>
                  </a:txBody>
                  <a:tcPr>
                    <a:noFill/>
                  </a:tcPr>
                </a:tc>
                <a:tc>
                  <a:txBody>
                    <a:bodyPr/>
                    <a:lstStyle/>
                    <a:p>
                      <a:pPr algn="ctr"/>
                      <a:endParaRPr lang="en-US" b="1">
                        <a:solidFill>
                          <a:schemeClr val="tx1"/>
                        </a:solidFill>
                      </a:endParaRPr>
                    </a:p>
                  </a:txBody>
                  <a:tcPr>
                    <a:noFill/>
                  </a:tcPr>
                </a:tc>
                <a:tc>
                  <a:txBody>
                    <a:bodyPr/>
                    <a:lstStyle/>
                    <a:p>
                      <a:pPr algn="ctr"/>
                      <a:r>
                        <a:rPr lang="en-US" b="1" dirty="0">
                          <a:solidFill>
                            <a:schemeClr val="tx1"/>
                          </a:solidFill>
                        </a:rPr>
                        <a:t>x</a:t>
                      </a:r>
                    </a:p>
                  </a:txBody>
                  <a:tcPr>
                    <a:solidFill>
                      <a:schemeClr val="accent1">
                        <a:lumMod val="90000"/>
                      </a:schemeClr>
                    </a:solidFill>
                  </a:tcPr>
                </a:tc>
                <a:tc>
                  <a:txBody>
                    <a:bodyPr/>
                    <a:lstStyle/>
                    <a:p>
                      <a:pPr algn="ctr"/>
                      <a:r>
                        <a:rPr lang="en-US" b="1" dirty="0">
                          <a:solidFill>
                            <a:schemeClr val="tx1"/>
                          </a:solidFill>
                        </a:rPr>
                        <a:t>x</a:t>
                      </a:r>
                    </a:p>
                  </a:txBody>
                  <a:tcPr>
                    <a:solidFill>
                      <a:schemeClr val="accent1">
                        <a:lumMod val="90000"/>
                      </a:schemeClr>
                    </a:solidFill>
                  </a:tcPr>
                </a:tc>
                <a:tc>
                  <a:txBody>
                    <a:bodyPr/>
                    <a:lstStyle/>
                    <a:p>
                      <a:pPr algn="ctr"/>
                      <a:endParaRPr lang="en-US" b="1" dirty="0">
                        <a:solidFill>
                          <a:schemeClr val="tx1"/>
                        </a:solidFill>
                      </a:endParaRPr>
                    </a:p>
                  </a:txBody>
                  <a:tcPr>
                    <a:noFill/>
                  </a:tcPr>
                </a:tc>
                <a:extLst>
                  <a:ext uri="{0D108BD9-81ED-4DB2-BD59-A6C34878D82A}">
                    <a16:rowId xmlns:a16="http://schemas.microsoft.com/office/drawing/2014/main" val="65710896"/>
                  </a:ext>
                </a:extLst>
              </a:tr>
              <a:tr h="370840">
                <a:tc>
                  <a:txBody>
                    <a:bodyPr/>
                    <a:lstStyle/>
                    <a:p>
                      <a:r>
                        <a:rPr lang="en-US" b="1" dirty="0">
                          <a:solidFill>
                            <a:schemeClr val="tx1"/>
                          </a:solidFill>
                        </a:rPr>
                        <a:t>2021</a:t>
                      </a:r>
                    </a:p>
                  </a:txBody>
                  <a:tcPr>
                    <a:noFill/>
                  </a:tcPr>
                </a:tc>
                <a:tc>
                  <a:txBody>
                    <a:bodyPr/>
                    <a:lstStyle/>
                    <a:p>
                      <a:pPr algn="ctr"/>
                      <a:r>
                        <a:rPr lang="en-US" b="1" dirty="0">
                          <a:solidFill>
                            <a:schemeClr val="tx1"/>
                          </a:solidFill>
                        </a:rPr>
                        <a:t>x</a:t>
                      </a:r>
                    </a:p>
                  </a:txBody>
                  <a:tcPr>
                    <a:solidFill>
                      <a:schemeClr val="accent1">
                        <a:lumMod val="90000"/>
                      </a:schemeClr>
                    </a:solidFill>
                  </a:tcPr>
                </a:tc>
                <a:tc>
                  <a:txBody>
                    <a:bodyPr/>
                    <a:lstStyle/>
                    <a:p>
                      <a:pPr algn="ctr"/>
                      <a:r>
                        <a:rPr lang="en-US" b="1" dirty="0">
                          <a:solidFill>
                            <a:schemeClr val="tx1"/>
                          </a:solidFill>
                        </a:rPr>
                        <a:t>x</a:t>
                      </a:r>
                    </a:p>
                  </a:txBody>
                  <a:tcPr>
                    <a:solidFill>
                      <a:schemeClr val="accent1">
                        <a:lumMod val="90000"/>
                      </a:schemeClr>
                    </a:solidFill>
                  </a:tcPr>
                </a:tc>
                <a:tc>
                  <a:txBody>
                    <a:bodyPr/>
                    <a:lstStyle/>
                    <a:p>
                      <a:pPr algn="ctr"/>
                      <a:r>
                        <a:rPr lang="en-US" b="1" dirty="0">
                          <a:solidFill>
                            <a:schemeClr val="tx1"/>
                          </a:solidFill>
                        </a:rPr>
                        <a:t>x</a:t>
                      </a:r>
                    </a:p>
                  </a:txBody>
                  <a:tcPr>
                    <a:solidFill>
                      <a:schemeClr val="accent1">
                        <a:lumMod val="90000"/>
                      </a:schemeClr>
                    </a:solidFill>
                  </a:tcPr>
                </a:tc>
                <a:tc>
                  <a:txBody>
                    <a:bodyPr/>
                    <a:lstStyle/>
                    <a:p>
                      <a:pPr algn="ctr"/>
                      <a:endParaRPr lang="en-US" b="1" dirty="0">
                        <a:solidFill>
                          <a:schemeClr val="tx1"/>
                        </a:solidFill>
                      </a:endParaRPr>
                    </a:p>
                  </a:txBody>
                  <a:tcPr>
                    <a:noFill/>
                  </a:tcPr>
                </a:tc>
                <a:extLst>
                  <a:ext uri="{0D108BD9-81ED-4DB2-BD59-A6C34878D82A}">
                    <a16:rowId xmlns:a16="http://schemas.microsoft.com/office/drawing/2014/main" val="3048629253"/>
                  </a:ext>
                </a:extLst>
              </a:tr>
              <a:tr h="370840">
                <a:tc>
                  <a:txBody>
                    <a:bodyPr/>
                    <a:lstStyle/>
                    <a:p>
                      <a:r>
                        <a:rPr lang="en-US" b="1" dirty="0">
                          <a:solidFill>
                            <a:schemeClr val="tx1"/>
                          </a:solidFill>
                        </a:rPr>
                        <a:t>2022</a:t>
                      </a:r>
                    </a:p>
                  </a:txBody>
                  <a:tcPr>
                    <a:lnB w="12700" cap="flat" cmpd="sng" algn="ctr">
                      <a:solidFill>
                        <a:schemeClr val="tx1"/>
                      </a:solidFill>
                      <a:prstDash val="solid"/>
                      <a:round/>
                      <a:headEnd type="none" w="med" len="med"/>
                      <a:tailEnd type="none" w="med" len="med"/>
                    </a:lnB>
                    <a:noFill/>
                  </a:tcPr>
                </a:tc>
                <a:tc>
                  <a:txBody>
                    <a:bodyPr/>
                    <a:lstStyle/>
                    <a:p>
                      <a:pPr algn="ctr"/>
                      <a:r>
                        <a:rPr lang="en-US" b="1" dirty="0">
                          <a:solidFill>
                            <a:schemeClr val="tx1"/>
                          </a:solidFill>
                        </a:rPr>
                        <a:t>x</a:t>
                      </a:r>
                    </a:p>
                  </a:txBody>
                  <a:tcPr>
                    <a:lnB w="12700" cap="flat" cmpd="sng" algn="ctr">
                      <a:solidFill>
                        <a:schemeClr val="tx1"/>
                      </a:solidFill>
                      <a:prstDash val="solid"/>
                      <a:round/>
                      <a:headEnd type="none" w="med" len="med"/>
                      <a:tailEnd type="none" w="med" len="med"/>
                    </a:lnB>
                    <a:solidFill>
                      <a:schemeClr val="accent1">
                        <a:lumMod val="90000"/>
                      </a:schemeClr>
                    </a:solidFill>
                  </a:tcPr>
                </a:tc>
                <a:tc>
                  <a:txBody>
                    <a:bodyPr/>
                    <a:lstStyle/>
                    <a:p>
                      <a:pPr algn="ctr"/>
                      <a:r>
                        <a:rPr lang="en-US" b="1" dirty="0">
                          <a:solidFill>
                            <a:schemeClr val="tx1"/>
                          </a:solidFill>
                        </a:rPr>
                        <a:t>x</a:t>
                      </a:r>
                    </a:p>
                  </a:txBody>
                  <a:tcPr>
                    <a:lnB w="12700" cap="flat" cmpd="sng" algn="ctr">
                      <a:solidFill>
                        <a:schemeClr val="tx1"/>
                      </a:solidFill>
                      <a:prstDash val="solid"/>
                      <a:round/>
                      <a:headEnd type="none" w="med" len="med"/>
                      <a:tailEnd type="none" w="med" len="med"/>
                    </a:lnB>
                    <a:solidFill>
                      <a:schemeClr val="accent1">
                        <a:lumMod val="90000"/>
                      </a:schemeClr>
                    </a:solidFill>
                  </a:tcPr>
                </a:tc>
                <a:tc>
                  <a:txBody>
                    <a:bodyPr/>
                    <a:lstStyle/>
                    <a:p>
                      <a:pPr algn="ctr"/>
                      <a:r>
                        <a:rPr lang="en-US" b="1" dirty="0">
                          <a:solidFill>
                            <a:schemeClr val="tx1"/>
                          </a:solidFill>
                        </a:rPr>
                        <a:t>x</a:t>
                      </a:r>
                    </a:p>
                  </a:txBody>
                  <a:tcPr>
                    <a:lnB w="12700" cap="flat" cmpd="sng" algn="ctr">
                      <a:solidFill>
                        <a:schemeClr val="tx1"/>
                      </a:solidFill>
                      <a:prstDash val="solid"/>
                      <a:round/>
                      <a:headEnd type="none" w="med" len="med"/>
                      <a:tailEnd type="none" w="med" len="med"/>
                    </a:lnB>
                    <a:solidFill>
                      <a:schemeClr val="accent1">
                        <a:lumMod val="90000"/>
                      </a:schemeClr>
                    </a:solidFill>
                  </a:tcPr>
                </a:tc>
                <a:tc>
                  <a:txBody>
                    <a:bodyPr/>
                    <a:lstStyle/>
                    <a:p>
                      <a:pPr algn="ctr"/>
                      <a:endParaRPr lang="en-US" b="1" dirty="0">
                        <a:solidFill>
                          <a:schemeClr val="tx1"/>
                        </a:solidFill>
                      </a:endParaRPr>
                    </a:p>
                  </a:txBody>
                  <a:tcP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03830915"/>
                  </a:ext>
                </a:extLst>
              </a:tr>
            </a:tbl>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a:extLst>
              <a:ext uri="{FF2B5EF4-FFF2-40B4-BE49-F238E27FC236}">
                <a16:creationId xmlns:a16="http://schemas.microsoft.com/office/drawing/2014/main" id="{A31E0F2C-A493-4DB4-AF7D-7B82D1C0A10A}"/>
              </a:ext>
            </a:extLst>
          </p:cNvPr>
          <p:cNvSpPr>
            <a:spLocks noGrp="1" noChangeArrowheads="1"/>
          </p:cNvSpPr>
          <p:nvPr>
            <p:ph type="title"/>
          </p:nvPr>
        </p:nvSpPr>
        <p:spPr/>
        <p:txBody>
          <a:bodyPr/>
          <a:lstStyle/>
          <a:p>
            <a:pPr eaLnBrk="1" hangingPunct="1"/>
            <a:r>
              <a:rPr lang="en-US" altLang="en-US" sz="3600"/>
              <a:t>Larvae Identified and Enumerated</a:t>
            </a:r>
          </a:p>
        </p:txBody>
      </p:sp>
      <p:sp>
        <p:nvSpPr>
          <p:cNvPr id="3" name="Content Placeholder 2">
            <a:extLst>
              <a:ext uri="{FF2B5EF4-FFF2-40B4-BE49-F238E27FC236}">
                <a16:creationId xmlns:a16="http://schemas.microsoft.com/office/drawing/2014/main" id="{F271DB04-4D92-4813-B715-2DCC612BC0C9}"/>
              </a:ext>
            </a:extLst>
          </p:cNvPr>
          <p:cNvSpPr>
            <a:spLocks noGrp="1"/>
          </p:cNvSpPr>
          <p:nvPr>
            <p:ph idx="1"/>
          </p:nvPr>
        </p:nvSpPr>
        <p:spPr>
          <a:xfrm>
            <a:off x="457200" y="1395226"/>
            <a:ext cx="8229600" cy="4525963"/>
          </a:xfrm>
        </p:spPr>
        <p:txBody>
          <a:bodyPr/>
          <a:lstStyle/>
          <a:p>
            <a:r>
              <a:rPr lang="en-US" dirty="0"/>
              <a:t>Larvae identified to at least family</a:t>
            </a:r>
          </a:p>
          <a:p>
            <a:r>
              <a:rPr lang="en-US" dirty="0"/>
              <a:t>Cyprinids delineated as </a:t>
            </a:r>
            <a:r>
              <a:rPr lang="en-US" i="1" dirty="0"/>
              <a:t>not invasive carp</a:t>
            </a:r>
            <a:r>
              <a:rPr lang="en-US" dirty="0"/>
              <a:t> or as </a:t>
            </a:r>
            <a:r>
              <a:rPr lang="en-US" i="1" dirty="0"/>
              <a:t>invasive carp </a:t>
            </a:r>
            <a:r>
              <a:rPr lang="en-US" dirty="0"/>
              <a:t>(Silver, Bighead, and Black all combined)</a:t>
            </a:r>
          </a:p>
        </p:txBody>
      </p:sp>
      <p:pic>
        <p:nvPicPr>
          <p:cNvPr id="4" name="Picture 3">
            <a:extLst>
              <a:ext uri="{FF2B5EF4-FFF2-40B4-BE49-F238E27FC236}">
                <a16:creationId xmlns:a16="http://schemas.microsoft.com/office/drawing/2014/main" id="{D6EFDDB3-221B-4424-A4FC-F9067895AFD4}"/>
              </a:ext>
            </a:extLst>
          </p:cNvPr>
          <p:cNvPicPr>
            <a:picLocks noChangeAspect="1"/>
          </p:cNvPicPr>
          <p:nvPr/>
        </p:nvPicPr>
        <p:blipFill>
          <a:blip r:embed="rId2"/>
          <a:stretch>
            <a:fillRect/>
          </a:stretch>
        </p:blipFill>
        <p:spPr>
          <a:xfrm>
            <a:off x="8965" y="3929865"/>
            <a:ext cx="9144000" cy="2928135"/>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51DB85-DB90-4CE6-B4F8-03468EE146EC}"/>
              </a:ext>
            </a:extLst>
          </p:cNvPr>
          <p:cNvSpPr>
            <a:spLocks noGrp="1"/>
          </p:cNvSpPr>
          <p:nvPr>
            <p:ph type="title"/>
          </p:nvPr>
        </p:nvSpPr>
        <p:spPr>
          <a:xfrm>
            <a:off x="0" y="35859"/>
            <a:ext cx="9144000" cy="792162"/>
          </a:xfrm>
        </p:spPr>
        <p:txBody>
          <a:bodyPr/>
          <a:lstStyle/>
          <a:p>
            <a:r>
              <a:rPr lang="en-US" dirty="0"/>
              <a:t>Invasive Carp Larvae Locations</a:t>
            </a:r>
          </a:p>
        </p:txBody>
      </p:sp>
      <p:pic>
        <p:nvPicPr>
          <p:cNvPr id="4" name="Picture 3">
            <a:extLst>
              <a:ext uri="{FF2B5EF4-FFF2-40B4-BE49-F238E27FC236}">
                <a16:creationId xmlns:a16="http://schemas.microsoft.com/office/drawing/2014/main" id="{09E8E671-B330-46FE-A695-61B33B5EE99F}"/>
              </a:ext>
            </a:extLst>
          </p:cNvPr>
          <p:cNvPicPr>
            <a:picLocks noChangeAspect="1"/>
          </p:cNvPicPr>
          <p:nvPr/>
        </p:nvPicPr>
        <p:blipFill rotWithShape="1">
          <a:blip r:embed="rId2"/>
          <a:srcRect t="20000" b="16666"/>
          <a:stretch/>
        </p:blipFill>
        <p:spPr>
          <a:xfrm>
            <a:off x="358588" y="819056"/>
            <a:ext cx="7162800" cy="5870687"/>
          </a:xfrm>
          <a:prstGeom prst="rect">
            <a:avLst/>
          </a:prstGeom>
        </p:spPr>
      </p:pic>
      <p:sp>
        <p:nvSpPr>
          <p:cNvPr id="10" name="TextBox 9">
            <a:extLst>
              <a:ext uri="{FF2B5EF4-FFF2-40B4-BE49-F238E27FC236}">
                <a16:creationId xmlns:a16="http://schemas.microsoft.com/office/drawing/2014/main" id="{430F7866-24ED-4653-A5FA-5C795EAFA045}"/>
              </a:ext>
            </a:extLst>
          </p:cNvPr>
          <p:cNvSpPr txBox="1"/>
          <p:nvPr/>
        </p:nvSpPr>
        <p:spPr>
          <a:xfrm>
            <a:off x="5181576" y="902493"/>
            <a:ext cx="3740155" cy="2462213"/>
          </a:xfrm>
          <a:prstGeom prst="rect">
            <a:avLst/>
          </a:prstGeom>
          <a:noFill/>
        </p:spPr>
        <p:txBody>
          <a:bodyPr wrap="square" rtlCol="0">
            <a:spAutoFit/>
          </a:bodyPr>
          <a:lstStyle/>
          <a:p>
            <a:pPr marL="342900" indent="-342900">
              <a:buFont typeface="Arial" panose="020B0604020202020204" pitchFamily="34" charset="0"/>
              <a:buChar char="•"/>
            </a:pPr>
            <a:r>
              <a:rPr lang="en-US" sz="2200" b="1" dirty="0"/>
              <a:t>Larvae fairly prevalent in the Atchafalaya, Mississippi, Ouachita, and Red River Systems for all years.</a:t>
            </a:r>
          </a:p>
          <a:p>
            <a:pPr marL="342900" indent="-342900">
              <a:buFont typeface="Arial" panose="020B0604020202020204" pitchFamily="34" charset="0"/>
              <a:buChar char="•"/>
            </a:pPr>
            <a:r>
              <a:rPr lang="en-US" sz="2200" b="1" dirty="0"/>
              <a:t>Not present in SW LA or Northshore</a:t>
            </a:r>
          </a:p>
        </p:txBody>
      </p:sp>
      <p:sp>
        <p:nvSpPr>
          <p:cNvPr id="5" name="TextBox 4">
            <a:extLst>
              <a:ext uri="{FF2B5EF4-FFF2-40B4-BE49-F238E27FC236}">
                <a16:creationId xmlns:a16="http://schemas.microsoft.com/office/drawing/2014/main" id="{DA3ACCC5-843A-4175-91C2-3FCE171BBA32}"/>
              </a:ext>
            </a:extLst>
          </p:cNvPr>
          <p:cNvSpPr txBox="1"/>
          <p:nvPr/>
        </p:nvSpPr>
        <p:spPr>
          <a:xfrm>
            <a:off x="107576" y="6497034"/>
            <a:ext cx="3473824" cy="338554"/>
          </a:xfrm>
          <a:prstGeom prst="rect">
            <a:avLst/>
          </a:prstGeom>
          <a:noFill/>
        </p:spPr>
        <p:txBody>
          <a:bodyPr wrap="square" rtlCol="0">
            <a:spAutoFit/>
          </a:bodyPr>
          <a:lstStyle/>
          <a:p>
            <a:r>
              <a:rPr lang="en-US" sz="1600" b="1" dirty="0"/>
              <a:t>Map created by Chris </a:t>
            </a:r>
            <a:r>
              <a:rPr lang="en-US" sz="1600" b="1" dirty="0" err="1"/>
              <a:t>Bonvillain</a:t>
            </a:r>
            <a:endParaRPr lang="en-US" sz="1600" b="1" dirty="0"/>
          </a:p>
        </p:txBody>
      </p:sp>
      <p:sp>
        <p:nvSpPr>
          <p:cNvPr id="11" name="TextBox 10">
            <a:extLst>
              <a:ext uri="{FF2B5EF4-FFF2-40B4-BE49-F238E27FC236}">
                <a16:creationId xmlns:a16="http://schemas.microsoft.com/office/drawing/2014/main" id="{FDB449CB-7897-4244-B50D-857E7F70C8D8}"/>
              </a:ext>
            </a:extLst>
          </p:cNvPr>
          <p:cNvSpPr txBox="1"/>
          <p:nvPr/>
        </p:nvSpPr>
        <p:spPr>
          <a:xfrm>
            <a:off x="582706" y="5700376"/>
            <a:ext cx="2079812" cy="646331"/>
          </a:xfrm>
          <a:prstGeom prst="rect">
            <a:avLst/>
          </a:prstGeom>
          <a:noFill/>
        </p:spPr>
        <p:txBody>
          <a:bodyPr wrap="square" rtlCol="0">
            <a:spAutoFit/>
          </a:bodyPr>
          <a:lstStyle/>
          <a:p>
            <a:r>
              <a:rPr lang="en-US" b="1" dirty="0"/>
              <a:t>Gulf Intracoastal Waterway</a:t>
            </a:r>
          </a:p>
        </p:txBody>
      </p:sp>
      <p:sp>
        <p:nvSpPr>
          <p:cNvPr id="13" name="Oval 12">
            <a:extLst>
              <a:ext uri="{FF2B5EF4-FFF2-40B4-BE49-F238E27FC236}">
                <a16:creationId xmlns:a16="http://schemas.microsoft.com/office/drawing/2014/main" id="{9B0431F8-C4DD-4858-84FA-B279A215AACE}"/>
              </a:ext>
            </a:extLst>
          </p:cNvPr>
          <p:cNvSpPr/>
          <p:nvPr/>
        </p:nvSpPr>
        <p:spPr>
          <a:xfrm rot="18677667">
            <a:off x="1526066" y="1638404"/>
            <a:ext cx="685800" cy="2156594"/>
          </a:xfrm>
          <a:prstGeom prst="ellipse">
            <a:avLst/>
          </a:prstGeom>
          <a:solidFill>
            <a:srgbClr val="BBE0E3">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a:extLst>
              <a:ext uri="{FF2B5EF4-FFF2-40B4-BE49-F238E27FC236}">
                <a16:creationId xmlns:a16="http://schemas.microsoft.com/office/drawing/2014/main" id="{460E09D8-8B7F-4C54-A0A6-9F850318CCF8}"/>
              </a:ext>
            </a:extLst>
          </p:cNvPr>
          <p:cNvSpPr/>
          <p:nvPr/>
        </p:nvSpPr>
        <p:spPr>
          <a:xfrm>
            <a:off x="3050041" y="2133600"/>
            <a:ext cx="685800" cy="1253192"/>
          </a:xfrm>
          <a:prstGeom prst="ellipse">
            <a:avLst/>
          </a:prstGeom>
          <a:solidFill>
            <a:srgbClr val="BBE0E3">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0FB37D7F-FF2B-418A-978A-4E549F2B95BA}"/>
              </a:ext>
            </a:extLst>
          </p:cNvPr>
          <p:cNvSpPr/>
          <p:nvPr/>
        </p:nvSpPr>
        <p:spPr>
          <a:xfrm rot="1582299">
            <a:off x="3814186" y="1524668"/>
            <a:ext cx="685800" cy="2654471"/>
          </a:xfrm>
          <a:prstGeom prst="ellipse">
            <a:avLst/>
          </a:prstGeom>
          <a:solidFill>
            <a:srgbClr val="BBE0E3">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a:extLst>
              <a:ext uri="{FF2B5EF4-FFF2-40B4-BE49-F238E27FC236}">
                <a16:creationId xmlns:a16="http://schemas.microsoft.com/office/drawing/2014/main" id="{8C221E3D-5305-4284-A640-2C5E746C07C9}"/>
              </a:ext>
            </a:extLst>
          </p:cNvPr>
          <p:cNvSpPr/>
          <p:nvPr/>
        </p:nvSpPr>
        <p:spPr>
          <a:xfrm rot="19143418">
            <a:off x="3210140" y="3827205"/>
            <a:ext cx="1367585" cy="2353496"/>
          </a:xfrm>
          <a:prstGeom prst="ellipse">
            <a:avLst/>
          </a:prstGeom>
          <a:solidFill>
            <a:srgbClr val="BBE0E3">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quot;Not Allowed&quot; Symbol 16">
            <a:extLst>
              <a:ext uri="{FF2B5EF4-FFF2-40B4-BE49-F238E27FC236}">
                <a16:creationId xmlns:a16="http://schemas.microsoft.com/office/drawing/2014/main" id="{39647ACF-8883-456B-A673-7F7C731FBE82}"/>
              </a:ext>
            </a:extLst>
          </p:cNvPr>
          <p:cNvSpPr/>
          <p:nvPr/>
        </p:nvSpPr>
        <p:spPr>
          <a:xfrm>
            <a:off x="4773706" y="3798346"/>
            <a:ext cx="1371600" cy="1204408"/>
          </a:xfrm>
          <a:prstGeom prst="noSmoking">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quot;Not Allowed&quot; Symbol 17">
            <a:extLst>
              <a:ext uri="{FF2B5EF4-FFF2-40B4-BE49-F238E27FC236}">
                <a16:creationId xmlns:a16="http://schemas.microsoft.com/office/drawing/2014/main" id="{59D1D3F8-F768-4BF6-927F-B11FD9748216}"/>
              </a:ext>
            </a:extLst>
          </p:cNvPr>
          <p:cNvSpPr/>
          <p:nvPr/>
        </p:nvSpPr>
        <p:spPr>
          <a:xfrm>
            <a:off x="1181537" y="3991465"/>
            <a:ext cx="1371600" cy="1204408"/>
          </a:xfrm>
          <a:prstGeom prst="noSmoking">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982516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5892E96-C3B1-4B31-A78B-0A332C3E4318}"/>
              </a:ext>
            </a:extLst>
          </p:cNvPr>
          <p:cNvPicPr>
            <a:picLocks noChangeAspect="1"/>
          </p:cNvPicPr>
          <p:nvPr/>
        </p:nvPicPr>
        <p:blipFill>
          <a:blip r:embed="rId2"/>
          <a:stretch>
            <a:fillRect/>
          </a:stretch>
        </p:blipFill>
        <p:spPr>
          <a:xfrm>
            <a:off x="304801" y="1836346"/>
            <a:ext cx="8001000" cy="4853940"/>
          </a:xfrm>
          <a:prstGeom prst="rect">
            <a:avLst/>
          </a:prstGeom>
        </p:spPr>
      </p:pic>
      <p:sp>
        <p:nvSpPr>
          <p:cNvPr id="2" name="Title 1">
            <a:extLst>
              <a:ext uri="{FF2B5EF4-FFF2-40B4-BE49-F238E27FC236}">
                <a16:creationId xmlns:a16="http://schemas.microsoft.com/office/drawing/2014/main" id="{50539FB7-DE25-4BAC-AF0A-289690EF9D29}"/>
              </a:ext>
            </a:extLst>
          </p:cNvPr>
          <p:cNvSpPr>
            <a:spLocks noGrp="1"/>
          </p:cNvSpPr>
          <p:nvPr>
            <p:ph type="title"/>
          </p:nvPr>
        </p:nvSpPr>
        <p:spPr>
          <a:xfrm>
            <a:off x="0" y="274638"/>
            <a:ext cx="9144000" cy="1143000"/>
          </a:xfrm>
        </p:spPr>
        <p:txBody>
          <a:bodyPr/>
          <a:lstStyle/>
          <a:p>
            <a:r>
              <a:rPr lang="en-US" sz="4200" dirty="0"/>
              <a:t>Percent of Total Catch: Statewide</a:t>
            </a:r>
          </a:p>
        </p:txBody>
      </p:sp>
      <p:sp>
        <p:nvSpPr>
          <p:cNvPr id="3" name="TextBox 2">
            <a:extLst>
              <a:ext uri="{FF2B5EF4-FFF2-40B4-BE49-F238E27FC236}">
                <a16:creationId xmlns:a16="http://schemas.microsoft.com/office/drawing/2014/main" id="{DB792C72-7E80-4362-9A8C-775FC363C8EC}"/>
              </a:ext>
            </a:extLst>
          </p:cNvPr>
          <p:cNvSpPr txBox="1"/>
          <p:nvPr/>
        </p:nvSpPr>
        <p:spPr>
          <a:xfrm>
            <a:off x="2590800" y="3590410"/>
            <a:ext cx="1905000" cy="381000"/>
          </a:xfrm>
          <a:prstGeom prst="rect">
            <a:avLst/>
          </a:prstGeom>
          <a:noFill/>
        </p:spPr>
        <p:txBody>
          <a:bodyPr wrap="square" rtlCol="0">
            <a:spAutoFit/>
          </a:bodyPr>
          <a:lstStyle/>
          <a:p>
            <a:pPr algn="ctr"/>
            <a:r>
              <a:rPr lang="en-US" b="1" dirty="0"/>
              <a:t>12.7 ± 1.5%</a:t>
            </a:r>
          </a:p>
        </p:txBody>
      </p:sp>
      <p:sp>
        <p:nvSpPr>
          <p:cNvPr id="4" name="Right Brace 3">
            <a:extLst>
              <a:ext uri="{FF2B5EF4-FFF2-40B4-BE49-F238E27FC236}">
                <a16:creationId xmlns:a16="http://schemas.microsoft.com/office/drawing/2014/main" id="{3DC55EFC-8A0D-4209-864D-D62587272803}"/>
              </a:ext>
            </a:extLst>
          </p:cNvPr>
          <p:cNvSpPr/>
          <p:nvPr/>
        </p:nvSpPr>
        <p:spPr>
          <a:xfrm rot="16200000">
            <a:off x="3314700" y="2789918"/>
            <a:ext cx="457200" cy="3276600"/>
          </a:xfrm>
          <a:prstGeom prst="rightBrace">
            <a:avLst>
              <a:gd name="adj1" fmla="val 8333"/>
              <a:gd name="adj2" fmla="val 49752"/>
            </a:avLst>
          </a:prstGeom>
          <a:noFill/>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TextBox 6">
            <a:extLst>
              <a:ext uri="{FF2B5EF4-FFF2-40B4-BE49-F238E27FC236}">
                <a16:creationId xmlns:a16="http://schemas.microsoft.com/office/drawing/2014/main" id="{708D2610-7301-4C8D-B84F-6B9D069A2FDA}"/>
              </a:ext>
            </a:extLst>
          </p:cNvPr>
          <p:cNvSpPr txBox="1"/>
          <p:nvPr/>
        </p:nvSpPr>
        <p:spPr>
          <a:xfrm>
            <a:off x="5791200" y="2159382"/>
            <a:ext cx="762000" cy="381000"/>
          </a:xfrm>
          <a:prstGeom prst="rect">
            <a:avLst/>
          </a:prstGeom>
          <a:noFill/>
        </p:spPr>
        <p:txBody>
          <a:bodyPr wrap="square" rtlCol="0">
            <a:spAutoFit/>
          </a:bodyPr>
          <a:lstStyle/>
          <a:p>
            <a:pPr algn="ctr"/>
            <a:r>
              <a:rPr lang="en-US" b="1" dirty="0"/>
              <a:t>44%</a:t>
            </a:r>
          </a:p>
        </p:txBody>
      </p:sp>
      <p:sp>
        <p:nvSpPr>
          <p:cNvPr id="8" name="TextBox 7">
            <a:extLst>
              <a:ext uri="{FF2B5EF4-FFF2-40B4-BE49-F238E27FC236}">
                <a16:creationId xmlns:a16="http://schemas.microsoft.com/office/drawing/2014/main" id="{4D058C25-D7BD-49A2-BE3D-82BDFB0F4B20}"/>
              </a:ext>
            </a:extLst>
          </p:cNvPr>
          <p:cNvSpPr txBox="1"/>
          <p:nvPr/>
        </p:nvSpPr>
        <p:spPr>
          <a:xfrm>
            <a:off x="6362700" y="1928549"/>
            <a:ext cx="381000" cy="677108"/>
          </a:xfrm>
          <a:prstGeom prst="rect">
            <a:avLst/>
          </a:prstGeom>
          <a:noFill/>
        </p:spPr>
        <p:txBody>
          <a:bodyPr wrap="square" rtlCol="0">
            <a:spAutoFit/>
          </a:bodyPr>
          <a:lstStyle/>
          <a:p>
            <a:r>
              <a:rPr lang="en-US" sz="3800" b="1" dirty="0"/>
              <a:t>*</a:t>
            </a:r>
          </a:p>
        </p:txBody>
      </p:sp>
      <p:sp>
        <p:nvSpPr>
          <p:cNvPr id="9" name="TextBox 8">
            <a:extLst>
              <a:ext uri="{FF2B5EF4-FFF2-40B4-BE49-F238E27FC236}">
                <a16:creationId xmlns:a16="http://schemas.microsoft.com/office/drawing/2014/main" id="{7836D4E9-5DF1-42BB-A8A9-BBDB0E919FA0}"/>
              </a:ext>
            </a:extLst>
          </p:cNvPr>
          <p:cNvSpPr txBox="1"/>
          <p:nvPr/>
        </p:nvSpPr>
        <p:spPr>
          <a:xfrm>
            <a:off x="7086600" y="3590410"/>
            <a:ext cx="762000" cy="381000"/>
          </a:xfrm>
          <a:prstGeom prst="rect">
            <a:avLst/>
          </a:prstGeom>
          <a:noFill/>
        </p:spPr>
        <p:txBody>
          <a:bodyPr wrap="square" rtlCol="0">
            <a:spAutoFit/>
          </a:bodyPr>
          <a:lstStyle/>
          <a:p>
            <a:pPr algn="ctr"/>
            <a:r>
              <a:rPr lang="en-US" b="1" dirty="0"/>
              <a:t>23%</a:t>
            </a:r>
          </a:p>
        </p:txBody>
      </p:sp>
    </p:spTree>
    <p:extLst>
      <p:ext uri="{BB962C8B-B14F-4D97-AF65-F5344CB8AC3E}">
        <p14:creationId xmlns:p14="http://schemas.microsoft.com/office/powerpoint/2010/main" val="35838447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741854-4163-4C4D-B46A-B7C5F4FC5663}"/>
              </a:ext>
            </a:extLst>
          </p:cNvPr>
          <p:cNvSpPr>
            <a:spLocks noGrp="1"/>
          </p:cNvSpPr>
          <p:nvPr>
            <p:ph type="title"/>
          </p:nvPr>
        </p:nvSpPr>
        <p:spPr>
          <a:xfrm>
            <a:off x="31376" y="0"/>
            <a:ext cx="9130553" cy="792162"/>
          </a:xfrm>
        </p:spPr>
        <p:txBody>
          <a:bodyPr/>
          <a:lstStyle/>
          <a:p>
            <a:r>
              <a:rPr lang="en-US" sz="3600" dirty="0"/>
              <a:t>May 13</a:t>
            </a:r>
            <a:r>
              <a:rPr lang="en-US" sz="3600" baseline="30000" dirty="0"/>
              <a:t>th</a:t>
            </a:r>
            <a:r>
              <a:rPr lang="en-US" sz="3600" dirty="0"/>
              <a:t>; 1 Sample From Butte LaRose</a:t>
            </a:r>
          </a:p>
        </p:txBody>
      </p:sp>
      <p:pic>
        <p:nvPicPr>
          <p:cNvPr id="4" name="Picture 3">
            <a:extLst>
              <a:ext uri="{FF2B5EF4-FFF2-40B4-BE49-F238E27FC236}">
                <a16:creationId xmlns:a16="http://schemas.microsoft.com/office/drawing/2014/main" id="{DC49BF71-934D-442D-BA96-54C40C9E7682}"/>
              </a:ext>
            </a:extLst>
          </p:cNvPr>
          <p:cNvPicPr>
            <a:picLocks noChangeAspect="1"/>
          </p:cNvPicPr>
          <p:nvPr/>
        </p:nvPicPr>
        <p:blipFill rotWithShape="1">
          <a:blip r:embed="rId2">
            <a:extLst>
              <a:ext uri="{28A0092B-C50C-407E-A947-70E740481C1C}">
                <a14:useLocalDpi xmlns:a14="http://schemas.microsoft.com/office/drawing/2010/main" val="0"/>
              </a:ext>
            </a:extLst>
          </a:blip>
          <a:srcRect l="4844" r="4151"/>
          <a:stretch/>
        </p:blipFill>
        <p:spPr>
          <a:xfrm>
            <a:off x="22412" y="759571"/>
            <a:ext cx="4523643" cy="3733800"/>
          </a:xfrm>
          <a:prstGeom prst="rect">
            <a:avLst/>
          </a:prstGeom>
        </p:spPr>
      </p:pic>
      <p:pic>
        <p:nvPicPr>
          <p:cNvPr id="6" name="Picture 5">
            <a:extLst>
              <a:ext uri="{FF2B5EF4-FFF2-40B4-BE49-F238E27FC236}">
                <a16:creationId xmlns:a16="http://schemas.microsoft.com/office/drawing/2014/main" id="{83D0BDC6-2E09-4940-823D-4D8B92348C0F}"/>
              </a:ext>
            </a:extLst>
          </p:cNvPr>
          <p:cNvPicPr>
            <a:picLocks noChangeAspect="1"/>
          </p:cNvPicPr>
          <p:nvPr/>
        </p:nvPicPr>
        <p:blipFill rotWithShape="1">
          <a:blip r:embed="rId3">
            <a:extLst>
              <a:ext uri="{28A0092B-C50C-407E-A947-70E740481C1C}">
                <a14:useLocalDpi xmlns:a14="http://schemas.microsoft.com/office/drawing/2010/main" val="0"/>
              </a:ext>
            </a:extLst>
          </a:blip>
          <a:srcRect l="13690"/>
          <a:stretch/>
        </p:blipFill>
        <p:spPr>
          <a:xfrm>
            <a:off x="4642771" y="759570"/>
            <a:ext cx="4292885" cy="3733801"/>
          </a:xfrm>
          <a:prstGeom prst="rect">
            <a:avLst/>
          </a:prstGeom>
        </p:spPr>
      </p:pic>
      <p:pic>
        <p:nvPicPr>
          <p:cNvPr id="8" name="Picture 7">
            <a:extLst>
              <a:ext uri="{FF2B5EF4-FFF2-40B4-BE49-F238E27FC236}">
                <a16:creationId xmlns:a16="http://schemas.microsoft.com/office/drawing/2014/main" id="{968416C1-29F2-4AEA-B933-83A1375C3A7D}"/>
              </a:ext>
            </a:extLst>
          </p:cNvPr>
          <p:cNvPicPr>
            <a:picLocks noChangeAspect="1"/>
          </p:cNvPicPr>
          <p:nvPr/>
        </p:nvPicPr>
        <p:blipFill rotWithShape="1">
          <a:blip r:embed="rId4">
            <a:extLst>
              <a:ext uri="{28A0092B-C50C-407E-A947-70E740481C1C}">
                <a14:useLocalDpi xmlns:a14="http://schemas.microsoft.com/office/drawing/2010/main" val="0"/>
              </a:ext>
            </a:extLst>
          </a:blip>
          <a:srcRect l="32149" r="18761"/>
          <a:stretch/>
        </p:blipFill>
        <p:spPr>
          <a:xfrm rot="16200000">
            <a:off x="3470802" y="2612271"/>
            <a:ext cx="2251699" cy="6140997"/>
          </a:xfrm>
          <a:prstGeom prst="rect">
            <a:avLst/>
          </a:prstGeom>
        </p:spPr>
      </p:pic>
      <p:sp>
        <p:nvSpPr>
          <p:cNvPr id="3" name="TextBox 2">
            <a:extLst>
              <a:ext uri="{FF2B5EF4-FFF2-40B4-BE49-F238E27FC236}">
                <a16:creationId xmlns:a16="http://schemas.microsoft.com/office/drawing/2014/main" id="{75413256-503E-4CBC-8DF3-BBB6E7B0C5C4}"/>
              </a:ext>
            </a:extLst>
          </p:cNvPr>
          <p:cNvSpPr txBox="1"/>
          <p:nvPr/>
        </p:nvSpPr>
        <p:spPr>
          <a:xfrm>
            <a:off x="1213771" y="2228671"/>
            <a:ext cx="6858000" cy="2400657"/>
          </a:xfrm>
          <a:prstGeom prst="rect">
            <a:avLst/>
          </a:prstGeom>
          <a:solidFill>
            <a:schemeClr val="bg1">
              <a:lumMod val="95000"/>
            </a:schemeClr>
          </a:solidFill>
        </p:spPr>
        <p:txBody>
          <a:bodyPr wrap="square" rtlCol="0">
            <a:spAutoFit/>
          </a:bodyPr>
          <a:lstStyle/>
          <a:p>
            <a:pPr algn="ctr"/>
            <a:r>
              <a:rPr lang="en-US" sz="15000" b="1" dirty="0"/>
              <a:t>97,814</a:t>
            </a:r>
          </a:p>
        </p:txBody>
      </p:sp>
    </p:spTree>
    <p:extLst>
      <p:ext uri="{BB962C8B-B14F-4D97-AF65-F5344CB8AC3E}">
        <p14:creationId xmlns:p14="http://schemas.microsoft.com/office/powerpoint/2010/main" val="341762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94C540-3B34-405B-BCB0-398CF3522727}"/>
              </a:ext>
            </a:extLst>
          </p:cNvPr>
          <p:cNvSpPr>
            <a:spLocks noGrp="1"/>
          </p:cNvSpPr>
          <p:nvPr>
            <p:ph type="title"/>
          </p:nvPr>
        </p:nvSpPr>
        <p:spPr>
          <a:xfrm>
            <a:off x="407913" y="198438"/>
            <a:ext cx="8229600" cy="1143000"/>
          </a:xfrm>
        </p:spPr>
        <p:txBody>
          <a:bodyPr/>
          <a:lstStyle/>
          <a:p>
            <a:r>
              <a:rPr lang="en-US" dirty="0"/>
              <a:t>Invasive Carp as Part of the Total Catch</a:t>
            </a:r>
          </a:p>
        </p:txBody>
      </p:sp>
      <p:pic>
        <p:nvPicPr>
          <p:cNvPr id="6" name="Picture 5">
            <a:extLst>
              <a:ext uri="{FF2B5EF4-FFF2-40B4-BE49-F238E27FC236}">
                <a16:creationId xmlns:a16="http://schemas.microsoft.com/office/drawing/2014/main" id="{B871A6C8-23F7-4208-8FE7-1AF9F7482112}"/>
              </a:ext>
            </a:extLst>
          </p:cNvPr>
          <p:cNvPicPr>
            <a:picLocks noChangeAspect="1"/>
          </p:cNvPicPr>
          <p:nvPr/>
        </p:nvPicPr>
        <p:blipFill>
          <a:blip r:embed="rId2"/>
          <a:stretch>
            <a:fillRect/>
          </a:stretch>
        </p:blipFill>
        <p:spPr>
          <a:xfrm>
            <a:off x="517363" y="1741107"/>
            <a:ext cx="8107344" cy="4918455"/>
          </a:xfrm>
          <a:prstGeom prst="rect">
            <a:avLst/>
          </a:prstGeom>
        </p:spPr>
      </p:pic>
      <p:sp>
        <p:nvSpPr>
          <p:cNvPr id="3" name="TextBox 2">
            <a:extLst>
              <a:ext uri="{FF2B5EF4-FFF2-40B4-BE49-F238E27FC236}">
                <a16:creationId xmlns:a16="http://schemas.microsoft.com/office/drawing/2014/main" id="{64F1ADE9-4D16-498F-BD25-AFD47E1C15B5}"/>
              </a:ext>
            </a:extLst>
          </p:cNvPr>
          <p:cNvSpPr txBox="1"/>
          <p:nvPr/>
        </p:nvSpPr>
        <p:spPr>
          <a:xfrm>
            <a:off x="6477000" y="3969501"/>
            <a:ext cx="381000" cy="461665"/>
          </a:xfrm>
          <a:prstGeom prst="rect">
            <a:avLst/>
          </a:prstGeom>
          <a:noFill/>
        </p:spPr>
        <p:txBody>
          <a:bodyPr wrap="square" rtlCol="0">
            <a:spAutoFit/>
          </a:bodyPr>
          <a:lstStyle/>
          <a:p>
            <a:r>
              <a:rPr lang="en-US" sz="2400" b="1" dirty="0"/>
              <a:t>*</a:t>
            </a:r>
          </a:p>
        </p:txBody>
      </p:sp>
      <p:sp>
        <p:nvSpPr>
          <p:cNvPr id="4" name="TextBox 3">
            <a:extLst>
              <a:ext uri="{FF2B5EF4-FFF2-40B4-BE49-F238E27FC236}">
                <a16:creationId xmlns:a16="http://schemas.microsoft.com/office/drawing/2014/main" id="{7DC4DBC8-212E-4C02-A6DB-9A2B1C2351B1}"/>
              </a:ext>
            </a:extLst>
          </p:cNvPr>
          <p:cNvSpPr txBox="1"/>
          <p:nvPr/>
        </p:nvSpPr>
        <p:spPr>
          <a:xfrm>
            <a:off x="6934200" y="1828800"/>
            <a:ext cx="1524000" cy="369332"/>
          </a:xfrm>
          <a:prstGeom prst="rect">
            <a:avLst/>
          </a:prstGeom>
          <a:noFill/>
        </p:spPr>
        <p:txBody>
          <a:bodyPr wrap="square" rtlCol="0">
            <a:spAutoFit/>
          </a:bodyPr>
          <a:lstStyle/>
          <a:p>
            <a:pPr algn="ctr"/>
            <a:r>
              <a:rPr lang="en-US" b="1" dirty="0">
                <a:solidFill>
                  <a:schemeClr val="accent2"/>
                </a:solidFill>
              </a:rPr>
              <a:t>(N = 93,014)</a:t>
            </a:r>
          </a:p>
        </p:txBody>
      </p:sp>
    </p:spTree>
    <p:extLst>
      <p:ext uri="{BB962C8B-B14F-4D97-AF65-F5344CB8AC3E}">
        <p14:creationId xmlns:p14="http://schemas.microsoft.com/office/powerpoint/2010/main" val="2445907011"/>
      </p:ext>
    </p:extLst>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1145DF05DCE3E49BE5702CC21F1D961" ma:contentTypeVersion="12" ma:contentTypeDescription="Create a new document." ma:contentTypeScope="" ma:versionID="b4ec258f4f7c66d824805e40cdda700f">
  <xsd:schema xmlns:xsd="http://www.w3.org/2001/XMLSchema" xmlns:xs="http://www.w3.org/2001/XMLSchema" xmlns:p="http://schemas.microsoft.com/office/2006/metadata/properties" xmlns:ns2="c55ce691-0dbb-4562-ab90-cbcfe2327911" xmlns:ns3="096b5e69-62d7-4d8a-9ec1-77ac5971931b" targetNamespace="http://schemas.microsoft.com/office/2006/metadata/properties" ma:root="true" ma:fieldsID="ef4690e678d118b422ad0472b4bedb9f" ns2:_="" ns3:_="">
    <xsd:import namespace="c55ce691-0dbb-4562-ab90-cbcfe2327911"/>
    <xsd:import namespace="096b5e69-62d7-4d8a-9ec1-77ac5971931b"/>
    <xsd:element name="properties">
      <xsd:complexType>
        <xsd:sequence>
          <xsd:element name="documentManagement">
            <xsd:complexType>
              <xsd:all>
                <xsd:element ref="ns2:lcf76f155ced4ddcb4097134ff3c332f" minOccurs="0"/>
                <xsd:element ref="ns3:TaxCatchAll" minOccurs="0"/>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OCR"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55ce691-0dbb-4562-ab90-cbcfe2327911"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Image Tags" ma:readOnly="false" ma:fieldId="{5cf76f15-5ced-4ddc-b409-7134ff3c332f}" ma:taxonomyMulti="true" ma:sspId="a041ea59-33c4-48ff-94ef-ea055c729962" ma:termSetId="09814cd3-568e-fe90-9814-8d621ff8fb84" ma:anchorId="fba54fb3-c3e1-fe81-a776-ca4b69148c4d"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096b5e69-62d7-4d8a-9ec1-77ac5971931b"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5485c29c-98ba-4269-a3a9-5e3fae6f45ba}" ma:internalName="TaxCatchAll" ma:showField="CatchAllData" ma:web="096b5e69-62d7-4d8a-9ec1-77ac5971931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096b5e69-62d7-4d8a-9ec1-77ac5971931b" xsi:nil="true"/>
    <lcf76f155ced4ddcb4097134ff3c332f xmlns="c55ce691-0dbb-4562-ab90-cbcfe2327911">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345832C-1759-4944-A12C-8ED663F7F0E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55ce691-0dbb-4562-ab90-cbcfe2327911"/>
    <ds:schemaRef ds:uri="096b5e69-62d7-4d8a-9ec1-77ac5971931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4FD146E-B0D0-4A96-9501-28F17E346061}">
  <ds:schemaRefs>
    <ds:schemaRef ds:uri="http://schemas.microsoft.com/office/2006/metadata/properties"/>
    <ds:schemaRef ds:uri="http://schemas.microsoft.com/office/infopath/2007/PartnerControls"/>
    <ds:schemaRef ds:uri="096b5e69-62d7-4d8a-9ec1-77ac5971931b"/>
    <ds:schemaRef ds:uri="c55ce691-0dbb-4562-ab90-cbcfe2327911"/>
  </ds:schemaRefs>
</ds:datastoreItem>
</file>

<file path=customXml/itemProps3.xml><?xml version="1.0" encoding="utf-8"?>
<ds:datastoreItem xmlns:ds="http://schemas.openxmlformats.org/officeDocument/2006/customXml" ds:itemID="{9FE7E429-638A-4D2D-B38B-E5E5C4A1276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6744</TotalTime>
  <Words>591</Words>
  <Application>Microsoft Office PowerPoint</Application>
  <PresentationFormat>On-screen Show (4:3)</PresentationFormat>
  <Paragraphs>107</Paragraphs>
  <Slides>31</Slides>
  <Notes>4</Notes>
  <HiddenSlides>0</HiddenSlides>
  <MMClips>0</MMClips>
  <ScaleCrop>false</ScaleCrop>
  <HeadingPairs>
    <vt:vector size="4" baseType="variant">
      <vt:variant>
        <vt:lpstr>Theme</vt:lpstr>
      </vt:variant>
      <vt:variant>
        <vt:i4>1</vt:i4>
      </vt:variant>
      <vt:variant>
        <vt:lpstr>Slide Titles</vt:lpstr>
      </vt:variant>
      <vt:variant>
        <vt:i4>31</vt:i4>
      </vt:variant>
    </vt:vector>
  </HeadingPairs>
  <TitlesOfParts>
    <vt:vector size="32" baseType="lpstr">
      <vt:lpstr>Default Design</vt:lpstr>
      <vt:lpstr>Identifying Invasive Carp Spawning Locations Through Statewide Larval Fish Surveys</vt:lpstr>
      <vt:lpstr>Invasive Carp</vt:lpstr>
      <vt:lpstr>Statewide Sample Locations</vt:lpstr>
      <vt:lpstr>LDWF Statewide Larval Fish Surveys</vt:lpstr>
      <vt:lpstr>Larvae Identified and Enumerated</vt:lpstr>
      <vt:lpstr>Invasive Carp Larvae Locations</vt:lpstr>
      <vt:lpstr>Percent of Total Catch: Statewide</vt:lpstr>
      <vt:lpstr>May 13th; 1 Sample From Butte LaRose</vt:lpstr>
      <vt:lpstr>Invasive Carp as Part of the Total Catch</vt:lpstr>
      <vt:lpstr>Invasive Carp as Part of the Total Catch (With Clupeids)</vt:lpstr>
      <vt:lpstr>Relative Abundance</vt:lpstr>
      <vt:lpstr>CPUE (#/minute) (Only for samples that contained at least one Invasive Carp)</vt:lpstr>
      <vt:lpstr>CPUE (#/minute) (*97,000+ Invasive Carp Larvae in One Sample)</vt:lpstr>
      <vt:lpstr>Cumulative Total Number</vt:lpstr>
      <vt:lpstr>Cumulative Total Number</vt:lpstr>
      <vt:lpstr>Cumulative Total Number</vt:lpstr>
      <vt:lpstr>Cumulative Total Number</vt:lpstr>
      <vt:lpstr>All Years Combined</vt:lpstr>
      <vt:lpstr>PowerPoint Presentation</vt:lpstr>
      <vt:lpstr>Typical Atchafalaya Flood Pulse (Mimics the Mississippi) </vt:lpstr>
      <vt:lpstr>2013 Flood Pulse: Delayed</vt:lpstr>
      <vt:lpstr>2014 Flood Pulse: Low</vt:lpstr>
      <vt:lpstr>2019 Flood Pulse: High</vt:lpstr>
      <vt:lpstr>2021 Flood Pulse: Typical</vt:lpstr>
      <vt:lpstr>2022 Flood Pulse: Typical</vt:lpstr>
      <vt:lpstr>Timing, Duration, Intensity:  Signal?</vt:lpstr>
      <vt:lpstr>February ‘Signal’</vt:lpstr>
      <vt:lpstr>March ‘Signal’</vt:lpstr>
      <vt:lpstr>April ‘Signal’</vt:lpstr>
      <vt:lpstr>Summary</vt:lpstr>
      <vt:lpstr>Acknowledgments</vt:lpstr>
    </vt:vector>
  </TitlesOfParts>
  <Company>Nicholls State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NSUSER</dc:creator>
  <cp:lastModifiedBy>Quenton Fontenot</cp:lastModifiedBy>
  <cp:revision>123</cp:revision>
  <dcterms:created xsi:type="dcterms:W3CDTF">2014-10-09T18:06:48Z</dcterms:created>
  <dcterms:modified xsi:type="dcterms:W3CDTF">2023-07-05T16:55:32Z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0x010100C1145DF05DCE3E49BE5702CC21F1D961</vt:lpwstr>
  </property>
</Properties>
</file>