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8"/>
  </p:notesMasterIdLst>
  <p:sldIdLst>
    <p:sldId id="374" r:id="rId5"/>
    <p:sldId id="371" r:id="rId6"/>
    <p:sldId id="372" r:id="rId7"/>
    <p:sldId id="380" r:id="rId8"/>
    <p:sldId id="381" r:id="rId9"/>
    <p:sldId id="553" r:id="rId10"/>
    <p:sldId id="557" r:id="rId11"/>
    <p:sldId id="560" r:id="rId12"/>
    <p:sldId id="561" r:id="rId13"/>
    <p:sldId id="623" r:id="rId14"/>
    <p:sldId id="361" r:id="rId15"/>
    <p:sldId id="362" r:id="rId16"/>
    <p:sldId id="603" r:id="rId17"/>
    <p:sldId id="595" r:id="rId18"/>
    <p:sldId id="596" r:id="rId19"/>
    <p:sldId id="597" r:id="rId20"/>
    <p:sldId id="593" r:id="rId21"/>
    <p:sldId id="594" r:id="rId22"/>
    <p:sldId id="600" r:id="rId23"/>
    <p:sldId id="601" r:id="rId24"/>
    <p:sldId id="602" r:id="rId25"/>
    <p:sldId id="605" r:id="rId26"/>
    <p:sldId id="359" r:id="rId27"/>
    <p:sldId id="448" r:id="rId28"/>
    <p:sldId id="489" r:id="rId29"/>
    <p:sldId id="518" r:id="rId30"/>
    <p:sldId id="609" r:id="rId31"/>
    <p:sldId id="582" r:id="rId32"/>
    <p:sldId id="624" r:id="rId33"/>
    <p:sldId id="616" r:id="rId34"/>
    <p:sldId id="612" r:id="rId35"/>
    <p:sldId id="581" r:id="rId36"/>
    <p:sldId id="37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Pages" id="{BFBF1A54-5879-3D4B-982D-0767704EDB49}">
          <p14:sldIdLst>
            <p14:sldId id="374"/>
            <p14:sldId id="371"/>
            <p14:sldId id="372"/>
            <p14:sldId id="380"/>
            <p14:sldId id="381"/>
            <p14:sldId id="553"/>
            <p14:sldId id="557"/>
            <p14:sldId id="560"/>
            <p14:sldId id="561"/>
            <p14:sldId id="623"/>
            <p14:sldId id="361"/>
            <p14:sldId id="362"/>
            <p14:sldId id="603"/>
            <p14:sldId id="595"/>
            <p14:sldId id="596"/>
            <p14:sldId id="597"/>
            <p14:sldId id="593"/>
            <p14:sldId id="594"/>
            <p14:sldId id="600"/>
            <p14:sldId id="601"/>
            <p14:sldId id="602"/>
            <p14:sldId id="605"/>
            <p14:sldId id="359"/>
            <p14:sldId id="448"/>
            <p14:sldId id="489"/>
            <p14:sldId id="518"/>
            <p14:sldId id="609"/>
            <p14:sldId id="582"/>
            <p14:sldId id="624"/>
            <p14:sldId id="616"/>
            <p14:sldId id="612"/>
            <p14:sldId id="581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pos="2904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4548"/>
    <a:srgbClr val="1E2324"/>
    <a:srgbClr val="FFC600"/>
    <a:srgbClr val="DDF0F6"/>
    <a:srgbClr val="C88B2C"/>
    <a:srgbClr val="E6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56"/>
  </p:normalViewPr>
  <p:slideViewPr>
    <p:cSldViewPr snapToGrid="0" snapToObjects="1">
      <p:cViewPr varScale="1">
        <p:scale>
          <a:sx n="67" d="100"/>
          <a:sy n="67" d="100"/>
        </p:scale>
        <p:origin x="556" y="56"/>
      </p:cViewPr>
      <p:guideLst>
        <p:guide pos="2904"/>
        <p:guide/>
        <p:guide pos="5760"/>
        <p:guide orient="horz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04556868066299E-2"/>
          <c:y val="5.5274725274725274E-2"/>
          <c:w val="0.91128261913122088"/>
          <c:h val="0.81579389114822187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079686634752723E-2"/>
                  <c:y val="-2.9304029304029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63-4EC7-AC7F-873D796A80F9}"/>
                </c:ext>
              </c:extLst>
            </c:dLbl>
            <c:dLbl>
              <c:idx val="1"/>
              <c:layout>
                <c:manualLayout>
                  <c:x val="-3.7079686634752744E-2"/>
                  <c:y val="-3.66300366300366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63-4EC7-AC7F-873D796A80F9}"/>
                </c:ext>
              </c:extLst>
            </c:dLbl>
            <c:dLbl>
              <c:idx val="2"/>
              <c:layout>
                <c:manualLayout>
                  <c:x val="-2.4326594132888936E-2"/>
                  <c:y val="-4.88670407911718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63-4EC7-AC7F-873D796A80F9}"/>
                </c:ext>
              </c:extLst>
            </c:dLbl>
            <c:dLbl>
              <c:idx val="3"/>
              <c:layout>
                <c:manualLayout>
                  <c:x val="-1.4486969481966993E-2"/>
                  <c:y val="-7.10475002779348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63-4EC7-AC7F-873D796A80F9}"/>
                </c:ext>
              </c:extLst>
            </c:dLbl>
            <c:dLbl>
              <c:idx val="4"/>
              <c:layout>
                <c:manualLayout>
                  <c:x val="-3.7079679559481875E-2"/>
                  <c:y val="-5.13629442728498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63-4EC7-AC7F-873D796A80F9}"/>
                </c:ext>
              </c:extLst>
            </c:dLbl>
            <c:dLbl>
              <c:idx val="5"/>
              <c:layout>
                <c:manualLayout>
                  <c:x val="-1.8737997957497973E-2"/>
                  <c:y val="-6.4848054214217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63-4EC7-AC7F-873D796A80F9}"/>
                </c:ext>
              </c:extLst>
            </c:dLbl>
            <c:dLbl>
              <c:idx val="6"/>
              <c:layout>
                <c:manualLayout>
                  <c:x val="-3.4404627725532266E-2"/>
                  <c:y val="-5.8608058608058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63-4EC7-AC7F-873D796A80F9}"/>
                </c:ext>
              </c:extLst>
            </c:dLbl>
            <c:dLbl>
              <c:idx val="7"/>
              <c:layout>
                <c:manualLayout>
                  <c:x val="-3.7079686634752723E-2"/>
                  <c:y val="-5.4945054945054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63-4EC7-AC7F-873D796A80F9}"/>
                </c:ext>
              </c:extLst>
            </c:dLbl>
            <c:dLbl>
              <c:idx val="8"/>
              <c:layout>
                <c:manualLayout>
                  <c:x val="-3.7079686634752723E-2"/>
                  <c:y val="-5.4945054945054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63-4EC7-AC7F-873D796A80F9}"/>
                </c:ext>
              </c:extLst>
            </c:dLbl>
            <c:dLbl>
              <c:idx val="9"/>
              <c:layout>
                <c:manualLayout>
                  <c:x val="-3.7079686634752723E-2"/>
                  <c:y val="-3.6630036630036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63-4EC7-AC7F-873D796A80F9}"/>
                </c:ext>
              </c:extLst>
            </c:dLbl>
            <c:dLbl>
              <c:idx val="10"/>
              <c:layout>
                <c:manualLayout>
                  <c:x val="-3.707968663475282E-2"/>
                  <c:y val="-3.6630036630036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63-4EC7-AC7F-873D796A80F9}"/>
                </c:ext>
              </c:extLst>
            </c:dLbl>
            <c:dLbl>
              <c:idx val="11"/>
              <c:layout>
                <c:manualLayout>
                  <c:x val="-3.0822355321936189E-2"/>
                  <c:y val="-4.95111729818303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97285132546722E-2"/>
                      <c:h val="6.7167819492176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C63-4EC7-AC7F-873D796A80F9}"/>
                </c:ext>
              </c:extLst>
            </c:dLbl>
            <c:dLbl>
              <c:idx val="12"/>
              <c:layout>
                <c:manualLayout>
                  <c:x val="-3.707968663475282E-2"/>
                  <c:y val="-5.128205128205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C63-4EC7-AC7F-873D796A80F9}"/>
                </c:ext>
              </c:extLst>
            </c:dLbl>
            <c:dLbl>
              <c:idx val="13"/>
              <c:layout>
                <c:manualLayout>
                  <c:x val="-3.4245660575794555E-2"/>
                  <c:y val="-6.480745155474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C63-4EC7-AC7F-873D796A80F9}"/>
                </c:ext>
              </c:extLst>
            </c:dLbl>
            <c:dLbl>
              <c:idx val="14"/>
              <c:layout>
                <c:manualLayout>
                  <c:x val="-5.8334821937136877E-2"/>
                  <c:y val="-3.1718990927239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C63-4EC7-AC7F-873D796A80F9}"/>
                </c:ext>
              </c:extLst>
            </c:dLbl>
            <c:dLbl>
              <c:idx val="15"/>
              <c:layout>
                <c:manualLayout>
                  <c:x val="-3.707968663475282E-2"/>
                  <c:y val="-4.39560439560439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C63-4EC7-AC7F-873D796A80F9}"/>
                </c:ext>
              </c:extLst>
            </c:dLbl>
            <c:dLbl>
              <c:idx val="16"/>
              <c:layout>
                <c:manualLayout>
                  <c:x val="-1.1791954560227687E-2"/>
                  <c:y val="-3.2967032967033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C63-4EC7-AC7F-873D796A8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PIF!$B$1:$R$1</c:f>
              <c:strCache>
                <c:ptCount val="17"/>
                <c:pt idx="0">
                  <c:v>Sep-21</c:v>
                </c:pt>
                <c:pt idx="1">
                  <c:v>Oct-21</c:v>
                </c:pt>
                <c:pt idx="2">
                  <c:v>Nov-21</c:v>
                </c:pt>
                <c:pt idx="3">
                  <c:v>Dec-21</c:v>
                </c:pt>
                <c:pt idx="4">
                  <c:v> Jan-22 </c:v>
                </c:pt>
                <c:pt idx="5">
                  <c:v>Feb-22</c:v>
                </c:pt>
                <c:pt idx="6">
                  <c:v>Mar-22</c:v>
                </c:pt>
                <c:pt idx="7">
                  <c:v>Apr-22</c:v>
                </c:pt>
                <c:pt idx="8">
                  <c:v>May-22</c:v>
                </c:pt>
                <c:pt idx="9">
                  <c:v>Jun-22</c:v>
                </c:pt>
                <c:pt idx="10">
                  <c:v>Jul-22</c:v>
                </c:pt>
                <c:pt idx="11">
                  <c:v>Aug-22</c:v>
                </c:pt>
                <c:pt idx="12">
                  <c:v>Sep-23</c:v>
                </c:pt>
                <c:pt idx="13">
                  <c:v>Oct-23</c:v>
                </c:pt>
                <c:pt idx="14">
                  <c:v>Nov-23</c:v>
                </c:pt>
                <c:pt idx="15">
                  <c:v>Dec-23</c:v>
                </c:pt>
                <c:pt idx="16">
                  <c:v>Jan-23</c:v>
                </c:pt>
              </c:strCache>
            </c:strRef>
          </c:cat>
          <c:val>
            <c:numRef>
              <c:f>PIF!$B$2:$R$2</c:f>
              <c:numCache>
                <c:formatCode>[&gt;999999]#.000,,"M";#.000,"K"</c:formatCode>
                <c:ptCount val="17"/>
                <c:pt idx="0">
                  <c:v>4899114</c:v>
                </c:pt>
                <c:pt idx="1">
                  <c:v>4881353</c:v>
                </c:pt>
                <c:pt idx="2">
                  <c:v>4869658</c:v>
                </c:pt>
                <c:pt idx="3">
                  <c:v>4862336</c:v>
                </c:pt>
                <c:pt idx="4">
                  <c:v>4856610</c:v>
                </c:pt>
                <c:pt idx="5">
                  <c:v>4850119</c:v>
                </c:pt>
                <c:pt idx="6">
                  <c:v>4839356</c:v>
                </c:pt>
                <c:pt idx="7">
                  <c:v>4825419</c:v>
                </c:pt>
                <c:pt idx="8">
                  <c:v>4808923</c:v>
                </c:pt>
                <c:pt idx="9">
                  <c:v>4780596</c:v>
                </c:pt>
                <c:pt idx="10">
                  <c:v>4753393</c:v>
                </c:pt>
                <c:pt idx="11">
                  <c:v>4731708</c:v>
                </c:pt>
                <c:pt idx="12">
                  <c:v>4716548</c:v>
                </c:pt>
                <c:pt idx="13">
                  <c:v>4700998</c:v>
                </c:pt>
                <c:pt idx="14">
                  <c:v>4700206</c:v>
                </c:pt>
                <c:pt idx="15">
                  <c:v>4695480</c:v>
                </c:pt>
                <c:pt idx="16">
                  <c:v>4691944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C63-4EC7-AC7F-873D796A80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56118008"/>
        <c:axId val="456118360"/>
      </c:lineChart>
      <c:catAx>
        <c:axId val="456118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6118360"/>
        <c:crosses val="autoZero"/>
        <c:auto val="1"/>
        <c:lblAlgn val="ctr"/>
        <c:lblOffset val="100"/>
        <c:noMultiLvlLbl val="0"/>
      </c:catAx>
      <c:valAx>
        <c:axId val="456118360"/>
        <c:scaling>
          <c:orientation val="minMax"/>
        </c:scaling>
        <c:delete val="0"/>
        <c:axPos val="l"/>
        <c:numFmt formatCode="[&gt;999999]#.000,,&quot;M&quot;;#.000,&quot;K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1180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05:46:46.6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1161 54,'-489'0,"454"-2,-47-8,-13 0,-27-2,-26 0,93 14,38-1,-1 0,1-1,-1-1,-32-5,36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05:48:36.0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9296 112,'-285'1,"-312"-3,361-8,-82-2,-657 13,776 12,125-6,-13 1,-207 9,-1227-18,1463-2,0-2,-103-23,122 22,0 2,0 2,-56 4,18 0,-237-3,-274 3,391 8,-84 1,-151-11,392-2,-42-7,-29-2,-354 10,223 2,225-2,0 0,1-2,-1 0,1 0,0-2,-28-11,40 14,-24-6,-1 0,0 2,0 1,0 1,0 2,-51 2,58-1,0-1,-28-6,25 3,-35-1,-244 7,273 2,0 2,-31 9,36-7,-1-2,1 0,-41 1,-153-8,201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05:48:37.95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2794 69,'-117'1,"-383"-19,428 6,45 6,-48-3,-159 8,110 2,96-2,-38-7,1 0,-415 1,287 9,-345-2,530 0,-1 2,1-1,0 1,0 0,0 0,0 1,-12 6,10-4,0-1,0-1,-1 1,-12 1,4-2,-29 8,43-10,0 1,0 0,-1 0,2 0,-1 1,0 0,0 0,1 0,-1 0,-4 6,3 2,4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05:48:49.90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0,'2188'0,"-2176"0,0 1,0 0,1 1,-1 0,0 1,0 0,-1 1,1 0,-1 1,0 1,13 7,-21-10,-7-4,-15-8,-28-14,23 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05:49:18.9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886 1,'-877'0,"868"0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05:49:21.2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925 1,'-906'0,"887"0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9D485-30E8-2C4C-8490-2400966DD9E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88F43-DB51-5E4F-9659-D26DDBD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5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88F43-DB51-5E4F-9659-D26DDBDDEA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7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88F43-DB51-5E4F-9659-D26DDBDDEA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E732282-F8AC-1D4F-BC12-6BB557ACF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3700" y="2471738"/>
            <a:ext cx="1944385" cy="88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84A22624-A19E-5D47-A827-CEB447AFFC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0855" y="2471738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1902097C-9AD5-B448-8FBD-9D01F36D58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8384" y="2471738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0FE5F665-E7FB-6747-8444-E9E6EA928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5591" y="2470727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B54E415A-0364-A040-A54F-37A56CC40C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3700" y="3517357"/>
            <a:ext cx="1944385" cy="88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EC80193C-430B-DB4A-AB2C-2AB717A36E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30855" y="3517357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25">
            <a:extLst>
              <a:ext uri="{FF2B5EF4-FFF2-40B4-BE49-F238E27FC236}">
                <a16:creationId xmlns:a16="http://schemas.microsoft.com/office/drawing/2014/main" id="{9626926D-F675-2F46-A2D4-37B3B20C3E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68384" y="3517357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3" name="Picture Placeholder 25">
            <a:extLst>
              <a:ext uri="{FF2B5EF4-FFF2-40B4-BE49-F238E27FC236}">
                <a16:creationId xmlns:a16="http://schemas.microsoft.com/office/drawing/2014/main" id="{83B7D7D9-0D0A-114F-976E-33422F6181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05591" y="3516346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25">
            <a:extLst>
              <a:ext uri="{FF2B5EF4-FFF2-40B4-BE49-F238E27FC236}">
                <a16:creationId xmlns:a16="http://schemas.microsoft.com/office/drawing/2014/main" id="{2FDBDB10-1158-EB43-84C0-07DB281345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3700" y="4562264"/>
            <a:ext cx="1944385" cy="88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25">
            <a:extLst>
              <a:ext uri="{FF2B5EF4-FFF2-40B4-BE49-F238E27FC236}">
                <a16:creationId xmlns:a16="http://schemas.microsoft.com/office/drawing/2014/main" id="{22C48B9C-330B-984A-A9AF-78E9C8B4E3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30855" y="4562264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25">
            <a:extLst>
              <a:ext uri="{FF2B5EF4-FFF2-40B4-BE49-F238E27FC236}">
                <a16:creationId xmlns:a16="http://schemas.microsoft.com/office/drawing/2014/main" id="{F169663B-07E9-674D-A755-AB25EF1D58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68384" y="4562264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5">
            <a:extLst>
              <a:ext uri="{FF2B5EF4-FFF2-40B4-BE49-F238E27FC236}">
                <a16:creationId xmlns:a16="http://schemas.microsoft.com/office/drawing/2014/main" id="{420470AE-6F28-3644-B7FD-79EA73B8D2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05591" y="4561253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512891F1-F0BC-AC4B-BFFC-329863AF05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3700" y="5607171"/>
            <a:ext cx="1944385" cy="88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5">
            <a:extLst>
              <a:ext uri="{FF2B5EF4-FFF2-40B4-BE49-F238E27FC236}">
                <a16:creationId xmlns:a16="http://schemas.microsoft.com/office/drawing/2014/main" id="{7F1B55D8-4FB6-6D46-ABDD-C71036E75B1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30855" y="5607171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25">
            <a:extLst>
              <a:ext uri="{FF2B5EF4-FFF2-40B4-BE49-F238E27FC236}">
                <a16:creationId xmlns:a16="http://schemas.microsoft.com/office/drawing/2014/main" id="{BB388D05-8ABB-F742-B724-48E045747BF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68384" y="5607171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1" name="Picture Placeholder 25">
            <a:extLst>
              <a:ext uri="{FF2B5EF4-FFF2-40B4-BE49-F238E27FC236}">
                <a16:creationId xmlns:a16="http://schemas.microsoft.com/office/drawing/2014/main" id="{E207B977-0ADB-FB4E-B123-DFFDC4CA3EB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05591" y="5606160"/>
            <a:ext cx="1944688" cy="881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0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4CA8A-5336-F54A-93F8-178E170F1C78}" type="datetime1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B90E-C691-9147-8CE7-0ADDCA7FF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8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9BC8-0EDA-CF48-BCE1-A6EA10AD1A2C}" type="datetime1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B90E-C691-9147-8CE7-0ADDCA7FF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arallelogram 53">
            <a:extLst>
              <a:ext uri="{FF2B5EF4-FFF2-40B4-BE49-F238E27FC236}">
                <a16:creationId xmlns:a16="http://schemas.microsoft.com/office/drawing/2014/main" id="{D6067117-77C0-0D44-AC09-50219D96FF43}"/>
              </a:ext>
            </a:extLst>
          </p:cNvPr>
          <p:cNvSpPr/>
          <p:nvPr userDrawn="1"/>
        </p:nvSpPr>
        <p:spPr>
          <a:xfrm flipH="1" flipV="1">
            <a:off x="6176660" y="0"/>
            <a:ext cx="7352212" cy="6885541"/>
          </a:xfrm>
          <a:prstGeom prst="parallelogram">
            <a:avLst>
              <a:gd name="adj" fmla="val 30498"/>
            </a:avLst>
          </a:prstGeom>
          <a:solidFill>
            <a:schemeClr val="tx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2" name="Picture Placeholder 25">
            <a:extLst>
              <a:ext uri="{FF2B5EF4-FFF2-40B4-BE49-F238E27FC236}">
                <a16:creationId xmlns:a16="http://schemas.microsoft.com/office/drawing/2014/main" id="{C52E6F24-D639-4B47-8C0E-122B29CA6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86" y="3162410"/>
            <a:ext cx="4283892" cy="3458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B847B3-AE00-D847-8161-78B5ED0FFA81}"/>
              </a:ext>
            </a:extLst>
          </p:cNvPr>
          <p:cNvSpPr/>
          <p:nvPr/>
        </p:nvSpPr>
        <p:spPr>
          <a:xfrm>
            <a:off x="247686" y="2100006"/>
            <a:ext cx="4283892" cy="10624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1628179F-432C-4B4E-8742-351784F66299}"/>
              </a:ext>
            </a:extLst>
          </p:cNvPr>
          <p:cNvSpPr/>
          <p:nvPr/>
        </p:nvSpPr>
        <p:spPr>
          <a:xfrm rot="10800000" flipV="1">
            <a:off x="2949619" y="2100006"/>
            <a:ext cx="1581959" cy="1062405"/>
          </a:xfrm>
          <a:custGeom>
            <a:avLst/>
            <a:gdLst>
              <a:gd name="connsiteX0" fmla="*/ 0 w 5077993"/>
              <a:gd name="connsiteY0" fmla="*/ 3410256 h 3410256"/>
              <a:gd name="connsiteX1" fmla="*/ 3065759 w 5077993"/>
              <a:gd name="connsiteY1" fmla="*/ 3410256 h 3410256"/>
              <a:gd name="connsiteX2" fmla="*/ 3065759 w 5077993"/>
              <a:gd name="connsiteY2" fmla="*/ 3410251 h 3410256"/>
              <a:gd name="connsiteX3" fmla="*/ 5077993 w 5077993"/>
              <a:gd name="connsiteY3" fmla="*/ 3410251 h 3410256"/>
              <a:gd name="connsiteX4" fmla="*/ 4031486 w 5077993"/>
              <a:gd name="connsiteY4" fmla="*/ 0 h 3410256"/>
              <a:gd name="connsiteX5" fmla="*/ 1482880 w 5077993"/>
              <a:gd name="connsiteY5" fmla="*/ 0 h 3410256"/>
              <a:gd name="connsiteX6" fmla="*/ 1482880 w 5077993"/>
              <a:gd name="connsiteY6" fmla="*/ 5 h 3410256"/>
              <a:gd name="connsiteX7" fmla="*/ 0 w 5077993"/>
              <a:gd name="connsiteY7" fmla="*/ 5 h 341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7993" h="3410256">
                <a:moveTo>
                  <a:pt x="0" y="3410256"/>
                </a:moveTo>
                <a:lnTo>
                  <a:pt x="3065759" y="3410256"/>
                </a:lnTo>
                <a:lnTo>
                  <a:pt x="3065759" y="3410251"/>
                </a:lnTo>
                <a:lnTo>
                  <a:pt x="5077993" y="3410251"/>
                </a:lnTo>
                <a:lnTo>
                  <a:pt x="4031486" y="0"/>
                </a:lnTo>
                <a:lnTo>
                  <a:pt x="1482880" y="0"/>
                </a:lnTo>
                <a:lnTo>
                  <a:pt x="1482880" y="5"/>
                </a:lnTo>
                <a:lnTo>
                  <a:pt x="0" y="5"/>
                </a:lnTo>
                <a:close/>
              </a:path>
            </a:pathLst>
          </a:custGeom>
          <a:solidFill>
            <a:schemeClr val="tx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8655F7-C63B-2443-A76A-858B4758731F}"/>
              </a:ext>
            </a:extLst>
          </p:cNvPr>
          <p:cNvSpPr/>
          <p:nvPr/>
        </p:nvSpPr>
        <p:spPr>
          <a:xfrm>
            <a:off x="4612422" y="2100006"/>
            <a:ext cx="4283892" cy="10624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E720576-26CF-D840-9E8E-FC4D55FED79C}"/>
              </a:ext>
            </a:extLst>
          </p:cNvPr>
          <p:cNvSpPr/>
          <p:nvPr/>
        </p:nvSpPr>
        <p:spPr>
          <a:xfrm rot="10800000" flipV="1">
            <a:off x="7314355" y="2100006"/>
            <a:ext cx="1581959" cy="1062405"/>
          </a:xfrm>
          <a:custGeom>
            <a:avLst/>
            <a:gdLst>
              <a:gd name="connsiteX0" fmla="*/ 0 w 5077993"/>
              <a:gd name="connsiteY0" fmla="*/ 3410256 h 3410256"/>
              <a:gd name="connsiteX1" fmla="*/ 3065759 w 5077993"/>
              <a:gd name="connsiteY1" fmla="*/ 3410256 h 3410256"/>
              <a:gd name="connsiteX2" fmla="*/ 3065759 w 5077993"/>
              <a:gd name="connsiteY2" fmla="*/ 3410251 h 3410256"/>
              <a:gd name="connsiteX3" fmla="*/ 5077993 w 5077993"/>
              <a:gd name="connsiteY3" fmla="*/ 3410251 h 3410256"/>
              <a:gd name="connsiteX4" fmla="*/ 4031486 w 5077993"/>
              <a:gd name="connsiteY4" fmla="*/ 0 h 3410256"/>
              <a:gd name="connsiteX5" fmla="*/ 1482880 w 5077993"/>
              <a:gd name="connsiteY5" fmla="*/ 0 h 3410256"/>
              <a:gd name="connsiteX6" fmla="*/ 1482880 w 5077993"/>
              <a:gd name="connsiteY6" fmla="*/ 5 h 3410256"/>
              <a:gd name="connsiteX7" fmla="*/ 0 w 5077993"/>
              <a:gd name="connsiteY7" fmla="*/ 5 h 341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7993" h="3410256">
                <a:moveTo>
                  <a:pt x="0" y="3410256"/>
                </a:moveTo>
                <a:lnTo>
                  <a:pt x="3065759" y="3410256"/>
                </a:lnTo>
                <a:lnTo>
                  <a:pt x="3065759" y="3410251"/>
                </a:lnTo>
                <a:lnTo>
                  <a:pt x="5077993" y="3410251"/>
                </a:lnTo>
                <a:lnTo>
                  <a:pt x="4031486" y="0"/>
                </a:lnTo>
                <a:lnTo>
                  <a:pt x="1482880" y="0"/>
                </a:lnTo>
                <a:lnTo>
                  <a:pt x="1482880" y="5"/>
                </a:lnTo>
                <a:lnTo>
                  <a:pt x="0" y="5"/>
                </a:lnTo>
                <a:close/>
              </a:path>
            </a:pathLst>
          </a:custGeom>
          <a:solidFill>
            <a:schemeClr val="tx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3" name="Picture Placeholder 25">
            <a:extLst>
              <a:ext uri="{FF2B5EF4-FFF2-40B4-BE49-F238E27FC236}">
                <a16:creationId xmlns:a16="http://schemas.microsoft.com/office/drawing/2014/main" id="{52D0BC40-B54E-BC44-A939-FB79F24A85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2422" y="3162410"/>
            <a:ext cx="4283892" cy="3458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4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044C8CF5-BDC0-F540-A624-D758BBBFED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2018" y="2658140"/>
            <a:ext cx="8739962" cy="41998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C1E434F6-4F17-414E-83CC-6F2FE4223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86" y="2658141"/>
            <a:ext cx="4283892" cy="3963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F1888E79-9932-B849-8333-C51CDBF9C9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1652" y="2658141"/>
            <a:ext cx="4283892" cy="3963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9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C1E434F6-4F17-414E-83CC-6F2FE4223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86" y="2658141"/>
            <a:ext cx="4283892" cy="3963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F1888E79-9932-B849-8333-C51CDBF9C9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1652" y="2658141"/>
            <a:ext cx="4283892" cy="3963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F1888E79-9932-B849-8333-C51CDBF9C9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1614" y="2664840"/>
            <a:ext cx="4339101" cy="3963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10A87F-59C9-7D4F-8D6C-4D06D878F2BC}"/>
              </a:ext>
            </a:extLst>
          </p:cNvPr>
          <p:cNvSpPr/>
          <p:nvPr userDrawn="1"/>
        </p:nvSpPr>
        <p:spPr>
          <a:xfrm>
            <a:off x="223284" y="2658141"/>
            <a:ext cx="4348716" cy="3976575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5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ogo/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2D3A8-C437-184F-8C60-D5254E7289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3284" y="2573081"/>
            <a:ext cx="2594344" cy="980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894D9979-B015-A041-B505-87F6BC5DD0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3284" y="3607110"/>
            <a:ext cx="2594344" cy="9808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4350C90E-3C22-C24A-B0AB-BD56CE432F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3284" y="4641144"/>
            <a:ext cx="2594344" cy="9808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3AB169CC-D3C8-364E-92AA-D14F33F1ED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3284" y="5675175"/>
            <a:ext cx="2594344" cy="9808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6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ogo/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05E54F9E-7908-C74B-B4AE-952CFB9E1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3284" y="2573081"/>
            <a:ext cx="1531088" cy="1297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86EE7E40-0C5A-6942-911A-A73C629C83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3284" y="3965945"/>
            <a:ext cx="1531088" cy="1297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1CE95CA4-9E7D-3744-9F9B-6C8925BFBF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3284" y="5358812"/>
            <a:ext cx="1531088" cy="1297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AECD6D4C-430E-3146-8E28-1FA58C1310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8332" y="2573081"/>
            <a:ext cx="1531088" cy="1297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A4AE0677-58AF-9E4C-BAB1-98140545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8332" y="3965945"/>
            <a:ext cx="1531088" cy="1297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33B56443-BE01-7A40-B053-8CD367963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8332" y="5358812"/>
            <a:ext cx="1531088" cy="1297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3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F02198B6-7C56-8F4B-AB76-A609557D9A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1651" y="1915808"/>
            <a:ext cx="4298678" cy="23460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Insert Company Logo Here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C645662-D490-F14C-8CB4-C415015B6E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1651" y="4288614"/>
            <a:ext cx="4298678" cy="23460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AEEE081A-8A92-FE43-9001-3F852CE1B5B5}"/>
              </a:ext>
            </a:extLst>
          </p:cNvPr>
          <p:cNvSpPr/>
          <p:nvPr userDrawn="1"/>
        </p:nvSpPr>
        <p:spPr>
          <a:xfrm flipV="1">
            <a:off x="-3900494" y="0"/>
            <a:ext cx="7352212" cy="6885541"/>
          </a:xfrm>
          <a:prstGeom prst="parallelogram">
            <a:avLst>
              <a:gd name="adj" fmla="val 30498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696817-E587-1C49-A977-A994B5B5D59F}"/>
              </a:ext>
            </a:extLst>
          </p:cNvPr>
          <p:cNvCxnSpPr>
            <a:cxnSpLocks/>
          </p:cNvCxnSpPr>
          <p:nvPr userDrawn="1"/>
        </p:nvCxnSpPr>
        <p:spPr>
          <a:xfrm>
            <a:off x="223284" y="1633968"/>
            <a:ext cx="870704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BD3E6D-9582-C649-97EF-59404881CFCA}"/>
              </a:ext>
            </a:extLst>
          </p:cNvPr>
          <p:cNvGrpSpPr/>
          <p:nvPr userDrawn="1"/>
        </p:nvGrpSpPr>
        <p:grpSpPr>
          <a:xfrm>
            <a:off x="7427489" y="377199"/>
            <a:ext cx="1504076" cy="484450"/>
            <a:chOff x="7427489" y="377199"/>
            <a:chExt cx="1504076" cy="484450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63E29-5313-8342-B0E4-BD39266CE6FE}"/>
                </a:ext>
              </a:extLst>
            </p:cNvPr>
            <p:cNvSpPr/>
            <p:nvPr/>
          </p:nvSpPr>
          <p:spPr>
            <a:xfrm>
              <a:off x="7427489" y="377199"/>
              <a:ext cx="1504076" cy="369332"/>
            </a:xfrm>
            <a:custGeom>
              <a:avLst/>
              <a:gdLst>
                <a:gd name="connsiteX0" fmla="*/ 0 w 1504076"/>
                <a:gd name="connsiteY0" fmla="*/ 0 h 369332"/>
                <a:gd name="connsiteX1" fmla="*/ 1224249 w 1504076"/>
                <a:gd name="connsiteY1" fmla="*/ 0 h 369332"/>
                <a:gd name="connsiteX2" fmla="*/ 1334039 w 1504076"/>
                <a:gd name="connsiteY2" fmla="*/ 0 h 369332"/>
                <a:gd name="connsiteX3" fmla="*/ 1504076 w 1504076"/>
                <a:gd name="connsiteY3" fmla="*/ 0 h 369332"/>
                <a:gd name="connsiteX4" fmla="*/ 1504076 w 1504076"/>
                <a:gd name="connsiteY4" fmla="*/ 369332 h 369332"/>
                <a:gd name="connsiteX5" fmla="*/ 1430874 w 1504076"/>
                <a:gd name="connsiteY5" fmla="*/ 369332 h 369332"/>
                <a:gd name="connsiteX6" fmla="*/ 1224249 w 1504076"/>
                <a:gd name="connsiteY6" fmla="*/ 369332 h 369332"/>
                <a:gd name="connsiteX7" fmla="*/ 96835 w 1504076"/>
                <a:gd name="connsiteY7" fmla="*/ 369332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076" h="369332">
                  <a:moveTo>
                    <a:pt x="0" y="0"/>
                  </a:moveTo>
                  <a:lnTo>
                    <a:pt x="1224249" y="0"/>
                  </a:lnTo>
                  <a:lnTo>
                    <a:pt x="1334039" y="0"/>
                  </a:lnTo>
                  <a:lnTo>
                    <a:pt x="1504076" y="0"/>
                  </a:lnTo>
                  <a:lnTo>
                    <a:pt x="1504076" y="369332"/>
                  </a:lnTo>
                  <a:lnTo>
                    <a:pt x="1430874" y="369332"/>
                  </a:lnTo>
                  <a:lnTo>
                    <a:pt x="1224249" y="369332"/>
                  </a:lnTo>
                  <a:lnTo>
                    <a:pt x="96835" y="36933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8AC095-1460-9946-89E4-1FABB15D7C71}"/>
                </a:ext>
              </a:extLst>
            </p:cNvPr>
            <p:cNvSpPr txBox="1"/>
            <p:nvPr/>
          </p:nvSpPr>
          <p:spPr>
            <a:xfrm>
              <a:off x="7710345" y="382650"/>
              <a:ext cx="1012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ebas Neue Book" panose="020B0606020202050201" pitchFamily="34" charset="77"/>
                </a:rPr>
                <a:t>Case study</a:t>
              </a:r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11E8CCCF-97FA-6542-9F11-530338AB2080}"/>
                </a:ext>
              </a:extLst>
            </p:cNvPr>
            <p:cNvSpPr/>
            <p:nvPr/>
          </p:nvSpPr>
          <p:spPr>
            <a:xfrm rot="10800000">
              <a:off x="8737833" y="746531"/>
              <a:ext cx="193607" cy="115118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0D08B94-FC08-5142-8FB8-5AED133AA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8662" y="85473"/>
            <a:ext cx="1220882" cy="2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9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csfi.info/" TargetMode="Externa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hamiter/4577983067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customXml" Target="../ink/ink1.xml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1.png"/><Relationship Id="rId5" Type="http://schemas.openxmlformats.org/officeDocument/2006/relationships/customXml" Target="../ink/ink4.xml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ema.gov/sites/default/files/documents/fema_risk-rating_PCW_Rating_Examples.xlsx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" t="2069" r="1357"/>
          <a:stretch/>
        </p:blipFill>
        <p:spPr>
          <a:xfrm>
            <a:off x="0" y="-1"/>
            <a:ext cx="9157855" cy="683817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3C7693D9-9C9B-5942-8059-FC330899CA67}"/>
              </a:ext>
            </a:extLst>
          </p:cNvPr>
          <p:cNvSpPr/>
          <p:nvPr/>
        </p:nvSpPr>
        <p:spPr>
          <a:xfrm>
            <a:off x="609118" y="3349128"/>
            <a:ext cx="7925765" cy="3394573"/>
          </a:xfrm>
          <a:custGeom>
            <a:avLst/>
            <a:gdLst>
              <a:gd name="connsiteX0" fmla="*/ 0 w 10567686"/>
              <a:gd name="connsiteY0" fmla="*/ 1724627 h 4224759"/>
              <a:gd name="connsiteX1" fmla="*/ 0 w 10567686"/>
              <a:gd name="connsiteY1" fmla="*/ 4224759 h 4224759"/>
              <a:gd name="connsiteX2" fmla="*/ 10567686 w 10567686"/>
              <a:gd name="connsiteY2" fmla="*/ 4224759 h 4224759"/>
              <a:gd name="connsiteX3" fmla="*/ 10567686 w 10567686"/>
              <a:gd name="connsiteY3" fmla="*/ 0 h 4224759"/>
              <a:gd name="connsiteX4" fmla="*/ 0 w 10567686"/>
              <a:gd name="connsiteY4" fmla="*/ 1724627 h 4224759"/>
              <a:gd name="connsiteX0" fmla="*/ 11575 w 10567686"/>
              <a:gd name="connsiteY0" fmla="*/ 967359 h 4224759"/>
              <a:gd name="connsiteX1" fmla="*/ 0 w 10567686"/>
              <a:gd name="connsiteY1" fmla="*/ 4224759 h 4224759"/>
              <a:gd name="connsiteX2" fmla="*/ 10567686 w 10567686"/>
              <a:gd name="connsiteY2" fmla="*/ 4224759 h 4224759"/>
              <a:gd name="connsiteX3" fmla="*/ 10567686 w 10567686"/>
              <a:gd name="connsiteY3" fmla="*/ 0 h 4224759"/>
              <a:gd name="connsiteX4" fmla="*/ 11575 w 10567686"/>
              <a:gd name="connsiteY4" fmla="*/ 967359 h 4224759"/>
              <a:gd name="connsiteX0" fmla="*/ 11575 w 10567686"/>
              <a:gd name="connsiteY0" fmla="*/ 801641 h 4224759"/>
              <a:gd name="connsiteX1" fmla="*/ 0 w 10567686"/>
              <a:gd name="connsiteY1" fmla="*/ 4224759 h 4224759"/>
              <a:gd name="connsiteX2" fmla="*/ 10567686 w 10567686"/>
              <a:gd name="connsiteY2" fmla="*/ 4224759 h 4224759"/>
              <a:gd name="connsiteX3" fmla="*/ 10567686 w 10567686"/>
              <a:gd name="connsiteY3" fmla="*/ 0 h 4224759"/>
              <a:gd name="connsiteX4" fmla="*/ 11575 w 10567686"/>
              <a:gd name="connsiteY4" fmla="*/ 801641 h 42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686" h="4224759">
                <a:moveTo>
                  <a:pt x="11575" y="801641"/>
                </a:moveTo>
                <a:cubicBezTo>
                  <a:pt x="7717" y="1887441"/>
                  <a:pt x="3858" y="3138959"/>
                  <a:pt x="0" y="4224759"/>
                </a:cubicBezTo>
                <a:lnTo>
                  <a:pt x="10567686" y="4224759"/>
                </a:lnTo>
                <a:lnTo>
                  <a:pt x="10567686" y="0"/>
                </a:lnTo>
                <a:lnTo>
                  <a:pt x="11575" y="80164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B25DE-2825-2847-811F-5D9F4209C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267" y="4622022"/>
            <a:ext cx="7509615" cy="141187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Coalition for Sustainable Flood Insurance</a:t>
            </a:r>
            <a:br>
              <a:rPr lang="en-US" sz="44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FBB1-FA04-5C40-984E-F31559B41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965" y="6058365"/>
            <a:ext cx="6995832" cy="351263"/>
          </a:xfrm>
        </p:spPr>
        <p:txBody>
          <a:bodyPr>
            <a:norm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State of the Coast					         June 2, 2023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2FDCBFDE-AF8C-A644-9C83-D476E0F1DEA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7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49C28-927C-7545-91A2-A9B7B0DA65E6}"/>
              </a:ext>
            </a:extLst>
          </p:cNvPr>
          <p:cNvSpPr txBox="1"/>
          <p:nvPr/>
        </p:nvSpPr>
        <p:spPr>
          <a:xfrm>
            <a:off x="1318847" y="718331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8FC40A-7411-4E49-9317-9427EA8604C8}"/>
              </a:ext>
            </a:extLst>
          </p:cNvPr>
          <p:cNvCxnSpPr>
            <a:cxnSpLocks/>
          </p:cNvCxnSpPr>
          <p:nvPr/>
        </p:nvCxnSpPr>
        <p:spPr>
          <a:xfrm>
            <a:off x="1074084" y="5998265"/>
            <a:ext cx="6995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7F4820F-5274-3440-8F1B-15C72F945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78" r="10533" b="41817"/>
          <a:stretch/>
        </p:blipFill>
        <p:spPr>
          <a:xfrm>
            <a:off x="471690" y="498775"/>
            <a:ext cx="3531598" cy="82678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893" y="361570"/>
            <a:ext cx="3444990" cy="1101498"/>
          </a:xfrm>
          <a:prstGeom prst="rect">
            <a:avLst/>
          </a:prstGeom>
          <a:effectLst/>
        </p:spPr>
      </p:pic>
      <p:sp>
        <p:nvSpPr>
          <p:cNvPr id="8" name="AutoShape 2" descr="https://previews.dropbox.com/p/thumb/ABXtlpleqXadslmF2lzYNgh0TUKQd3SnduRCS845D06AEGGihtYnPE0jENDB49kkahLgCP9atJXYtV4QFBLRac7N47MuKn9NyuJRgv2LJhpHxXEZpWLI-e-y0vFOd9GmYztNrftoFLCFSTGO8shuOm_k0ucSO0QEUQp1hgRx_BPGJZkzy9KH-DgR1NqqIKiawpLWGryL8S8etfovEE_4E4e3xiLgGlYKA-hq3gFXwrY3FDRVBmR5Z50O_rdd1kZ0Qjk2qq9cyo0QU8Q7dSUnCfB4pgpw9yKPseyDuG8VXPZCYD4p36bIEj5nyG9DFqQtRrzk6CtxB2bkS5DWMTLoOPat_KASY6PKTp7hCdYWcN3xuls4seH93L4Uz6iXksb1x-wJk5oSFQs9Db8jF_3jyWuMIbsqLihrfnlCSFaAhJGN3Ar9S69ZlAh5lw-HFztZDicviRPyF2c0GDZg06VMEVFMEWWV4u90U3u9D5BYrazmU4UgjzNSxjDn7uffaEywoy-LnAanTlwt0t8EwRhr6tHnUlPgNYX8vWDsXPN65Jbs4WFYT6hVQsLkQ4yEIau-vo6_IP6FV6piR38TsxdFcN8Vnw9CunL57WZxkfQb8LC4vQ/p.jpeg?fv_content=true&amp;size_mode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7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FEMA Appendix D – Levee Quality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639"/>
          <a:stretch/>
        </p:blipFill>
        <p:spPr>
          <a:xfrm>
            <a:off x="0" y="1458243"/>
            <a:ext cx="9024530" cy="3496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7020" b="24040"/>
          <a:stretch/>
        </p:blipFill>
        <p:spPr>
          <a:xfrm>
            <a:off x="1165722" y="5122738"/>
            <a:ext cx="6642140" cy="16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Risk Rating 2.0 – Emerging &amp; Pressing Issues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7316" y="913432"/>
            <a:ext cx="8481755" cy="65381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700" b="1" dirty="0">
              <a:effectLst/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Greater transparency in development of rates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1700" b="1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Widespread communication 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to various audiences, including flood plain managers, policyholders, realtors, bankers, homebuilders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1700" b="1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Data Reliability 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Clarity on formulas used for weighing of risk factors and calculation of mitigation credits</a:t>
            </a:r>
          </a:p>
          <a:p>
            <a:pPr marR="0" lvl="0">
              <a:spcBef>
                <a:spcPts val="0"/>
              </a:spcBef>
            </a:pPr>
            <a:endParaRPr lang="en-US" sz="1700" b="1" dirty="0">
              <a:effectLst/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Affordability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– No cap on premiums relative to income; Homeowners Flood Insurance Affordability Act instructed FEMA to minimize number of policies with annual premiums that exceed 1% of total coverage provided by policy</a:t>
            </a:r>
          </a:p>
          <a:p>
            <a:endParaRPr lang="en-US" sz="17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Appropriate Credit for Flood Protection and Mitigation </a:t>
            </a:r>
            <a:r>
              <a:rPr lang="en-US" sz="17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Risk is lowered from coastal restoration, elevation, or flood protection, but 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measures are not reflected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700" b="1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NFIP Policy Lapses – 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Can’t assume policy or benefit from glidepath if policy wasn’t renewed</a:t>
            </a:r>
            <a:endParaRPr lang="en-US" sz="1700" b="1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1700" b="1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Continuous Coverage 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Ability to buy private and return to NFIP with glidepath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600" b="1" dirty="0">
              <a:effectLst/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R="0" lvl="0">
              <a:spcBef>
                <a:spcPts val="0"/>
              </a:spcBef>
            </a:pPr>
            <a:endParaRPr lang="en-US" sz="1600" b="1" dirty="0">
              <a:effectLst/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endParaRPr lang="en-US" sz="165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13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3" y="481371"/>
              <a:ext cx="6276857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RR2.0 Examples</a:t>
              </a:r>
              <a:endParaRPr lang="en-US" sz="2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94D30D-D2A4-C876-C2F3-B26C79882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09559"/>
              </p:ext>
            </p:extLst>
          </p:nvPr>
        </p:nvGraphicFramePr>
        <p:xfrm>
          <a:off x="484146" y="1559550"/>
          <a:ext cx="8296298" cy="50109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3126">
                  <a:extLst>
                    <a:ext uri="{9D8B030D-6E8A-4147-A177-3AD203B41FA5}">
                      <a16:colId xmlns:a16="http://schemas.microsoft.com/office/drawing/2014/main" val="4121081209"/>
                    </a:ext>
                  </a:extLst>
                </a:gridCol>
                <a:gridCol w="717248">
                  <a:extLst>
                    <a:ext uri="{9D8B030D-6E8A-4147-A177-3AD203B41FA5}">
                      <a16:colId xmlns:a16="http://schemas.microsoft.com/office/drawing/2014/main" val="2900666429"/>
                    </a:ext>
                  </a:extLst>
                </a:gridCol>
                <a:gridCol w="1352964">
                  <a:extLst>
                    <a:ext uri="{9D8B030D-6E8A-4147-A177-3AD203B41FA5}">
                      <a16:colId xmlns:a16="http://schemas.microsoft.com/office/drawing/2014/main" val="409621523"/>
                    </a:ext>
                  </a:extLst>
                </a:gridCol>
                <a:gridCol w="1017405">
                  <a:extLst>
                    <a:ext uri="{9D8B030D-6E8A-4147-A177-3AD203B41FA5}">
                      <a16:colId xmlns:a16="http://schemas.microsoft.com/office/drawing/2014/main" val="2358879350"/>
                    </a:ext>
                  </a:extLst>
                </a:gridCol>
                <a:gridCol w="1185185">
                  <a:extLst>
                    <a:ext uri="{9D8B030D-6E8A-4147-A177-3AD203B41FA5}">
                      <a16:colId xmlns:a16="http://schemas.microsoft.com/office/drawing/2014/main" val="2143526412"/>
                    </a:ext>
                  </a:extLst>
                </a:gridCol>
                <a:gridCol w="1185185">
                  <a:extLst>
                    <a:ext uri="{9D8B030D-6E8A-4147-A177-3AD203B41FA5}">
                      <a16:colId xmlns:a16="http://schemas.microsoft.com/office/drawing/2014/main" val="3544140674"/>
                    </a:ext>
                  </a:extLst>
                </a:gridCol>
                <a:gridCol w="1185185">
                  <a:extLst>
                    <a:ext uri="{9D8B030D-6E8A-4147-A177-3AD203B41FA5}">
                      <a16:colId xmlns:a16="http://schemas.microsoft.com/office/drawing/2014/main" val="2148327656"/>
                    </a:ext>
                  </a:extLst>
                </a:gridCol>
              </a:tblGrid>
              <a:tr h="71584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Replacement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Square Footage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1.0</a:t>
                      </a:r>
                      <a:r>
                        <a:rPr lang="en-US" sz="14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Premium</a:t>
                      </a:r>
                      <a:endParaRPr lang="en-US" sz="1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955694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Belle Chasse, 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$393,985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072151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Picayune,</a:t>
                      </a:r>
                      <a:r>
                        <a:rPr lang="en-US" sz="14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MS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$4,823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413530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Key West, 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233634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Scituate,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$1,297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955235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Hatteras,</a:t>
                      </a:r>
                      <a:r>
                        <a:rPr lang="en-US" sz="14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NC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855979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Long</a:t>
                      </a:r>
                      <a:r>
                        <a:rPr lang="en-US" sz="14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Island, NY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$3,614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324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927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991496"/>
              </p:ext>
            </p:extLst>
          </p:nvPr>
        </p:nvGraphicFramePr>
        <p:xfrm>
          <a:off x="550844" y="5195977"/>
          <a:ext cx="8187912" cy="14316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0496">
                  <a:extLst>
                    <a:ext uri="{9D8B030D-6E8A-4147-A177-3AD203B41FA5}">
                      <a16:colId xmlns:a16="http://schemas.microsoft.com/office/drawing/2014/main" val="4121081209"/>
                    </a:ext>
                  </a:extLst>
                </a:gridCol>
                <a:gridCol w="708910">
                  <a:extLst>
                    <a:ext uri="{9D8B030D-6E8A-4147-A177-3AD203B41FA5}">
                      <a16:colId xmlns:a16="http://schemas.microsoft.com/office/drawing/2014/main" val="2900666429"/>
                    </a:ext>
                  </a:extLst>
                </a:gridCol>
                <a:gridCol w="1335289">
                  <a:extLst>
                    <a:ext uri="{9D8B030D-6E8A-4147-A177-3AD203B41FA5}">
                      <a16:colId xmlns:a16="http://schemas.microsoft.com/office/drawing/2014/main" val="409621523"/>
                    </a:ext>
                  </a:extLst>
                </a:gridCol>
                <a:gridCol w="1004114">
                  <a:extLst>
                    <a:ext uri="{9D8B030D-6E8A-4147-A177-3AD203B41FA5}">
                      <a16:colId xmlns:a16="http://schemas.microsoft.com/office/drawing/2014/main" val="2358879350"/>
                    </a:ext>
                  </a:extLst>
                </a:gridCol>
                <a:gridCol w="1169701">
                  <a:extLst>
                    <a:ext uri="{9D8B030D-6E8A-4147-A177-3AD203B41FA5}">
                      <a16:colId xmlns:a16="http://schemas.microsoft.com/office/drawing/2014/main" val="2143526412"/>
                    </a:ext>
                  </a:extLst>
                </a:gridCol>
                <a:gridCol w="1169701">
                  <a:extLst>
                    <a:ext uri="{9D8B030D-6E8A-4147-A177-3AD203B41FA5}">
                      <a16:colId xmlns:a16="http://schemas.microsoft.com/office/drawing/2014/main" val="3544140674"/>
                    </a:ext>
                  </a:extLst>
                </a:gridCol>
                <a:gridCol w="1169701">
                  <a:extLst>
                    <a:ext uri="{9D8B030D-6E8A-4147-A177-3AD203B41FA5}">
                      <a16:colId xmlns:a16="http://schemas.microsoft.com/office/drawing/2014/main" val="2148327656"/>
                    </a:ext>
                  </a:extLst>
                </a:gridCol>
              </a:tblGrid>
              <a:tr h="71584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Replacement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Square Footage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1.0</a:t>
                      </a:r>
                      <a:r>
                        <a:rPr lang="en-US" sz="14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Premium</a:t>
                      </a:r>
                      <a:endParaRPr lang="en-US" sz="1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955694"/>
                  </a:ext>
                </a:extLst>
              </a:tr>
              <a:tr h="71584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Belle Chasse, LA</a:t>
                      </a:r>
                    </a:p>
                    <a:p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(Plaquemines)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$393,985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$8,828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3088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D5BD05D-C012-0040-8CDD-D076F4E74D14}"/>
              </a:ext>
            </a:extLst>
          </p:cNvPr>
          <p:cNvSpPr txBox="1"/>
          <p:nvPr/>
        </p:nvSpPr>
        <p:spPr>
          <a:xfrm>
            <a:off x="726850" y="544278"/>
            <a:ext cx="595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COALITION OR SUSTAINABLE FLOOD INSURANCE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5835" r="7477" b="4923"/>
          <a:stretch/>
        </p:blipFill>
        <p:spPr>
          <a:xfrm>
            <a:off x="2335724" y="1361762"/>
            <a:ext cx="4735133" cy="3551350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3" y="481371"/>
              <a:ext cx="6276857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RR2.0 Examples</a:t>
              </a:r>
              <a:endParaRPr lang="en-US" sz="2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02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9795198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268013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NFIP Participation – September 2021 to January 2023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D84BEB-9A2B-7FAA-1E14-50E8A0ADE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543969"/>
              </p:ext>
            </p:extLst>
          </p:nvPr>
        </p:nvGraphicFramePr>
        <p:xfrm>
          <a:off x="61993" y="1685924"/>
          <a:ext cx="8962537" cy="517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8820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9795198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268013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NFIP Participation – September 2021 to March 2023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68D39A-09E8-841E-64D6-57A651B23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128065"/>
              </p:ext>
            </p:extLst>
          </p:nvPr>
        </p:nvGraphicFramePr>
        <p:xfrm>
          <a:off x="219075" y="1362550"/>
          <a:ext cx="8705849" cy="5352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925">
                  <a:extLst>
                    <a:ext uri="{9D8B030D-6E8A-4147-A177-3AD203B41FA5}">
                      <a16:colId xmlns:a16="http://schemas.microsoft.com/office/drawing/2014/main" val="697734421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364612556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896704987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15714445"/>
                    </a:ext>
                  </a:extLst>
                </a:gridCol>
                <a:gridCol w="1619249">
                  <a:extLst>
                    <a:ext uri="{9D8B030D-6E8A-4147-A177-3AD203B41FA5}">
                      <a16:colId xmlns:a16="http://schemas.microsoft.com/office/drawing/2014/main" val="3171289699"/>
                    </a:ext>
                  </a:extLst>
                </a:gridCol>
              </a:tblGrid>
              <a:tr h="31486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Mar-23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Change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200564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4,899,114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4,732,747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-3.4%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017162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FLORIDA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1,689,300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1,673,435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-0.9%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18541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785,395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701,423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-10.7%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801659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LOUISIANA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508,043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478,794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-5.8%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159758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202,111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192,841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-4.6%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324209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CAROLINA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201,296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203,745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55396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JERSEY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198,219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207,967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199146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165,623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167,604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093678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CAROLINA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137,296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133,312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-2.9%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644221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VIRGINIA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100,013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95,219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-4.8%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195547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GEORGIA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79,268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75,912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-4.2%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60038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MARYLAND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63,488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63,820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069530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MISSISSIPPI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60,882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57,410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-5.7%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285572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59,810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57,327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-4.2%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45717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MASSACHUSETTS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54,812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54,927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597284"/>
                  </a:ext>
                </a:extLst>
              </a:tr>
              <a:tr h="31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ALABAMA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51,658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50,106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-3.0%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136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43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Released on April 19, 2023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66" y="1537117"/>
            <a:ext cx="7721121" cy="47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3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by State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147236"/>
              </p:ext>
            </p:extLst>
          </p:nvPr>
        </p:nvGraphicFramePr>
        <p:xfrm>
          <a:off x="377990" y="1558901"/>
          <a:ext cx="8270572" cy="500391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88116">
                  <a:extLst>
                    <a:ext uri="{9D8B030D-6E8A-4147-A177-3AD203B41FA5}">
                      <a16:colId xmlns:a16="http://schemas.microsoft.com/office/drawing/2014/main" val="3233948592"/>
                    </a:ext>
                  </a:extLst>
                </a:gridCol>
                <a:gridCol w="1963636">
                  <a:extLst>
                    <a:ext uri="{9D8B030D-6E8A-4147-A177-3AD203B41FA5}">
                      <a16:colId xmlns:a16="http://schemas.microsoft.com/office/drawing/2014/main" val="2654206401"/>
                    </a:ext>
                  </a:extLst>
                </a:gridCol>
                <a:gridCol w="1212536">
                  <a:extLst>
                    <a:ext uri="{9D8B030D-6E8A-4147-A177-3AD203B41FA5}">
                      <a16:colId xmlns:a16="http://schemas.microsoft.com/office/drawing/2014/main" val="2559673183"/>
                    </a:ext>
                  </a:extLst>
                </a:gridCol>
                <a:gridCol w="1524959">
                  <a:extLst>
                    <a:ext uri="{9D8B030D-6E8A-4147-A177-3AD203B41FA5}">
                      <a16:colId xmlns:a16="http://schemas.microsoft.com/office/drawing/2014/main" val="2318669054"/>
                    </a:ext>
                  </a:extLst>
                </a:gridCol>
                <a:gridCol w="1334451">
                  <a:extLst>
                    <a:ext uri="{9D8B030D-6E8A-4147-A177-3AD203B41FA5}">
                      <a16:colId xmlns:a16="http://schemas.microsoft.com/office/drawing/2014/main" val="3349080580"/>
                    </a:ext>
                  </a:extLst>
                </a:gridCol>
                <a:gridCol w="1646874">
                  <a:extLst>
                    <a:ext uri="{9D8B030D-6E8A-4147-A177-3AD203B41FA5}">
                      <a16:colId xmlns:a16="http://schemas.microsoft.com/office/drawing/2014/main" val="3681197482"/>
                    </a:ext>
                  </a:extLst>
                </a:gridCol>
              </a:tblGrid>
              <a:tr h="975194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State/Territory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Current Cost of Insurance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Risk-based Cost of Insurance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b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 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2051"/>
                  </a:ext>
                </a:extLst>
              </a:tr>
              <a:tr h="617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STATES AND TERRITORIES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888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1,808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103.6%</a:t>
                      </a: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1769471108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1,437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3,653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2708671185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VIRGINIA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1,133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3,074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33200687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CONNECTICUT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1,590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3,000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2427060743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953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2,700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2.83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3303648985"/>
                  </a:ext>
                </a:extLst>
              </a:tr>
              <a:tr h="466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HAMPSHIRE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1,216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2,545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1110240137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VERMONT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1,449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2,248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3424947771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FLORIDA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1,197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2,213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10439762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KENTUCKY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958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2,201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2373409283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1,060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2,197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4263763592"/>
                  </a:ext>
                </a:extLst>
              </a:tr>
              <a:tr h="284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MISSISSIPPI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1,184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2,137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188374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63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by State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B7DEE0-2A87-03E9-5B2E-85313954D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689031"/>
              </p:ext>
            </p:extLst>
          </p:nvPr>
        </p:nvGraphicFramePr>
        <p:xfrm>
          <a:off x="377990" y="1558901"/>
          <a:ext cx="8270572" cy="500391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88116">
                  <a:extLst>
                    <a:ext uri="{9D8B030D-6E8A-4147-A177-3AD203B41FA5}">
                      <a16:colId xmlns:a16="http://schemas.microsoft.com/office/drawing/2014/main" val="3233948592"/>
                    </a:ext>
                  </a:extLst>
                </a:gridCol>
                <a:gridCol w="1963636">
                  <a:extLst>
                    <a:ext uri="{9D8B030D-6E8A-4147-A177-3AD203B41FA5}">
                      <a16:colId xmlns:a16="http://schemas.microsoft.com/office/drawing/2014/main" val="2654206401"/>
                    </a:ext>
                  </a:extLst>
                </a:gridCol>
                <a:gridCol w="1212536">
                  <a:extLst>
                    <a:ext uri="{9D8B030D-6E8A-4147-A177-3AD203B41FA5}">
                      <a16:colId xmlns:a16="http://schemas.microsoft.com/office/drawing/2014/main" val="2559673183"/>
                    </a:ext>
                  </a:extLst>
                </a:gridCol>
                <a:gridCol w="1524959">
                  <a:extLst>
                    <a:ext uri="{9D8B030D-6E8A-4147-A177-3AD203B41FA5}">
                      <a16:colId xmlns:a16="http://schemas.microsoft.com/office/drawing/2014/main" val="2318669054"/>
                    </a:ext>
                  </a:extLst>
                </a:gridCol>
                <a:gridCol w="1334451">
                  <a:extLst>
                    <a:ext uri="{9D8B030D-6E8A-4147-A177-3AD203B41FA5}">
                      <a16:colId xmlns:a16="http://schemas.microsoft.com/office/drawing/2014/main" val="3349080580"/>
                    </a:ext>
                  </a:extLst>
                </a:gridCol>
                <a:gridCol w="1646874">
                  <a:extLst>
                    <a:ext uri="{9D8B030D-6E8A-4147-A177-3AD203B41FA5}">
                      <a16:colId xmlns:a16="http://schemas.microsoft.com/office/drawing/2014/main" val="3681197482"/>
                    </a:ext>
                  </a:extLst>
                </a:gridCol>
              </a:tblGrid>
              <a:tr h="975194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State/Territory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Current Cost of Insurance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Risk-based Cost of Insurance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b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 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2051"/>
                  </a:ext>
                </a:extLst>
              </a:tr>
              <a:tr h="617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STATES AND TERRITORIES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888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1,808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103.6%</a:t>
                      </a: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1769471108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JERSEY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1,081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2,129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8671185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MASSACHUSETTS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1,269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2,097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00687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DAKOTA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 937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2,062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27060743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PENNSYLVANIA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1,075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2,060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3648985"/>
                  </a:ext>
                </a:extLst>
              </a:tr>
              <a:tr h="466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ALABAMA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 927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2,051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10240137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MISSOURI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978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2,038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4947771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936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1,969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9762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LOUISIANA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 813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1,904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3409283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MINNESOTA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943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1,832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3763592"/>
                  </a:ext>
                </a:extLst>
              </a:tr>
              <a:tr h="284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918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1,782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374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678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by State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B540E8-960B-F31B-DFD7-CC80A1FDB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81075"/>
              </p:ext>
            </p:extLst>
          </p:nvPr>
        </p:nvGraphicFramePr>
        <p:xfrm>
          <a:off x="377990" y="1558901"/>
          <a:ext cx="8270572" cy="528830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88116">
                  <a:extLst>
                    <a:ext uri="{9D8B030D-6E8A-4147-A177-3AD203B41FA5}">
                      <a16:colId xmlns:a16="http://schemas.microsoft.com/office/drawing/2014/main" val="3233948592"/>
                    </a:ext>
                  </a:extLst>
                </a:gridCol>
                <a:gridCol w="1963636">
                  <a:extLst>
                    <a:ext uri="{9D8B030D-6E8A-4147-A177-3AD203B41FA5}">
                      <a16:colId xmlns:a16="http://schemas.microsoft.com/office/drawing/2014/main" val="2654206401"/>
                    </a:ext>
                  </a:extLst>
                </a:gridCol>
                <a:gridCol w="1212536">
                  <a:extLst>
                    <a:ext uri="{9D8B030D-6E8A-4147-A177-3AD203B41FA5}">
                      <a16:colId xmlns:a16="http://schemas.microsoft.com/office/drawing/2014/main" val="2559673183"/>
                    </a:ext>
                  </a:extLst>
                </a:gridCol>
                <a:gridCol w="1524959">
                  <a:extLst>
                    <a:ext uri="{9D8B030D-6E8A-4147-A177-3AD203B41FA5}">
                      <a16:colId xmlns:a16="http://schemas.microsoft.com/office/drawing/2014/main" val="2318669054"/>
                    </a:ext>
                  </a:extLst>
                </a:gridCol>
                <a:gridCol w="1334451">
                  <a:extLst>
                    <a:ext uri="{9D8B030D-6E8A-4147-A177-3AD203B41FA5}">
                      <a16:colId xmlns:a16="http://schemas.microsoft.com/office/drawing/2014/main" val="3349080580"/>
                    </a:ext>
                  </a:extLst>
                </a:gridCol>
                <a:gridCol w="1646874">
                  <a:extLst>
                    <a:ext uri="{9D8B030D-6E8A-4147-A177-3AD203B41FA5}">
                      <a16:colId xmlns:a16="http://schemas.microsoft.com/office/drawing/2014/main" val="3681197482"/>
                    </a:ext>
                  </a:extLst>
                </a:gridCol>
              </a:tblGrid>
              <a:tr h="975194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State/Territory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Current Cost of Insurance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Risk-based Cost of Insurance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b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 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2051"/>
                  </a:ext>
                </a:extLst>
              </a:tr>
              <a:tr h="617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STATES AND TERRITORIES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888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1,808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103.6%</a:t>
                      </a:r>
                    </a:p>
                  </a:txBody>
                  <a:tcPr marL="61965" marR="61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5" marR="61965" marT="0" marB="0" anchor="ctr"/>
                </a:tc>
                <a:extLst>
                  <a:ext uri="{0D108BD9-81ED-4DB2-BD59-A6C34878D82A}">
                    <a16:rowId xmlns:a16="http://schemas.microsoft.com/office/drawing/2014/main" val="1769471108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WISCONSIN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 878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1,331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8671185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NEBRASKA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 824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1,323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00687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OHIO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883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1,303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27060743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743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1,077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3648985"/>
                  </a:ext>
                </a:extLst>
              </a:tr>
              <a:tr h="466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MICHIGAN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 811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1,068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10240137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715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1,031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4947771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UTAH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645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953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9762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RICO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543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757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3409283"/>
                  </a:ext>
                </a:extLst>
              </a:tr>
              <a:tr h="33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MARYLAND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608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742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3763592"/>
                  </a:ext>
                </a:extLst>
              </a:tr>
              <a:tr h="284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454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543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3741593"/>
                  </a:ext>
                </a:extLst>
              </a:tr>
              <a:tr h="284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D.C.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404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   407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66371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51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A5C967-CC07-0B4D-A313-A7F9AEFD7678}"/>
              </a:ext>
            </a:extLst>
          </p:cNvPr>
          <p:cNvSpPr/>
          <p:nvPr/>
        </p:nvSpPr>
        <p:spPr>
          <a:xfrm>
            <a:off x="625288" y="1352561"/>
            <a:ext cx="791265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50" dirty="0">
                <a:latin typeface="Helvetica" pitchFamily="2" charset="0"/>
              </a:rPr>
              <a:t>The </a:t>
            </a:r>
            <a:r>
              <a:rPr lang="en-US" sz="1650" b="1" dirty="0">
                <a:latin typeface="Helvetica" pitchFamily="2" charset="0"/>
              </a:rPr>
              <a:t>Coalition for Sustainable Flood Insurance (CSFI) </a:t>
            </a:r>
            <a:r>
              <a:rPr lang="en-US" sz="1650" dirty="0">
                <a:latin typeface="Helvetica" pitchFamily="2" charset="0"/>
              </a:rPr>
              <a:t>was formed by GNO, Inc. in 2013, and grew to be national in scope.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 pitchFamily="2" charset="0"/>
                </a:rPr>
                <a:t>The Coalition for Sustainable Flood Insurance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15" name="Picture 6" descr="CSFI Horizon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41" y="2006921"/>
            <a:ext cx="2680517" cy="8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8" y="2987952"/>
            <a:ext cx="5726815" cy="359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00961" y="4358304"/>
            <a:ext cx="27817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Since its inception,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CSFI has worked with over 250 organizations and individuals in 35 states.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15941" y="2141816"/>
            <a:ext cx="5714817" cy="79956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866726" y="2940920"/>
            <a:ext cx="1904474" cy="32339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by County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88527"/>
              </p:ext>
            </p:extLst>
          </p:nvPr>
        </p:nvGraphicFramePr>
        <p:xfrm>
          <a:off x="290502" y="1362550"/>
          <a:ext cx="8653473" cy="4618673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963190">
                  <a:extLst>
                    <a:ext uri="{9D8B030D-6E8A-4147-A177-3AD203B41FA5}">
                      <a16:colId xmlns:a16="http://schemas.microsoft.com/office/drawing/2014/main" val="198034250"/>
                    </a:ext>
                  </a:extLst>
                </a:gridCol>
                <a:gridCol w="963190">
                  <a:extLst>
                    <a:ext uri="{9D8B030D-6E8A-4147-A177-3AD203B41FA5}">
                      <a16:colId xmlns:a16="http://schemas.microsoft.com/office/drawing/2014/main" val="3233948592"/>
                    </a:ext>
                  </a:extLst>
                </a:gridCol>
                <a:gridCol w="1866179">
                  <a:extLst>
                    <a:ext uri="{9D8B030D-6E8A-4147-A177-3AD203B41FA5}">
                      <a16:colId xmlns:a16="http://schemas.microsoft.com/office/drawing/2014/main" val="2654206401"/>
                    </a:ext>
                  </a:extLst>
                </a:gridCol>
                <a:gridCol w="1463575">
                  <a:extLst>
                    <a:ext uri="{9D8B030D-6E8A-4147-A177-3AD203B41FA5}">
                      <a16:colId xmlns:a16="http://schemas.microsoft.com/office/drawing/2014/main" val="2559673183"/>
                    </a:ext>
                  </a:extLst>
                </a:gridCol>
                <a:gridCol w="1571295">
                  <a:extLst>
                    <a:ext uri="{9D8B030D-6E8A-4147-A177-3AD203B41FA5}">
                      <a16:colId xmlns:a16="http://schemas.microsoft.com/office/drawing/2014/main" val="2318669054"/>
                    </a:ext>
                  </a:extLst>
                </a:gridCol>
                <a:gridCol w="1826044">
                  <a:extLst>
                    <a:ext uri="{9D8B030D-6E8A-4147-A177-3AD203B41FA5}">
                      <a16:colId xmlns:a16="http://schemas.microsoft.com/office/drawing/2014/main" val="2153684356"/>
                    </a:ext>
                  </a:extLst>
                </a:gridCol>
              </a:tblGrid>
              <a:tr h="896508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 Current Cost of Insurance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 Risk-based Cost of Insurance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Premium Increase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2051"/>
                  </a:ext>
                </a:extLst>
              </a:tr>
              <a:tr h="567321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STATES AND TERRITORIES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888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1,808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103.5%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69471108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PLAQUEMINES PARISH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 842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5,431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545.3%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8671185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ST. MARY PARISH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1,074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5,226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386.3%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00687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FRANKLIN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1,664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5,195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212.3%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27060743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MONROE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1,759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4,622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162.7%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3648985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SONOMA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1,404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4,464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10240137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YORK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1,128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4,247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276.4%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4947771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COLLIER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1,053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3,980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9762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LEE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1,285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3,965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208.6%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3409283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LAFOURCHE PARISH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 929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3,909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320.6%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3763592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CHARLOTTE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1,428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3,687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158.2%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374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177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by County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71910"/>
              </p:ext>
            </p:extLst>
          </p:nvPr>
        </p:nvGraphicFramePr>
        <p:xfrm>
          <a:off x="199606" y="1458830"/>
          <a:ext cx="8544343" cy="452188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951043">
                  <a:extLst>
                    <a:ext uri="{9D8B030D-6E8A-4147-A177-3AD203B41FA5}">
                      <a16:colId xmlns:a16="http://schemas.microsoft.com/office/drawing/2014/main" val="3951264253"/>
                    </a:ext>
                  </a:extLst>
                </a:gridCol>
                <a:gridCol w="951043">
                  <a:extLst>
                    <a:ext uri="{9D8B030D-6E8A-4147-A177-3AD203B41FA5}">
                      <a16:colId xmlns:a16="http://schemas.microsoft.com/office/drawing/2014/main" val="3233948592"/>
                    </a:ext>
                  </a:extLst>
                </a:gridCol>
                <a:gridCol w="1842645">
                  <a:extLst>
                    <a:ext uri="{9D8B030D-6E8A-4147-A177-3AD203B41FA5}">
                      <a16:colId xmlns:a16="http://schemas.microsoft.com/office/drawing/2014/main" val="2654206401"/>
                    </a:ext>
                  </a:extLst>
                </a:gridCol>
                <a:gridCol w="1445117">
                  <a:extLst>
                    <a:ext uri="{9D8B030D-6E8A-4147-A177-3AD203B41FA5}">
                      <a16:colId xmlns:a16="http://schemas.microsoft.com/office/drawing/2014/main" val="2559673183"/>
                    </a:ext>
                  </a:extLst>
                </a:gridCol>
                <a:gridCol w="1551479">
                  <a:extLst>
                    <a:ext uri="{9D8B030D-6E8A-4147-A177-3AD203B41FA5}">
                      <a16:colId xmlns:a16="http://schemas.microsoft.com/office/drawing/2014/main" val="2318669054"/>
                    </a:ext>
                  </a:extLst>
                </a:gridCol>
                <a:gridCol w="1803016">
                  <a:extLst>
                    <a:ext uri="{9D8B030D-6E8A-4147-A177-3AD203B41FA5}">
                      <a16:colId xmlns:a16="http://schemas.microsoft.com/office/drawing/2014/main" val="2153684356"/>
                    </a:ext>
                  </a:extLst>
                </a:gridCol>
              </a:tblGrid>
              <a:tr h="896508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 Current Cost of Insurance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 Risk-based Cost of Insurance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Premium Increase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2051"/>
                  </a:ext>
                </a:extLst>
              </a:tr>
              <a:tr h="567321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STATES AND TERRITORIES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888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1,808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103.5%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69471108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VERMILION PARISH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1,035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3,673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254.7%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8671185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MARIN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1,413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3,652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158.5%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00687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TERREBONNE PARISH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 873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3,536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304.9%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27060743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SANTA CRUZ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1,408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3,502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148.7%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3648985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HONOLULU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1,549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3,377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118.1%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10240137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NEW HAVEN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1,635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3,259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99.3%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4947771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PINELLAS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1,538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3,258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111.9%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9762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NJ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PASSAIC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1,826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3,162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73.1%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3409283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IBERIA PARISH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 918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3,160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244.2%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3763592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CITRUS COUNTY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1,492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   3,147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111.0%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374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40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Full-Risk Rates by ZIP Code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1516"/>
              </p:ext>
            </p:extLst>
          </p:nvPr>
        </p:nvGraphicFramePr>
        <p:xfrm>
          <a:off x="172720" y="1362550"/>
          <a:ext cx="8771255" cy="542144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25596">
                  <a:extLst>
                    <a:ext uri="{9D8B030D-6E8A-4147-A177-3AD203B41FA5}">
                      <a16:colId xmlns:a16="http://schemas.microsoft.com/office/drawing/2014/main" val="2719082992"/>
                    </a:ext>
                  </a:extLst>
                </a:gridCol>
                <a:gridCol w="770312">
                  <a:extLst>
                    <a:ext uri="{9D8B030D-6E8A-4147-A177-3AD203B41FA5}">
                      <a16:colId xmlns:a16="http://schemas.microsoft.com/office/drawing/2014/main" val="3951264253"/>
                    </a:ext>
                  </a:extLst>
                </a:gridCol>
                <a:gridCol w="1374711">
                  <a:extLst>
                    <a:ext uri="{9D8B030D-6E8A-4147-A177-3AD203B41FA5}">
                      <a16:colId xmlns:a16="http://schemas.microsoft.com/office/drawing/2014/main" val="3233948592"/>
                    </a:ext>
                  </a:extLst>
                </a:gridCol>
                <a:gridCol w="1813196">
                  <a:extLst>
                    <a:ext uri="{9D8B030D-6E8A-4147-A177-3AD203B41FA5}">
                      <a16:colId xmlns:a16="http://schemas.microsoft.com/office/drawing/2014/main" val="2654206401"/>
                    </a:ext>
                  </a:extLst>
                </a:gridCol>
                <a:gridCol w="1281562">
                  <a:extLst>
                    <a:ext uri="{9D8B030D-6E8A-4147-A177-3AD203B41FA5}">
                      <a16:colId xmlns:a16="http://schemas.microsoft.com/office/drawing/2014/main" val="1929987905"/>
                    </a:ext>
                  </a:extLst>
                </a:gridCol>
                <a:gridCol w="1445817">
                  <a:extLst>
                    <a:ext uri="{9D8B030D-6E8A-4147-A177-3AD203B41FA5}">
                      <a16:colId xmlns:a16="http://schemas.microsoft.com/office/drawing/2014/main" val="2559673183"/>
                    </a:ext>
                  </a:extLst>
                </a:gridCol>
                <a:gridCol w="1360061">
                  <a:extLst>
                    <a:ext uri="{9D8B030D-6E8A-4147-A177-3AD203B41FA5}">
                      <a16:colId xmlns:a16="http://schemas.microsoft.com/office/drawing/2014/main" val="2318669054"/>
                    </a:ext>
                  </a:extLst>
                </a:gridCol>
              </a:tblGrid>
              <a:tr h="893373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State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ZIP Code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 Current Cost of Insurance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Average Risk-based Cost of Insurance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Premium Increase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2051"/>
                  </a:ext>
                </a:extLst>
              </a:tr>
              <a:tr h="56533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STATES AND TERRITORIES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  888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1,808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103.5%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69471108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Naples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34102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2,228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8,067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262.1%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8671185"/>
                  </a:ext>
                </a:extLst>
              </a:tr>
              <a:tr h="431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Boca Grande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33921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1,681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7,766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362.1%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00687"/>
                  </a:ext>
                </a:extLst>
              </a:tr>
              <a:tr h="431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Marco Island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34145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1,601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7,553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371.8%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27060743"/>
                  </a:ext>
                </a:extLst>
              </a:tr>
              <a:tr h="4453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Clearwater Beach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33767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2,999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7,402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146.8%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3648985"/>
                  </a:ext>
                </a:extLst>
              </a:tr>
              <a:tr h="431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Key Biscayne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33149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3,423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7,097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107.3%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10240137"/>
                  </a:ext>
                </a:extLst>
              </a:tr>
              <a:tr h="431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Longboat Key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34228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2,358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7,058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199.4%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4947771"/>
                  </a:ext>
                </a:extLst>
              </a:tr>
              <a:tr h="4453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 Allemands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70030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784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6,677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751.8%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9762"/>
                  </a:ext>
                </a:extLst>
              </a:tr>
              <a:tr h="431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Cocoa Beach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32931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   771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6,638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761.1%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3409283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Sarasota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34242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2,871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6,453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124.8%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3763592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Fort Pierce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34949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1,112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$         6,428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478.0%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374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50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A5C967-CC07-0B4D-A313-A7F9AEFD7678}"/>
              </a:ext>
            </a:extLst>
          </p:cNvPr>
          <p:cNvSpPr/>
          <p:nvPr/>
        </p:nvSpPr>
        <p:spPr>
          <a:xfrm>
            <a:off x="373978" y="1313504"/>
            <a:ext cx="8518712" cy="14003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latin typeface="Helvetica"/>
                <a:cs typeface="Helvetica"/>
              </a:rPr>
              <a:t>Standing coalition calls, including stakeholders and congressional staffers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latin typeface="Helvetica"/>
                <a:cs typeface="Helvetica"/>
              </a:rPr>
              <a:t>Building partnerships with trade associations and industry groups across county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latin typeface="Helvetica"/>
                <a:cs typeface="Helvetica"/>
              </a:rPr>
              <a:t>Attending relevant conferences and presenting on RR2.0 to spread awareness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latin typeface="Helvetica"/>
                <a:cs typeface="Helvetica"/>
              </a:rPr>
              <a:t>Conducting fly-ins to D.C., virtual meetings with congressional staff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latin typeface="Helvetica"/>
                <a:cs typeface="Helvetica"/>
              </a:rPr>
              <a:t>Ongoing media engagement, including Advocate op-ed: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16D6B-947A-3540-85DC-D492BC28C6FD}"/>
              </a:ext>
            </a:extLst>
          </p:cNvPr>
          <p:cNvSpPr txBox="1"/>
          <p:nvPr/>
        </p:nvSpPr>
        <p:spPr>
          <a:xfrm>
            <a:off x="515021" y="2858004"/>
            <a:ext cx="3893693" cy="37702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600" u="sng" dirty="0">
                <a:latin typeface="Helvetica"/>
                <a:cs typeface="Helvetica"/>
              </a:rPr>
              <a:t>Highlights </a:t>
            </a:r>
            <a:r>
              <a:rPr lang="en-US" sz="1600" b="1" u="sng" dirty="0">
                <a:latin typeface="Helvetica"/>
                <a:cs typeface="Helvetica"/>
              </a:rPr>
              <a:t>3</a:t>
            </a:r>
            <a:r>
              <a:rPr lang="en-US" sz="1600" u="sng" dirty="0">
                <a:latin typeface="Helvetica"/>
                <a:cs typeface="Helvetica"/>
              </a:rPr>
              <a:t> key CSFI recommendations:</a:t>
            </a:r>
          </a:p>
          <a:p>
            <a:pPr>
              <a:buClr>
                <a:schemeClr val="accent1"/>
              </a:buClr>
            </a:pPr>
            <a:endParaRPr lang="en-US" sz="1600" dirty="0">
              <a:latin typeface="Helvetica"/>
              <a:cs typeface="Helvetica"/>
            </a:endParaRP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latin typeface="Helvetica"/>
                <a:cs typeface="Helvetica"/>
              </a:rPr>
              <a:t>Affordability</a:t>
            </a:r>
            <a:r>
              <a:rPr lang="en-US" sz="1600" dirty="0">
                <a:latin typeface="Helvetica"/>
                <a:cs typeface="Helvetica"/>
              </a:rPr>
              <a:t> – limit max increase, create caps linked to coverage limits and  means-tested provisions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en-US" sz="1600" dirty="0">
              <a:latin typeface="Helvetica"/>
              <a:cs typeface="Helvetica"/>
            </a:endParaRP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latin typeface="Helvetica"/>
                <a:cs typeface="Helvetica"/>
              </a:rPr>
              <a:t>Mitigation</a:t>
            </a:r>
            <a:r>
              <a:rPr lang="en-US" sz="1600" dirty="0">
                <a:latin typeface="Helvetica"/>
                <a:cs typeface="Helvetica"/>
              </a:rPr>
              <a:t> – additional weight for undertaking measures and assure CRS discounts 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en-US" sz="1600" dirty="0">
              <a:latin typeface="Helvetica"/>
              <a:cs typeface="Helvetica"/>
            </a:endParaRP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latin typeface="Helvetica"/>
                <a:cs typeface="Helvetica"/>
              </a:rPr>
              <a:t>Transparency</a:t>
            </a:r>
            <a:r>
              <a:rPr lang="en-US" sz="1600" dirty="0">
                <a:latin typeface="Helvetica"/>
                <a:cs typeface="Helvetica"/>
              </a:rPr>
              <a:t> – rate calculator for better financial planning and building decisions</a:t>
            </a:r>
          </a:p>
          <a:p>
            <a:pPr>
              <a:buClr>
                <a:schemeClr val="accent1"/>
              </a:buClr>
            </a:pPr>
            <a:endParaRPr lang="en-US" sz="1550" dirty="0">
              <a:latin typeface="Helvetica" pitchFamily="2" charset="0"/>
            </a:endParaRPr>
          </a:p>
          <a:p>
            <a:pPr>
              <a:buClr>
                <a:schemeClr val="accent1"/>
              </a:buClr>
            </a:pPr>
            <a:endParaRPr lang="en-US" sz="1550" dirty="0">
              <a:latin typeface="Helvetica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CSFI Action Plan</a:t>
              </a:r>
              <a:endParaRPr lang="en-US" sz="2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310" t="-412" r="1640" b="412"/>
          <a:stretch/>
        </p:blipFill>
        <p:spPr>
          <a:xfrm>
            <a:off x="4555672" y="2664840"/>
            <a:ext cx="4408714" cy="39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08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9333391" cy="711844"/>
            <a:chOff x="-494180" y="377199"/>
            <a:chExt cx="6834123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126951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286640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CSFI Affordability White Paper Overview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806C4-262E-00D6-2BD2-34E9CB99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0" t="8468" r="16670" b="9095"/>
          <a:stretch/>
        </p:blipFill>
        <p:spPr>
          <a:xfrm>
            <a:off x="572189" y="1517609"/>
            <a:ext cx="2056711" cy="1725353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457DEB-9D89-F70E-8D86-78826CC75662}"/>
              </a:ext>
            </a:extLst>
          </p:cNvPr>
          <p:cNvSpPr txBox="1"/>
          <p:nvPr/>
        </p:nvSpPr>
        <p:spPr>
          <a:xfrm>
            <a:off x="3457575" y="1437428"/>
            <a:ext cx="5381636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Now available on </a:t>
            </a:r>
            <a:r>
              <a:rPr lang="en-US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  <a:hlinkClick r:id="rId5"/>
              </a:rPr>
              <a:t>www.csfi.info</a:t>
            </a:r>
            <a:r>
              <a:rPr lang="en-US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History of NFIP, Risk Rating 2.0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Literature review of past academic studies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Effectiveness of cap on annual increases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Analysis of proposed affordability programs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Profiles of select markets – FL, OH, SC, TX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275D4-07CE-1F5B-352E-07F7DD4A9B25}"/>
              </a:ext>
            </a:extLst>
          </p:cNvPr>
          <p:cNvSpPr txBox="1"/>
          <p:nvPr/>
        </p:nvSpPr>
        <p:spPr>
          <a:xfrm>
            <a:off x="476996" y="3536216"/>
            <a:ext cx="836221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Recommendations</a:t>
            </a:r>
            <a:r>
              <a:rPr lang="en-US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: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FEMA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should disclose the factor by which premiums are changing</a:t>
            </a:r>
            <a:endParaRPr lang="en-US" u="sng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FEMA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should clearly disclose planned premium rate increase velocities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FEMA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should counter the known negative relationship between price and participation by adopting a low-rate annual premium increase plan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Congress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should carefully consider the limitations of affordability frameworks relying solely on income ratios…housing burden should be an additional tool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Congress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should pursue legislative enactment of an affordability program</a:t>
            </a:r>
          </a:p>
          <a:p>
            <a:pPr marL="457200" indent="-457200" algn="just">
              <a:buAutoNum type="arabicPeriod"/>
            </a:pPr>
            <a:endParaRPr lang="en-US" sz="1600" i="1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7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9333391" cy="711844"/>
            <a:chOff x="-494180" y="377199"/>
            <a:chExt cx="6834123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126951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286640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CSFI Reauthorization Priorities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CF44FA-537E-A1C1-E050-F7288DD66599}"/>
              </a:ext>
            </a:extLst>
          </p:cNvPr>
          <p:cNvSpPr txBox="1"/>
          <p:nvPr/>
        </p:nvSpPr>
        <p:spPr>
          <a:xfrm>
            <a:off x="199993" y="1499234"/>
            <a:ext cx="8516323" cy="5970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Mandate Release of Full-Risk Rates and a Public-Facing Rate Calculator</a:t>
            </a:r>
            <a:r>
              <a:rPr lang="en-US" sz="22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2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Congress should require that FEMA publish additional data on premiums and provide a cost calculator that policyholders can publicly access.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Enact a Means-Tested Affordability Program with Housing Burden as a Targeting Factor</a:t>
            </a:r>
            <a:r>
              <a:rPr lang="en-US" sz="22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2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Congress should mandate that FEMA apply a housing burden factor to target discounts and equitably distribute benefits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Lower Annual Premium Increases to Nine Percent</a:t>
            </a:r>
            <a:r>
              <a:rPr lang="en-US" sz="22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2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           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Congress should cap single-family primary residential rate hikes to a maximum of 9% each year, as a bridge to a permanent affordability program.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2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u="sng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Forgive NFIP’s Debt or Freeze Interest Payments</a:t>
            </a:r>
            <a:r>
              <a:rPr lang="en-US" sz="22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2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–           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Congress should forgive NFIP’s debt, or at the least forgive interest payments over a defined period of time, while requiring that lower premiums be offered.</a:t>
            </a:r>
          </a:p>
          <a:p>
            <a:pPr algn="just"/>
            <a:endParaRPr lang="en-US" sz="2400" i="1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2400" i="1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63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9333391" cy="711844"/>
            <a:chOff x="-494180" y="377199"/>
            <a:chExt cx="6834123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126951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286640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2023 Recent &amp; Upcoming Events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C9B0C7-03A7-76E5-F419-1A1C7CA9630E}"/>
              </a:ext>
            </a:extLst>
          </p:cNvPr>
          <p:cNvSpPr txBox="1"/>
          <p:nvPr/>
        </p:nvSpPr>
        <p:spPr>
          <a:xfrm>
            <a:off x="2076887" y="1598500"/>
            <a:ext cx="71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House Financial Services Committee Hearing 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“How Do We Encourage Greater Flood Insurance Coverage in America?”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March 10,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8287F5-451B-94D1-7A46-71E7A5466A0D}"/>
              </a:ext>
            </a:extLst>
          </p:cNvPr>
          <p:cNvSpPr txBox="1"/>
          <p:nvPr/>
        </p:nvSpPr>
        <p:spPr>
          <a:xfrm>
            <a:off x="2194822" y="4899131"/>
            <a:ext cx="7132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Senate Banking Committee Hearing</a:t>
            </a:r>
          </a:p>
          <a:p>
            <a:pPr algn="ctr"/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“Reauthorization of NFIP: Improving Community Resilience”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May 2, 2023</a:t>
            </a:r>
          </a:p>
          <a:p>
            <a:pPr algn="ctr"/>
            <a:endParaRPr lang="en-US" sz="16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0EB0FB-499D-E2D6-05E6-3ADA37B296C6}"/>
              </a:ext>
            </a:extLst>
          </p:cNvPr>
          <p:cNvSpPr txBox="1"/>
          <p:nvPr/>
        </p:nvSpPr>
        <p:spPr>
          <a:xfrm>
            <a:off x="2958971" y="6155676"/>
            <a:ext cx="588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NFIP’s Authorization Expires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September 30, 2023 </a:t>
            </a:r>
          </a:p>
        </p:txBody>
      </p:sp>
      <p:pic>
        <p:nvPicPr>
          <p:cNvPr id="4098" name="Picture 2" descr="House Financial Services Committee">
            <a:extLst>
              <a:ext uri="{FF2B5EF4-FFF2-40B4-BE49-F238E27FC236}">
                <a16:creationId xmlns:a16="http://schemas.microsoft.com/office/drawing/2014/main" id="{8C14ACCA-5AE2-5C2C-3A16-AB456734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0" y="1670003"/>
            <a:ext cx="813274" cy="7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tional Flood Insurance Program FEMA | LinkedIn">
            <a:extLst>
              <a:ext uri="{FF2B5EF4-FFF2-40B4-BE49-F238E27FC236}">
                <a16:creationId xmlns:a16="http://schemas.microsoft.com/office/drawing/2014/main" id="{BF0B2ABE-9D6F-084E-09FD-442D3E03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0" y="5935013"/>
            <a:ext cx="922987" cy="9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mittee on Homeland Security | Republicans">
            <a:extLst>
              <a:ext uri="{FF2B5EF4-FFF2-40B4-BE49-F238E27FC236}">
                <a16:creationId xmlns:a16="http://schemas.microsoft.com/office/drawing/2014/main" id="{F7A6EE69-97DB-EF03-06BD-4D2F4666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7" y="2572056"/>
            <a:ext cx="1024639" cy="102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use Financial Services Committee">
            <a:extLst>
              <a:ext uri="{FF2B5EF4-FFF2-40B4-BE49-F238E27FC236}">
                <a16:creationId xmlns:a16="http://schemas.microsoft.com/office/drawing/2014/main" id="{AA5BCAF4-02FD-A8C4-C53D-BFD509FB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0" y="3826026"/>
            <a:ext cx="813274" cy="7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nate Banking, Housing, and Urban Affairs Committee | The Political  Process Wiki | Fandom">
            <a:extLst>
              <a:ext uri="{FF2B5EF4-FFF2-40B4-BE49-F238E27FC236}">
                <a16:creationId xmlns:a16="http://schemas.microsoft.com/office/drawing/2014/main" id="{78969C8C-E6A8-9AC0-C5CD-1BEF3B39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" y="4632006"/>
            <a:ext cx="1226990" cy="12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199C59-9A1E-106F-A7C9-46594FE97C09}"/>
              </a:ext>
            </a:extLst>
          </p:cNvPr>
          <p:cNvSpPr txBox="1"/>
          <p:nvPr/>
        </p:nvSpPr>
        <p:spPr>
          <a:xfrm>
            <a:off x="2141629" y="2624999"/>
            <a:ext cx="7132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House Committee on Homeland Security Hearing</a:t>
            </a:r>
          </a:p>
          <a:p>
            <a:pPr algn="ctr"/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Department of Homeland Security FY24 Budget Request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April 19, 2023</a:t>
            </a:r>
          </a:p>
          <a:p>
            <a:pPr algn="ctr"/>
            <a:endParaRPr lang="en-US" sz="16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201E13-44A6-E3D9-3313-22BD8BB219A9}"/>
              </a:ext>
            </a:extLst>
          </p:cNvPr>
          <p:cNvSpPr txBox="1"/>
          <p:nvPr/>
        </p:nvSpPr>
        <p:spPr>
          <a:xfrm>
            <a:off x="2076887" y="3724992"/>
            <a:ext cx="71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House Financial Services Committee Hearing 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“The Reauthorization of NFIP: FEMA’s Perspective”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April 28, 2023</a:t>
            </a:r>
          </a:p>
        </p:txBody>
      </p:sp>
    </p:spTree>
    <p:extLst>
      <p:ext uri="{BB962C8B-B14F-4D97-AF65-F5344CB8AC3E}">
        <p14:creationId xmlns:p14="http://schemas.microsoft.com/office/powerpoint/2010/main" val="2383725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1" y="546534"/>
            <a:ext cx="9638181" cy="711844"/>
            <a:chOff x="-494180" y="377199"/>
            <a:chExt cx="7612529" cy="711844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3" y="481371"/>
              <a:ext cx="6681554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4392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House Committee on Homeland Security FY24 Budget Hearing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424907"/>
            <a:ext cx="6364534" cy="325885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266" name="Picture 2" descr="Committee on Homeland Security | Republic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1" y="1388080"/>
            <a:ext cx="1024639" cy="102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4754" y="5098881"/>
            <a:ext cx="8682491" cy="1554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Sec. </a:t>
            </a:r>
            <a:r>
              <a:rPr lang="en-US" sz="1700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Mayorkas</a:t>
            </a: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: “We are reviewing, and need to continue to review, the Risk Rating 2.0 given the concerns being expressed with it. And I can assure you that we are doing so, and will report out our results”</a:t>
            </a:r>
          </a:p>
          <a:p>
            <a:pPr algn="just">
              <a:spcAft>
                <a:spcPts val="600"/>
              </a:spcAft>
            </a:pPr>
            <a:endParaRPr lang="en-US" sz="17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202A43"/>
                </a:solidFill>
                <a:effectLst/>
                <a:latin typeface="Arial" panose="020B0604020202020204" pitchFamily="34" charset="0"/>
              </a:rPr>
              <a:t>Rep. Carter</a:t>
            </a:r>
            <a:r>
              <a:rPr lang="en-US" sz="1700" i="0" dirty="0">
                <a:solidFill>
                  <a:srgbClr val="202A43"/>
                </a:solidFill>
                <a:effectLst/>
                <a:latin typeface="Arial" panose="020B0604020202020204" pitchFamily="34" charset="0"/>
              </a:rPr>
              <a:t>: “This is not a done deal.”</a:t>
            </a:r>
          </a:p>
        </p:txBody>
      </p:sp>
    </p:spTree>
    <p:extLst>
      <p:ext uri="{BB962C8B-B14F-4D97-AF65-F5344CB8AC3E}">
        <p14:creationId xmlns:p14="http://schemas.microsoft.com/office/powerpoint/2010/main" val="3849255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6960" y="3272403"/>
            <a:ext cx="8601920" cy="3585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The Homeowner Flood Insurance Transparency and Protection Act (S.721) would allow policyholders to retain previous NFIP premium rates rather than Risk Rating 2.0 rates, until FEMA satisfies:</a:t>
            </a:r>
          </a:p>
          <a:p>
            <a:pPr marL="800100" lvl="1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Public notice and comment</a:t>
            </a:r>
          </a:p>
          <a:p>
            <a:pPr marL="800100" lvl="1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Established policyholder premium appeals process</a:t>
            </a:r>
          </a:p>
          <a:p>
            <a:pPr marL="800100" lvl="1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Economic impact analysis</a:t>
            </a:r>
          </a:p>
          <a:p>
            <a:pPr marL="800100" lvl="1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Independent peer review</a:t>
            </a:r>
          </a:p>
          <a:p>
            <a:pPr marL="800100" lvl="1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Assurance of data reliability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Cosponsored by Senators Kennedy, Cassidy, and Cruz</a:t>
            </a:r>
            <a:endParaRPr lang="en-US" sz="1700" dirty="0">
              <a:solidFill>
                <a:srgbClr val="202A43"/>
              </a:solidFill>
              <a:latin typeface="Arial" panose="020B0604020202020204" pitchFamily="34" charset="0"/>
            </a:endParaRP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700" i="0" dirty="0">
              <a:solidFill>
                <a:srgbClr val="202A4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8828"/>
            <a:ext cx="9638180" cy="18079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9795198" cy="711844"/>
            <a:chOff x="-494180" y="377199"/>
            <a:chExt cx="7226611" cy="711844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268013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Homeowner Flood Insurance Transparency and Protection 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5320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NFIP Reauthorization Legislation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7910" b="13087"/>
          <a:stretch/>
        </p:blipFill>
        <p:spPr>
          <a:xfrm>
            <a:off x="225491" y="1322284"/>
            <a:ext cx="8117137" cy="1476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91" y="2741997"/>
            <a:ext cx="7626645" cy="1512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42ED1-9A92-94DA-5BFA-51E783796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91" y="4525050"/>
            <a:ext cx="8229600" cy="2394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BF712-9415-61C4-960B-D29ABF50CB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280391" y="5585234"/>
            <a:ext cx="8638118" cy="12564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F5D55A-51C7-73A7-D5A7-FB884D601191}"/>
              </a:ext>
            </a:extLst>
          </p:cNvPr>
          <p:cNvCxnSpPr/>
          <p:nvPr/>
        </p:nvCxnSpPr>
        <p:spPr>
          <a:xfrm>
            <a:off x="-104775" y="4254317"/>
            <a:ext cx="96869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57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A5C967-CC07-0B4D-A313-A7F9AEFD7678}"/>
              </a:ext>
            </a:extLst>
          </p:cNvPr>
          <p:cNvSpPr/>
          <p:nvPr/>
        </p:nvSpPr>
        <p:spPr>
          <a:xfrm>
            <a:off x="373978" y="1378996"/>
            <a:ext cx="8343941" cy="12470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>
                <a:latin typeface="Helvetica"/>
                <a:cs typeface="Helvetica"/>
              </a:rPr>
              <a:t>Risk Rating 2.0 (RR 2.0) </a:t>
            </a:r>
            <a:r>
              <a:rPr lang="en-US" sz="1600" dirty="0">
                <a:latin typeface="Helvetica"/>
                <a:cs typeface="Helvetica"/>
              </a:rPr>
              <a:t>– implemented in full on April 1, 2022 – represents the greatest overhaul of NFIP rates since its establishment in 1968.  In year one, an estimated 77% of policyholders nationwide will see an increase.  In following years, all policyholders will increase.  According to the Congressional Research Service*, impacts of RR 2.0 include: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16D6B-947A-3540-85DC-D492BC28C6FD}"/>
              </a:ext>
            </a:extLst>
          </p:cNvPr>
          <p:cNvSpPr txBox="1"/>
          <p:nvPr/>
        </p:nvSpPr>
        <p:spPr>
          <a:xfrm>
            <a:off x="223284" y="2936155"/>
            <a:ext cx="4178595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50" dirty="0">
                <a:latin typeface="Helvetica"/>
                <a:cs typeface="Helvetica"/>
              </a:rPr>
              <a:t>50% of policies will be at full-risk rate after 5 years; 90% will be at full-risk rate after 10 years.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5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50" dirty="0">
                <a:latin typeface="Helvetica"/>
                <a:cs typeface="Helvetica"/>
              </a:rPr>
              <a:t>Affordability challenges for homeowners on limited incomes, with adverse impact on low- and moderate-income households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5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50" dirty="0">
                <a:latin typeface="Helvetica"/>
                <a:cs typeface="Helvetica"/>
              </a:rPr>
              <a:t>Difficulty in selling homes with high premiums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50" dirty="0">
              <a:latin typeface="Helvetica" pitchFamily="2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50" dirty="0">
                <a:latin typeface="Helvetica"/>
                <a:cs typeface="Helvetica"/>
              </a:rPr>
              <a:t>Drops in coverage resulting in unprotected homeowners and lower program participation</a:t>
            </a:r>
          </a:p>
          <a:p>
            <a:pPr>
              <a:buClr>
                <a:schemeClr val="accent1"/>
              </a:buClr>
            </a:pPr>
            <a:endParaRPr lang="en-US" sz="1550" dirty="0">
              <a:latin typeface="Helvetica" pitchFamily="2" charset="0"/>
            </a:endParaRPr>
          </a:p>
          <a:p>
            <a:pPr>
              <a:buClr>
                <a:schemeClr val="accent1"/>
              </a:buClr>
            </a:pPr>
            <a:endParaRPr lang="en-US" sz="1550" dirty="0">
              <a:latin typeface="Helvetica" pitchFamily="2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43" r="8943"/>
          <a:stretch>
            <a:fillRect/>
          </a:stretch>
        </p:blipFill>
        <p:spPr>
          <a:xfrm>
            <a:off x="4641979" y="2650092"/>
            <a:ext cx="4171734" cy="39631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Risk Rating 2.0 Affordability Challenges </a:t>
              </a:r>
              <a:endParaRPr lang="en-US" sz="2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805BFF-D511-4F75-BC4D-DFF59E834DC5}"/>
              </a:ext>
            </a:extLst>
          </p:cNvPr>
          <p:cNvSpPr txBox="1"/>
          <p:nvPr/>
        </p:nvSpPr>
        <p:spPr>
          <a:xfrm>
            <a:off x="160256" y="6114502"/>
            <a:ext cx="89837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latin typeface="Helvetica"/>
              <a:cs typeface="Helvetica"/>
            </a:endParaRPr>
          </a:p>
          <a:p>
            <a:r>
              <a:rPr lang="en-US" sz="1100" dirty="0">
                <a:latin typeface="Helvetica"/>
                <a:cs typeface="Helvetica"/>
              </a:rPr>
              <a:t>*“Options for Making the National Flood Insurance Program More Affordable,” Congressional Research Service, December 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1777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1" y="546534"/>
            <a:ext cx="9149573" cy="711844"/>
            <a:chOff x="-494180" y="377199"/>
            <a:chExt cx="7226611" cy="711844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268013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Committee on Oversight and Accountability Letter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70E4FB9-BECA-A43B-9742-F7461094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55" y="4150131"/>
            <a:ext cx="8761488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Committee on Oversight and Accountability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principal oversight committee of the U.S. House of Representatives and has broad authority to investigate “any matter” at “any time” under House Rule X.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51 Members of Congress signed a letter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FEMA Secretary Dianne Criswell to request certain documents and information on RR2.0, and to request a staff-level briefing as soon as possible on the effects.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EDEC6-AB5C-49AC-B1F6-B939755BB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981" y="1788562"/>
            <a:ext cx="1533525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D4412-DA95-503A-7E7C-C6CD4558B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34" y="1567583"/>
            <a:ext cx="6294141" cy="25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63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St. Charles Parish Files Suit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CDA43-06C6-CA3F-31BC-1C13A56BB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2" y="1452634"/>
            <a:ext cx="8988304" cy="358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3F408-0F6E-9CC1-2A20-937ECD3D0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161"/>
          <a:stretch/>
        </p:blipFill>
        <p:spPr>
          <a:xfrm>
            <a:off x="104404" y="5160752"/>
            <a:ext cx="8717280" cy="10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40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Louisiana Office of the Attorney General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1026" name="Picture 2" descr="Louisiana Attorney General Concludes That Proposed Anti-Discrimination Rule  is Unconstitutional – Louisiana Legal Ethics">
            <a:extLst>
              <a:ext uri="{FF2B5EF4-FFF2-40B4-BE49-F238E27FC236}">
                <a16:creationId xmlns:a16="http://schemas.microsoft.com/office/drawing/2014/main" id="{94AF0B95-5584-B40B-75CD-BD92896E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90" y="1966913"/>
            <a:ext cx="3935556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21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A5C967-CC07-0B4D-A313-A7F9AEFD7678}"/>
              </a:ext>
            </a:extLst>
          </p:cNvPr>
          <p:cNvSpPr/>
          <p:nvPr/>
        </p:nvSpPr>
        <p:spPr>
          <a:xfrm>
            <a:off x="625288" y="1352561"/>
            <a:ext cx="7912655" cy="67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50" u="sng" dirty="0">
                <a:latin typeface="Helvetica" pitchFamily="2" charset="0"/>
              </a:rPr>
              <a:t>Become a CSFI member, and stay up to date!</a:t>
            </a:r>
          </a:p>
          <a:p>
            <a:pPr>
              <a:lnSpc>
                <a:spcPct val="120000"/>
              </a:lnSpc>
            </a:pPr>
            <a:endParaRPr lang="en-US" sz="1650" dirty="0">
              <a:latin typeface="Helvetica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 pitchFamily="2" charset="0"/>
                </a:rPr>
                <a:t>Join Us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DAB876-027C-423A-B8F9-18BCE60A835E}"/>
              </a:ext>
            </a:extLst>
          </p:cNvPr>
          <p:cNvSpPr txBox="1"/>
          <p:nvPr/>
        </p:nvSpPr>
        <p:spPr>
          <a:xfrm>
            <a:off x="625287" y="1681766"/>
            <a:ext cx="8143155" cy="17889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rgbClr val="7030A0"/>
                </a:solidFill>
                <a:latin typeface="Helvetica"/>
                <a:cs typeface="Arial"/>
              </a:rPr>
              <a:t>Join CSFI by visiting </a:t>
            </a:r>
            <a:r>
              <a:rPr lang="en-US" sz="1650" b="1" dirty="0">
                <a:solidFill>
                  <a:srgbClr val="7030A0"/>
                </a:solidFill>
                <a:latin typeface="Helvetica"/>
                <a:cs typeface="Arial"/>
              </a:rPr>
              <a:t>csfi.info </a:t>
            </a:r>
            <a:r>
              <a:rPr lang="en-US" sz="1650" dirty="0">
                <a:solidFill>
                  <a:srgbClr val="7030A0"/>
                </a:solidFill>
                <a:latin typeface="Helvetica"/>
                <a:cs typeface="Arial"/>
              </a:rPr>
              <a:t>or emailing </a:t>
            </a:r>
            <a:r>
              <a:rPr lang="en-US" sz="1650" b="1" dirty="0">
                <a:solidFill>
                  <a:srgbClr val="7030A0"/>
                </a:solidFill>
                <a:latin typeface="Helvetica"/>
                <a:cs typeface="Arial"/>
              </a:rPr>
              <a:t>pwaggonner@gnoinc.org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50" dirty="0">
                <a:latin typeface="Helvetica"/>
                <a:cs typeface="Arial"/>
              </a:rPr>
              <a:t>Sign up for email updates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50" dirty="0">
                <a:latin typeface="Helvetica"/>
                <a:cs typeface="Arial"/>
              </a:rPr>
              <a:t>Follow us on social media</a:t>
            </a: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38FFC6-747D-8D48-98D6-6E58E46DB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9" y="2919987"/>
            <a:ext cx="585216" cy="5852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5FE048-36AD-FC4B-8A6F-A845842E1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6" y="3629316"/>
            <a:ext cx="428638" cy="4286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FC6BE6-2415-E54A-941F-C4934F89C28C}"/>
              </a:ext>
            </a:extLst>
          </p:cNvPr>
          <p:cNvSpPr txBox="1"/>
          <p:nvPr/>
        </p:nvSpPr>
        <p:spPr>
          <a:xfrm>
            <a:off x="1270465" y="3024615"/>
            <a:ext cx="15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csfiusa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1EFB3C-C41C-7A4A-B56D-3D82663E35EC}"/>
              </a:ext>
            </a:extLst>
          </p:cNvPr>
          <p:cNvSpPr txBox="1"/>
          <p:nvPr/>
        </p:nvSpPr>
        <p:spPr>
          <a:xfrm>
            <a:off x="1270465" y="3654309"/>
            <a:ext cx="7009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@CSFIUSA</a:t>
            </a:r>
          </a:p>
        </p:txBody>
      </p:sp>
      <p:pic>
        <p:nvPicPr>
          <p:cNvPr id="20" name="Picture 12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86DF57A6-AB4F-4276-81EF-59627EDC4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90" y="4506013"/>
            <a:ext cx="7521690" cy="28812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1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AD8121E8-17F0-498B-8765-1060C58CDB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99" t="17886" r="8122" b="8943"/>
          <a:stretch/>
        </p:blipFill>
        <p:spPr>
          <a:xfrm>
            <a:off x="4488442" y="2304419"/>
            <a:ext cx="3635711" cy="195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980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Rate Explanation Guide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16D6B-947A-3540-85DC-D492BC28C6FD}"/>
              </a:ext>
            </a:extLst>
          </p:cNvPr>
          <p:cNvSpPr txBox="1"/>
          <p:nvPr/>
        </p:nvSpPr>
        <p:spPr>
          <a:xfrm>
            <a:off x="547749" y="1362550"/>
            <a:ext cx="8139052" cy="5524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600" dirty="0">
                <a:latin typeface="Helvetica"/>
                <a:cs typeface="Helvetica"/>
              </a:rPr>
              <a:t>The </a:t>
            </a:r>
            <a:r>
              <a:rPr lang="en-US" sz="1600" b="1" dirty="0">
                <a:latin typeface="Helvetica"/>
                <a:cs typeface="Helvetica"/>
              </a:rPr>
              <a:t>Rate Explanation Guide </a:t>
            </a:r>
            <a:r>
              <a:rPr lang="en-US" sz="1600" dirty="0">
                <a:latin typeface="Helvetica"/>
                <a:cs typeface="Helvetica"/>
              </a:rPr>
              <a:t>identifies specific characteristics of properties which are used as rating factors for input into premium calculation. </a:t>
            </a:r>
          </a:p>
          <a:p>
            <a:pPr>
              <a:buClr>
                <a:schemeClr val="accent1"/>
              </a:buClr>
            </a:pPr>
            <a:endParaRPr lang="en-US" sz="110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“Where it is built” (Geographic Factors)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Distance to flooding sources (coast, ocean, rivers, and Great Lakes)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Ground elevation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“Other characteristics” (Base Rate, Drainage Area, Levee Quality, HUC12)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“How it is built” (Property Factors)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Building occupancy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Foundation type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First floor height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Number of floors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Unit location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Construction type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Flood openings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Machinery &amp; equipment</a:t>
            </a:r>
            <a:endParaRPr lang="en-US" sz="1000" dirty="0">
              <a:latin typeface="Helvetica"/>
              <a:cs typeface="Helvetica"/>
            </a:endParaRP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00" b="1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“What is built and covered” (Contract Factors)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Building replacement cost value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Building and contents coverage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Building and contents deductible</a:t>
            </a:r>
            <a:endParaRPr lang="en-US" dirty="0">
              <a:latin typeface="Helvetica" pitchFamily="2" charset="0"/>
            </a:endParaRPr>
          </a:p>
          <a:p>
            <a:pPr>
              <a:buClr>
                <a:schemeClr val="accent1"/>
              </a:buClr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7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Discount Explanation Guide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16D6B-947A-3540-85DC-D492BC28C6FD}"/>
              </a:ext>
            </a:extLst>
          </p:cNvPr>
          <p:cNvSpPr txBox="1"/>
          <p:nvPr/>
        </p:nvSpPr>
        <p:spPr>
          <a:xfrm>
            <a:off x="547748" y="1395208"/>
            <a:ext cx="8351323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600" dirty="0">
                <a:latin typeface="Helvetica"/>
                <a:cs typeface="Helvetica"/>
              </a:rPr>
              <a:t>The </a:t>
            </a:r>
            <a:r>
              <a:rPr lang="en-US" sz="1600" b="1" dirty="0">
                <a:latin typeface="Helvetica"/>
                <a:cs typeface="Helvetica"/>
              </a:rPr>
              <a:t>Discount Explanation Guide </a:t>
            </a:r>
            <a:r>
              <a:rPr lang="en-US" sz="1600" dirty="0">
                <a:latin typeface="Helvetica"/>
                <a:cs typeface="Helvetica"/>
              </a:rPr>
              <a:t>provides impacts of implementing mitigation measure, in terms of percentages, on certain rating variables (</a:t>
            </a:r>
            <a:r>
              <a:rPr lang="en-US" sz="1600" u="sng" dirty="0">
                <a:latin typeface="Helvetica"/>
                <a:cs typeface="Helvetica"/>
              </a:rPr>
              <a:t>not total premium</a:t>
            </a:r>
            <a:r>
              <a:rPr lang="en-US" sz="1600" dirty="0">
                <a:latin typeface="Helvetica"/>
                <a:cs typeface="Helvetica"/>
              </a:rPr>
              <a:t>):</a:t>
            </a:r>
          </a:p>
          <a:p>
            <a:pPr>
              <a:buClr>
                <a:schemeClr val="accent1"/>
              </a:buClr>
            </a:pPr>
            <a:endParaRPr lang="en-US" sz="160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First Floor Height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Differs based on foundation type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“For example, a building with a crawlspace foundation and FFH of 3 feet above adjacent grade corresponds to a 22.1% discount compared to the same building having a FFH of 0.”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Flood Openings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Differs based on foundation type and first floor height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“For example, a building Elevated with Enclosure Not on Posts, Piles, or Piers with a FFH measurement of 9 feet above the adjacent grade corresponds to a 11.8% mitigation discount”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b="1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Machinery &amp; Equipment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/>
                <a:cs typeface="Helvetica"/>
              </a:rPr>
              <a:t>“5% mitigation discount if certain covered Machinery and Equipment…are elevated to at least the elevation of the floor above the building’s first floor.”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Helvetica"/>
              <a:cs typeface="Helvetica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Also references </a:t>
            </a:r>
            <a:r>
              <a:rPr lang="en-US" sz="1600" b="1" dirty="0">
                <a:latin typeface="Helvetica"/>
                <a:cs typeface="Helvetica"/>
              </a:rPr>
              <a:t>Floor of Interest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b="1" dirty="0">
                <a:latin typeface="Helvetica"/>
                <a:cs typeface="Helvetica"/>
              </a:rPr>
              <a:t>Statutory Discount</a:t>
            </a:r>
            <a:r>
              <a:rPr lang="en-US" sz="1600" dirty="0">
                <a:latin typeface="Helvetica"/>
                <a:cs typeface="Helvetica"/>
              </a:rPr>
              <a:t>, and </a:t>
            </a: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CRS Discounts</a:t>
            </a:r>
          </a:p>
          <a:p>
            <a:pPr>
              <a:buClr>
                <a:schemeClr val="accent1"/>
              </a:buClr>
            </a:pPr>
            <a:endParaRPr lang="en-US" dirty="0">
              <a:latin typeface="Helvetica" pitchFamily="2" charset="0"/>
            </a:endParaRPr>
          </a:p>
          <a:p>
            <a:pPr>
              <a:buClr>
                <a:schemeClr val="accent1"/>
              </a:buClr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2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FEMA Discount Explanation Guide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D8DFF4-4809-94D8-2753-B8603D74D77B}"/>
              </a:ext>
            </a:extLst>
          </p:cNvPr>
          <p:cNvSpPr txBox="1"/>
          <p:nvPr/>
        </p:nvSpPr>
        <p:spPr>
          <a:xfrm>
            <a:off x="504366" y="1442822"/>
            <a:ext cx="8135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0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1. First Floor Height &amp; Foundation Type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EE635B-808E-5750-CC14-91761780E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3" y="2095254"/>
            <a:ext cx="8776557" cy="34521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1309DA8-30A5-0505-18D5-64D5F219355B}"/>
                  </a:ext>
                </a:extLst>
              </p14:cNvPr>
              <p14:cNvContentPartPr/>
              <p14:nvPr/>
            </p14:nvContentPartPr>
            <p14:xfrm>
              <a:off x="8002643" y="3280367"/>
              <a:ext cx="417960" cy="19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1309DA8-30A5-0505-18D5-64D5F21935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9003" y="3172367"/>
                <a:ext cx="5256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0572F9-03AC-7325-FED4-B1B2DCF8144A}"/>
                  </a:ext>
                </a:extLst>
              </p14:cNvPr>
              <p14:cNvContentPartPr/>
              <p14:nvPr/>
            </p14:nvContentPartPr>
            <p14:xfrm>
              <a:off x="2624603" y="3951047"/>
              <a:ext cx="3346920" cy="4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0572F9-03AC-7325-FED4-B1B2DCF814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0603" y="3843407"/>
                <a:ext cx="345456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0A560D-8F4F-332F-5C1B-AC2F5C7744F4}"/>
                  </a:ext>
                </a:extLst>
              </p14:cNvPr>
              <p14:cNvContentPartPr/>
              <p14:nvPr/>
            </p14:nvContentPartPr>
            <p14:xfrm>
              <a:off x="1609763" y="3942407"/>
              <a:ext cx="1005840" cy="41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0A560D-8F4F-332F-5C1B-AC2F5C7744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6123" y="3834767"/>
                <a:ext cx="1113480" cy="2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482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FEMA Appendix D – Rating Factor Tables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D8DFF4-4809-94D8-2753-B8603D74D77B}"/>
              </a:ext>
            </a:extLst>
          </p:cNvPr>
          <p:cNvSpPr txBox="1"/>
          <p:nvPr/>
        </p:nvSpPr>
        <p:spPr>
          <a:xfrm>
            <a:off x="504366" y="1442822"/>
            <a:ext cx="8135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0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1. First Floor Height &amp; Foundation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777B1-A377-5E70-1456-DCFA8B54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023"/>
          <a:stretch/>
        </p:blipFill>
        <p:spPr>
          <a:xfrm>
            <a:off x="768059" y="1842932"/>
            <a:ext cx="7488412" cy="2864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5A01828-1FC6-1FE9-87AF-5AE5267FFD02}"/>
                  </a:ext>
                </a:extLst>
              </p14:cNvPr>
              <p14:cNvContentPartPr/>
              <p14:nvPr/>
            </p14:nvContentPartPr>
            <p14:xfrm>
              <a:off x="7362563" y="3911807"/>
              <a:ext cx="844560" cy="17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5A01828-1FC6-1FE9-87AF-5AE5267FFD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8923" y="3803807"/>
                <a:ext cx="95220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5DA953F-DF21-8C35-7A5E-1FEF08137454}"/>
                  </a:ext>
                </a:extLst>
              </p14:cNvPr>
              <p14:cNvContentPartPr/>
              <p14:nvPr/>
            </p14:nvContentPartPr>
            <p14:xfrm>
              <a:off x="3497603" y="3498167"/>
              <a:ext cx="3193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5DA953F-DF21-8C35-7A5E-1FEF081374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3603" y="3390527"/>
                <a:ext cx="426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2E2A41-0705-2FA8-1A9F-CF4E10673B28}"/>
                  </a:ext>
                </a:extLst>
              </p14:cNvPr>
              <p14:cNvContentPartPr/>
              <p14:nvPr/>
            </p14:nvContentPartPr>
            <p14:xfrm>
              <a:off x="3165323" y="3498167"/>
              <a:ext cx="333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2E2A41-0705-2FA8-1A9F-CF4E10673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11323" y="3390527"/>
                <a:ext cx="441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CA2B94A-0425-2813-79D1-D1C000036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412" y="4814704"/>
            <a:ext cx="6877705" cy="19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3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FEMA “Premium Calculation Worksheet”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BC3E6-DC3A-5C48-9103-CE6698FCC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0562"/>
            <a:ext cx="9103793" cy="3864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890402-F680-8AE6-0625-72EBCE248C25}"/>
              </a:ext>
            </a:extLst>
          </p:cNvPr>
          <p:cNvSpPr txBox="1"/>
          <p:nvPr/>
        </p:nvSpPr>
        <p:spPr>
          <a:xfrm>
            <a:off x="373978" y="5919669"/>
            <a:ext cx="10914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https://www.fema.gov/sites/default/files/documents/fema_risk-rating_PCW_Rating_Examples.xlsx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570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9AB0D-0610-6E42-8426-0FFFD96351EC}"/>
              </a:ext>
            </a:extLst>
          </p:cNvPr>
          <p:cNvGrpSpPr/>
          <p:nvPr/>
        </p:nvGrpSpPr>
        <p:grpSpPr>
          <a:xfrm>
            <a:off x="-494180" y="546534"/>
            <a:ext cx="7499083" cy="711844"/>
            <a:chOff x="-494180" y="377199"/>
            <a:chExt cx="7226611" cy="71184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3ACF33B9-3EB5-0D40-BB7C-3AF1684CE803}"/>
                </a:ext>
              </a:extLst>
            </p:cNvPr>
            <p:cNvSpPr/>
            <p:nvPr/>
          </p:nvSpPr>
          <p:spPr>
            <a:xfrm flipH="1">
              <a:off x="-494180" y="377199"/>
              <a:ext cx="3834455" cy="711844"/>
            </a:xfrm>
            <a:prstGeom prst="parallelogram">
              <a:avLst>
                <a:gd name="adj" fmla="val 2621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EAF8F38B-4AA4-7A4A-97B3-54FCA404C4A7}"/>
                </a:ext>
              </a:extLst>
            </p:cNvPr>
            <p:cNvSpPr/>
            <p:nvPr/>
          </p:nvSpPr>
          <p:spPr>
            <a:xfrm flipH="1">
              <a:off x="342434" y="481371"/>
              <a:ext cx="6123006" cy="503498"/>
            </a:xfrm>
            <a:prstGeom prst="parallelogram">
              <a:avLst>
                <a:gd name="adj" fmla="val 262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C86E-90E4-654C-8E60-BF06B4F1884A}"/>
                </a:ext>
              </a:extLst>
            </p:cNvPr>
            <p:cNvSpPr txBox="1"/>
            <p:nvPr/>
          </p:nvSpPr>
          <p:spPr>
            <a:xfrm>
              <a:off x="679128" y="532989"/>
              <a:ext cx="605330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"/>
                  <a:cs typeface="Helvetica"/>
                </a:rPr>
                <a:t>FEMA “Premium Calculation Worksheet”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87880D-256A-8743-8A17-893EBE15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12" y="142779"/>
            <a:ext cx="1536118" cy="2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" y="74002"/>
            <a:ext cx="1176256" cy="390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CF2C1-CFA8-7749-4800-92583D2D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8144"/>
            <a:ext cx="9144000" cy="34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5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NO Brand Colors">
      <a:dk1>
        <a:srgbClr val="3C4548"/>
      </a:dk1>
      <a:lt1>
        <a:srgbClr val="FFFFFF"/>
      </a:lt1>
      <a:dk2>
        <a:srgbClr val="0D0F10"/>
      </a:dk2>
      <a:lt2>
        <a:srgbClr val="E7E6E6"/>
      </a:lt2>
      <a:accent1>
        <a:srgbClr val="F37020"/>
      </a:accent1>
      <a:accent2>
        <a:srgbClr val="418AC9"/>
      </a:accent2>
      <a:accent3>
        <a:srgbClr val="FED301"/>
      </a:accent3>
      <a:accent4>
        <a:srgbClr val="C8D32C"/>
      </a:accent4>
      <a:accent5>
        <a:srgbClr val="7C78B2"/>
      </a:accent5>
      <a:accent6>
        <a:srgbClr val="9F3822"/>
      </a:accent6>
      <a:hlink>
        <a:srgbClr val="0563C1"/>
      </a:hlink>
      <a:folHlink>
        <a:srgbClr val="9AD3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5ce691-0dbb-4562-ab90-cbcfe2327911">
      <Terms xmlns="http://schemas.microsoft.com/office/infopath/2007/PartnerControls"/>
    </lcf76f155ced4ddcb4097134ff3c332f>
    <TaxCatchAll xmlns="096b5e69-62d7-4d8a-9ec1-77ac5971931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45DF05DCE3E49BE5702CC21F1D961" ma:contentTypeVersion="12" ma:contentTypeDescription="Create a new document." ma:contentTypeScope="" ma:versionID="b4ec258f4f7c66d824805e40cdda700f">
  <xsd:schema xmlns:xsd="http://www.w3.org/2001/XMLSchema" xmlns:xs="http://www.w3.org/2001/XMLSchema" xmlns:p="http://schemas.microsoft.com/office/2006/metadata/properties" xmlns:ns2="c55ce691-0dbb-4562-ab90-cbcfe2327911" xmlns:ns3="096b5e69-62d7-4d8a-9ec1-77ac5971931b" targetNamespace="http://schemas.microsoft.com/office/2006/metadata/properties" ma:root="true" ma:fieldsID="ef4690e678d118b422ad0472b4bedb9f" ns2:_="" ns3:_="">
    <xsd:import namespace="c55ce691-0dbb-4562-ab90-cbcfe2327911"/>
    <xsd:import namespace="096b5e69-62d7-4d8a-9ec1-77ac597193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ce691-0dbb-4562-ab90-cbcfe23279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41ea59-33c4-48ff-94ef-ea055c729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5e69-62d7-4d8a-9ec1-77ac597193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85c29c-98ba-4269-a3a9-5e3fae6f45ba}" ma:internalName="TaxCatchAll" ma:showField="CatchAllData" ma:web="096b5e69-62d7-4d8a-9ec1-77ac597193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63A164-07E7-4FA1-87A6-51C0E9D382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665340-EFFE-4524-9BD4-79DF12F252C7}">
  <ds:schemaRefs>
    <ds:schemaRef ds:uri="http://purl.org/dc/terms/"/>
    <ds:schemaRef ds:uri="http://schemas.microsoft.com/office/2006/documentManagement/types"/>
    <ds:schemaRef ds:uri="8092dc22-f526-4af3-b65d-dc6a3e821437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7a586eef-398e-423d-bf4f-82b0776722cd"/>
    <ds:schemaRef ds:uri="http://www.w3.org/XML/1998/namespace"/>
    <ds:schemaRef ds:uri="http://purl.org/dc/dcmitype/"/>
    <ds:schemaRef ds:uri="c55ce691-0dbb-4562-ab90-cbcfe2327911"/>
    <ds:schemaRef ds:uri="096b5e69-62d7-4d8a-9ec1-77ac5971931b"/>
  </ds:schemaRefs>
</ds:datastoreItem>
</file>

<file path=customXml/itemProps3.xml><?xml version="1.0" encoding="utf-8"?>
<ds:datastoreItem xmlns:ds="http://schemas.openxmlformats.org/officeDocument/2006/customXml" ds:itemID="{D3C6FCB9-0734-498E-81BA-FFFCF22BE9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ce691-0dbb-4562-ab90-cbcfe2327911"/>
    <ds:schemaRef ds:uri="096b5e69-62d7-4d8a-9ec1-77ac59719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21748</TotalTime>
  <Words>2592</Words>
  <Application>Microsoft Office PowerPoint</Application>
  <PresentationFormat>On-screen Show (4:3)</PresentationFormat>
  <Paragraphs>785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Custom Design</vt:lpstr>
      <vt:lpstr>Coalition for Sustainable Flood Insurance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 Murillo</dc:creator>
  <cp:lastModifiedBy>Peter Waggonner</cp:lastModifiedBy>
  <cp:revision>821</cp:revision>
  <dcterms:created xsi:type="dcterms:W3CDTF">2018-12-17T19:33:20Z</dcterms:created>
  <dcterms:modified xsi:type="dcterms:W3CDTF">2023-07-05T17:54:41Z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0x0101002A29F43D62D4A94D94F4C7D67FBEC5BA</vt:lpwstr>
  </property>
  <property fmtid="{D5CDD505-2E9C-101B-9397-08002B2CF9AE}" pid="3" name="MediaServiceImageTags">
    <vt:lpwstr/>
  </property>
</Properties>
</file>