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3"/>
  </p:notesMasterIdLst>
  <p:sldIdLst>
    <p:sldId id="260" r:id="rId6"/>
    <p:sldId id="385" r:id="rId7"/>
    <p:sldId id="304" r:id="rId8"/>
    <p:sldId id="339" r:id="rId9"/>
    <p:sldId id="369" r:id="rId10"/>
    <p:sldId id="388" r:id="rId11"/>
    <p:sldId id="323" r:id="rId12"/>
    <p:sldId id="270" r:id="rId13"/>
    <p:sldId id="320" r:id="rId14"/>
    <p:sldId id="393" r:id="rId15"/>
    <p:sldId id="290" r:id="rId16"/>
    <p:sldId id="391" r:id="rId17"/>
    <p:sldId id="367" r:id="rId18"/>
    <p:sldId id="366" r:id="rId19"/>
    <p:sldId id="394" r:id="rId20"/>
    <p:sldId id="395"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NF" initials="VN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20FA9-0623-4852-A207-107980BC47A7}" v="29" dt="2023-05-31T01:52:42.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7630" autoAdjust="0"/>
  </p:normalViewPr>
  <p:slideViewPr>
    <p:cSldViewPr>
      <p:cViewPr>
        <p:scale>
          <a:sx n="70" d="100"/>
          <a:sy n="70" d="100"/>
        </p:scale>
        <p:origin x="1566" y="30"/>
      </p:cViewPr>
      <p:guideLst>
        <p:guide orient="horz" pos="2160"/>
        <p:guide pos="2880"/>
      </p:guideLst>
    </p:cSldViewPr>
  </p:slideViewPr>
  <p:outlineViewPr>
    <p:cViewPr>
      <p:scale>
        <a:sx n="33" d="100"/>
        <a:sy n="33" d="100"/>
      </p:scale>
      <p:origin x="0" y="-7554"/>
    </p:cViewPr>
  </p:outlineViewPr>
  <p:notesTextViewPr>
    <p:cViewPr>
      <p:scale>
        <a:sx n="1" d="1"/>
        <a:sy n="1" d="1"/>
      </p:scale>
      <p:origin x="0" y="0"/>
    </p:cViewPr>
  </p:notesTextViewPr>
  <p:sorterViewPr>
    <p:cViewPr>
      <p:scale>
        <a:sx n="100" d="100"/>
        <a:sy n="100" d="100"/>
      </p:scale>
      <p:origin x="0" y="-2358"/>
    </p:cViewPr>
  </p:sorterViewPr>
  <p:notesViewPr>
    <p:cSldViewPr>
      <p:cViewPr varScale="1">
        <p:scale>
          <a:sx n="57" d="100"/>
          <a:sy n="57" d="100"/>
        </p:scale>
        <p:origin x="304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50F88-D20C-425A-9212-CFA9D1C92300}" type="datetimeFigureOut">
              <a:rPr lang="en-US" smtClean="0"/>
              <a:t>7/5/2023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5224A-857B-4B4E-952C-40F0D5F9ABCF}" type="slidenum">
              <a:rPr lang="en-US" smtClean="0"/>
              <a:t>‹#›</a:t>
            </a:fld>
            <a:endParaRPr lang="en-US" dirty="0"/>
          </a:p>
        </p:txBody>
      </p:sp>
    </p:spTree>
    <p:extLst>
      <p:ext uri="{BB962C8B-B14F-4D97-AF65-F5344CB8AC3E}">
        <p14:creationId xmlns:p14="http://schemas.microsoft.com/office/powerpoint/2010/main" val="217135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5224A-857B-4B4E-952C-40F0D5F9ABCF}" type="slidenum">
              <a:rPr lang="en-US" smtClean="0"/>
              <a:t>1</a:t>
            </a:fld>
            <a:endParaRPr lang="en-US" dirty="0"/>
          </a:p>
        </p:txBody>
      </p:sp>
    </p:spTree>
    <p:extLst>
      <p:ext uri="{BB962C8B-B14F-4D97-AF65-F5344CB8AC3E}">
        <p14:creationId xmlns:p14="http://schemas.microsoft.com/office/powerpoint/2010/main" val="412449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US" dirty="0"/>
          </a:p>
          <a:p>
            <a:r>
              <a:rPr lang="en-US" dirty="0"/>
              <a:t>Captured in the Community Acknowledgment Form</a:t>
            </a:r>
          </a:p>
          <a:p>
            <a:endParaRPr lang="en-US" dirty="0"/>
          </a:p>
          <a:p>
            <a:r>
              <a:rPr lang="en-US" dirty="0"/>
              <a:t>Recent development in CA.</a:t>
            </a:r>
          </a:p>
        </p:txBody>
      </p:sp>
      <p:sp>
        <p:nvSpPr>
          <p:cNvPr id="4" name="Slide Number Placeholder 3"/>
          <p:cNvSpPr>
            <a:spLocks noGrp="1"/>
          </p:cNvSpPr>
          <p:nvPr>
            <p:ph type="sldNum" sz="quarter" idx="10"/>
          </p:nvPr>
        </p:nvSpPr>
        <p:spPr/>
        <p:txBody>
          <a:bodyPr/>
          <a:lstStyle/>
          <a:p>
            <a:fld id="{2835224A-857B-4B4E-952C-40F0D5F9ABCF}" type="slidenum">
              <a:rPr lang="en-US" smtClean="0"/>
              <a:t>10</a:t>
            </a:fld>
            <a:endParaRPr lang="en-US" dirty="0"/>
          </a:p>
        </p:txBody>
      </p:sp>
    </p:spTree>
    <p:extLst>
      <p:ext uri="{BB962C8B-B14F-4D97-AF65-F5344CB8AC3E}">
        <p14:creationId xmlns:p14="http://schemas.microsoft.com/office/powerpoint/2010/main" val="352588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r>
              <a:rPr lang="en-US" dirty="0"/>
              <a:t>Tool to identify overlap betw ESA species/habitat and floodplains</a:t>
            </a:r>
          </a:p>
          <a:p>
            <a:r>
              <a:rPr lang="en-US" dirty="0"/>
              <a:t>Help in making effects determination</a:t>
            </a:r>
          </a:p>
          <a:p>
            <a:endParaRPr lang="en-US" dirty="0"/>
          </a:p>
          <a:p>
            <a:r>
              <a:rPr lang="en-US" dirty="0"/>
              <a:t>Nine threatened or endangered species in Louisiana: </a:t>
            </a:r>
          </a:p>
          <a:p>
            <a:pPr marL="171450" indent="-171450">
              <a:buFont typeface="Arial" panose="020B0604020202020204" pitchFamily="34" charset="0"/>
              <a:buChar char="•"/>
            </a:pPr>
            <a:r>
              <a:rPr lang="en-US" dirty="0"/>
              <a:t>Loggerhead sea turtle</a:t>
            </a:r>
          </a:p>
          <a:p>
            <a:pPr marL="171450" indent="-171450">
              <a:buFont typeface="Arial" panose="020B0604020202020204" pitchFamily="34" charset="0"/>
              <a:buChar char="•"/>
            </a:pPr>
            <a:r>
              <a:rPr lang="en-US" dirty="0"/>
              <a:t>Kemp’s Ridley sea turtle</a:t>
            </a:r>
          </a:p>
          <a:p>
            <a:pPr marL="171450" indent="-171450">
              <a:buFont typeface="Arial" panose="020B0604020202020204" pitchFamily="34" charset="0"/>
              <a:buChar char="•"/>
            </a:pPr>
            <a:r>
              <a:rPr lang="en-US" dirty="0"/>
              <a:t>Hawksbill sea turtle</a:t>
            </a:r>
          </a:p>
          <a:p>
            <a:pPr marL="171450" indent="-171450">
              <a:buFont typeface="Arial" panose="020B0604020202020204" pitchFamily="34" charset="0"/>
              <a:buChar char="•"/>
            </a:pPr>
            <a:r>
              <a:rPr lang="en-US" dirty="0"/>
              <a:t>Leatherback sea turtle</a:t>
            </a:r>
          </a:p>
          <a:p>
            <a:pPr marL="171450" indent="-171450">
              <a:buFont typeface="Arial" panose="020B0604020202020204" pitchFamily="34" charset="0"/>
              <a:buChar char="•"/>
            </a:pPr>
            <a:r>
              <a:rPr lang="en-US" dirty="0"/>
              <a:t>Pallid Sturgeon</a:t>
            </a:r>
          </a:p>
          <a:p>
            <a:pPr marL="171450" indent="-171450">
              <a:buFont typeface="Arial" panose="020B0604020202020204" pitchFamily="34" charset="0"/>
              <a:buChar char="•"/>
            </a:pPr>
            <a:r>
              <a:rPr lang="en-US" dirty="0"/>
              <a:t>Gulf Sturgeon</a:t>
            </a:r>
          </a:p>
          <a:p>
            <a:pPr marL="171450" indent="-171450">
              <a:buFont typeface="Arial" panose="020B0604020202020204" pitchFamily="34" charset="0"/>
              <a:buChar char="•"/>
            </a:pPr>
            <a:r>
              <a:rPr lang="en-US" dirty="0"/>
              <a:t>West Indian Manatee</a:t>
            </a:r>
          </a:p>
          <a:p>
            <a:pPr marL="171450" indent="-171450">
              <a:buFont typeface="Arial" panose="020B0604020202020204" pitchFamily="34" charset="0"/>
              <a:buChar char="•"/>
            </a:pPr>
            <a:r>
              <a:rPr lang="en-US" dirty="0"/>
              <a:t>Piping Plover</a:t>
            </a:r>
          </a:p>
          <a:p>
            <a:pPr marL="171450" indent="-171450">
              <a:buFont typeface="Arial" panose="020B0604020202020204" pitchFamily="34" charset="0"/>
              <a:buChar char="•"/>
            </a:pPr>
            <a:r>
              <a:rPr lang="en-US" dirty="0"/>
              <a:t>Red Knot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Potential vehicle for suit against FEMA for failing to consider effects on ESA-listed species for floodplain development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35224A-857B-4B4E-952C-40F0D5F9ABCF}" type="slidenum">
              <a:rPr lang="en-US" smtClean="0"/>
              <a:t>11</a:t>
            </a:fld>
            <a:endParaRPr lang="en-US" dirty="0"/>
          </a:p>
        </p:txBody>
      </p:sp>
    </p:spTree>
    <p:extLst>
      <p:ext uri="{BB962C8B-B14F-4D97-AF65-F5344CB8AC3E}">
        <p14:creationId xmlns:p14="http://schemas.microsoft.com/office/powerpoint/2010/main" val="86495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5224A-857B-4B4E-952C-40F0D5F9ABCF}" type="slidenum">
              <a:rPr lang="en-US" smtClean="0"/>
              <a:t>12</a:t>
            </a:fld>
            <a:endParaRPr lang="en-US" dirty="0"/>
          </a:p>
        </p:txBody>
      </p:sp>
    </p:spTree>
    <p:extLst>
      <p:ext uri="{BB962C8B-B14F-4D97-AF65-F5344CB8AC3E}">
        <p14:creationId xmlns:p14="http://schemas.microsoft.com/office/powerpoint/2010/main" val="263250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with FEMA: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Very limited variances regarding location</a:t>
            </a:r>
          </a:p>
          <a:p>
            <a:pPr marL="171450" indent="-171450">
              <a:buFont typeface="Arial" panose="020B0604020202020204" pitchFamily="34" charset="0"/>
              <a:buChar char="•"/>
            </a:pPr>
            <a:r>
              <a:rPr lang="en-US" dirty="0"/>
              <a:t>No variances re elevation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Punchline: only development allowed in VE is non-substantial improvement to existing structure where addition does not change to non-water dependent use</a:t>
            </a:r>
          </a:p>
          <a:p>
            <a:endParaRPr lang="en-US" dirty="0"/>
          </a:p>
        </p:txBody>
      </p:sp>
      <p:sp>
        <p:nvSpPr>
          <p:cNvPr id="4" name="Slide Number Placeholder 3"/>
          <p:cNvSpPr>
            <a:spLocks noGrp="1"/>
          </p:cNvSpPr>
          <p:nvPr>
            <p:ph type="sldNum" sz="quarter" idx="10"/>
          </p:nvPr>
        </p:nvSpPr>
        <p:spPr/>
        <p:txBody>
          <a:bodyPr/>
          <a:lstStyle/>
          <a:p>
            <a:fld id="{2835224A-857B-4B4E-952C-40F0D5F9ABCF}" type="slidenum">
              <a:rPr lang="en-US" smtClean="0"/>
              <a:t>13</a:t>
            </a:fld>
            <a:endParaRPr lang="en-US" dirty="0"/>
          </a:p>
        </p:txBody>
      </p:sp>
    </p:spTree>
    <p:extLst>
      <p:ext uri="{BB962C8B-B14F-4D97-AF65-F5344CB8AC3E}">
        <p14:creationId xmlns:p14="http://schemas.microsoft.com/office/powerpoint/2010/main" val="343506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 overwater structures mapped into the FP </a:t>
            </a:r>
          </a:p>
          <a:p>
            <a:r>
              <a:rPr lang="en-US" dirty="0"/>
              <a:t>Changed from AE to VE zone – coastal high hazard</a:t>
            </a:r>
          </a:p>
        </p:txBody>
      </p:sp>
      <p:sp>
        <p:nvSpPr>
          <p:cNvPr id="4" name="Slide Number Placeholder 3"/>
          <p:cNvSpPr>
            <a:spLocks noGrp="1"/>
          </p:cNvSpPr>
          <p:nvPr>
            <p:ph type="sldNum" sz="quarter" idx="5"/>
          </p:nvPr>
        </p:nvSpPr>
        <p:spPr/>
        <p:txBody>
          <a:bodyPr/>
          <a:lstStyle/>
          <a:p>
            <a:fld id="{2835224A-857B-4B4E-952C-40F0D5F9ABCF}" type="slidenum">
              <a:rPr lang="en-US" smtClean="0"/>
              <a:t>14</a:t>
            </a:fld>
            <a:endParaRPr lang="en-US" dirty="0"/>
          </a:p>
        </p:txBody>
      </p:sp>
    </p:spTree>
    <p:extLst>
      <p:ext uri="{BB962C8B-B14F-4D97-AF65-F5344CB8AC3E}">
        <p14:creationId xmlns:p14="http://schemas.microsoft.com/office/powerpoint/2010/main" val="3451811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Went from Zone B with no BFE</a:t>
            </a:r>
          </a:p>
          <a:p>
            <a:r>
              <a:rPr lang="en-US" dirty="0"/>
              <a:t>To Zone VE with 12 ft BFE</a:t>
            </a:r>
          </a:p>
          <a:p>
            <a:endParaRPr lang="en-US" dirty="0"/>
          </a:p>
          <a:p>
            <a:r>
              <a:rPr lang="en-US" dirty="0"/>
              <a:t>Consequence – post-Ida, unable to qualify for HMPG grant funds to restore</a:t>
            </a:r>
          </a:p>
          <a:p>
            <a:r>
              <a:rPr lang="en-US" dirty="0"/>
              <a:t>Running directly into WH’s EJ agenda</a:t>
            </a:r>
          </a:p>
          <a:p>
            <a:endParaRPr lang="en-US" dirty="0"/>
          </a:p>
          <a:p>
            <a:r>
              <a:rPr lang="en-US" dirty="0"/>
              <a:t>As new maps come out – PAY ATTN</a:t>
            </a:r>
          </a:p>
        </p:txBody>
      </p:sp>
      <p:sp>
        <p:nvSpPr>
          <p:cNvPr id="4" name="Slide Number Placeholder 3"/>
          <p:cNvSpPr>
            <a:spLocks noGrp="1"/>
          </p:cNvSpPr>
          <p:nvPr>
            <p:ph type="sldNum" sz="quarter" idx="5"/>
          </p:nvPr>
        </p:nvSpPr>
        <p:spPr/>
        <p:txBody>
          <a:bodyPr/>
          <a:lstStyle/>
          <a:p>
            <a:fld id="{2835224A-857B-4B4E-952C-40F0D5F9ABCF}" type="slidenum">
              <a:rPr lang="en-US" smtClean="0"/>
              <a:t>15</a:t>
            </a:fld>
            <a:endParaRPr lang="en-US" dirty="0"/>
          </a:p>
        </p:txBody>
      </p:sp>
    </p:spTree>
    <p:extLst>
      <p:ext uri="{BB962C8B-B14F-4D97-AF65-F5344CB8AC3E}">
        <p14:creationId xmlns:p14="http://schemas.microsoft.com/office/powerpoint/2010/main" val="401292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5224A-857B-4B4E-952C-40F0D5F9ABCF}" type="slidenum">
              <a:rPr lang="en-US" smtClean="0"/>
              <a:t>16</a:t>
            </a:fld>
            <a:endParaRPr lang="en-US" dirty="0"/>
          </a:p>
        </p:txBody>
      </p:sp>
    </p:spTree>
    <p:extLst>
      <p:ext uri="{BB962C8B-B14F-4D97-AF65-F5344CB8AC3E}">
        <p14:creationId xmlns:p14="http://schemas.microsoft.com/office/powerpoint/2010/main" val="374994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5224A-857B-4B4E-952C-40F0D5F9ABCF}" type="slidenum">
              <a:rPr lang="en-US" smtClean="0"/>
              <a:t>17</a:t>
            </a:fld>
            <a:endParaRPr lang="en-US" dirty="0"/>
          </a:p>
        </p:txBody>
      </p:sp>
    </p:spTree>
    <p:extLst>
      <p:ext uri="{BB962C8B-B14F-4D97-AF65-F5344CB8AC3E}">
        <p14:creationId xmlns:p14="http://schemas.microsoft.com/office/powerpoint/2010/main" val="183919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Heard a lot about Risk Rating 2.0</a:t>
            </a:r>
          </a:p>
          <a:p>
            <a:r>
              <a:rPr lang="en-US" sz="1200" baseline="0" dirty="0">
                <a:solidFill>
                  <a:prstClr val="black"/>
                </a:solidFill>
                <a:latin typeface="+mn-lt"/>
              </a:rPr>
              <a:t>Going to cover other pending changes in NFIP that also likely to impact the coast</a:t>
            </a:r>
            <a:endParaRPr lang="en-US" sz="12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fld id="{2835224A-857B-4B4E-952C-40F0D5F9ABCF}" type="slidenum">
              <a:rPr lang="en-US" smtClean="0"/>
              <a:t>2</a:t>
            </a:fld>
            <a:endParaRPr lang="en-US" dirty="0"/>
          </a:p>
        </p:txBody>
      </p:sp>
    </p:spTree>
    <p:extLst>
      <p:ext uri="{BB962C8B-B14F-4D97-AF65-F5344CB8AC3E}">
        <p14:creationId xmlns:p14="http://schemas.microsoft.com/office/powerpoint/2010/main" val="3664311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5224A-857B-4B4E-952C-40F0D5F9ABCF}" type="slidenum">
              <a:rPr lang="en-US" smtClean="0"/>
              <a:t>3</a:t>
            </a:fld>
            <a:endParaRPr lang="en-US" dirty="0"/>
          </a:p>
        </p:txBody>
      </p:sp>
    </p:spTree>
    <p:extLst>
      <p:ext uri="{BB962C8B-B14F-4D97-AF65-F5344CB8AC3E}">
        <p14:creationId xmlns:p14="http://schemas.microsoft.com/office/powerpoint/2010/main" val="106191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a:t>
            </a:r>
            <a:r>
              <a:rPr lang="en-US" baseline="0" dirty="0"/>
              <a:t>  All local codes integrate at least FEMA’s minimum standards, and often much more.</a:t>
            </a:r>
          </a:p>
          <a:p>
            <a:endParaRPr lang="en-US" baseline="0" dirty="0"/>
          </a:p>
          <a:p>
            <a:r>
              <a:rPr lang="en-US" baseline="0" dirty="0"/>
              <a:t>Applies to all development</a:t>
            </a:r>
          </a:p>
        </p:txBody>
      </p:sp>
      <p:sp>
        <p:nvSpPr>
          <p:cNvPr id="4" name="Slide Number Placeholder 3"/>
          <p:cNvSpPr>
            <a:spLocks noGrp="1"/>
          </p:cNvSpPr>
          <p:nvPr>
            <p:ph type="sldNum" sz="quarter" idx="10"/>
          </p:nvPr>
        </p:nvSpPr>
        <p:spPr/>
        <p:txBody>
          <a:bodyPr/>
          <a:lstStyle/>
          <a:p>
            <a:fld id="{2835224A-857B-4B4E-952C-40F0D5F9ABCF}" type="slidenum">
              <a:rPr lang="en-US" smtClean="0"/>
              <a:t>4</a:t>
            </a:fld>
            <a:endParaRPr lang="en-US" dirty="0"/>
          </a:p>
        </p:txBody>
      </p:sp>
    </p:spTree>
    <p:extLst>
      <p:ext uri="{BB962C8B-B14F-4D97-AF65-F5344CB8AC3E}">
        <p14:creationId xmlns:p14="http://schemas.microsoft.com/office/powerpoint/2010/main" val="16538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NFIP regulations have not been updated in 45 years</a:t>
            </a:r>
          </a:p>
          <a:p>
            <a:endParaRPr lang="en-US" dirty="0">
              <a:highlight>
                <a:srgbClr val="FFFF00"/>
              </a:highlight>
            </a:endParaRPr>
          </a:p>
          <a:p>
            <a:pPr marL="0" marR="0" indent="0">
              <a:lnSpc>
                <a:spcPct val="107000"/>
              </a:lnSpc>
              <a:spcBef>
                <a:spcPts val="0"/>
              </a:spcBef>
              <a:spcAft>
                <a:spcPts val="800"/>
              </a:spcAft>
              <a:buNone/>
            </a:pPr>
            <a:r>
              <a:rPr lang="en-US" sz="1200" dirty="0">
                <a:effectLst/>
                <a:highlight>
                  <a:srgbClr val="FFFF00"/>
                </a:highlight>
                <a:ea typeface="Calibri" panose="020F0502020204030204" pitchFamily="34" charset="0"/>
              </a:rPr>
              <a:t>FEMA is seeking public input on two topics:</a:t>
            </a:r>
            <a:r>
              <a:rPr lang="en-US" sz="1200" dirty="0">
                <a:solidFill>
                  <a:srgbClr val="000000"/>
                </a:solidFill>
                <a:effectLst/>
                <a:highlight>
                  <a:srgbClr val="FFFF00"/>
                </a:highlight>
                <a:ea typeface="Calibri" panose="020F0502020204030204" pitchFamily="34" charset="0"/>
              </a:rPr>
              <a:t> </a:t>
            </a:r>
            <a:endParaRPr lang="en-US" sz="1200" dirty="0">
              <a:effectLst/>
              <a:highlight>
                <a:srgbClr val="FFFF00"/>
              </a:highlight>
              <a:ea typeface="Calibri" panose="020F0502020204030204" pitchFamily="34" charset="0"/>
            </a:endParaRPr>
          </a:p>
          <a:p>
            <a:pPr marL="342900" marR="48260" lvl="0" indent="-342900">
              <a:lnSpc>
                <a:spcPct val="95000"/>
              </a:lnSpc>
              <a:spcBef>
                <a:spcPts val="505"/>
              </a:spcBef>
              <a:spcAft>
                <a:spcPts val="600"/>
              </a:spcAft>
              <a:buFont typeface="Symbol" panose="05050102010706020507" pitchFamily="18" charset="2"/>
              <a:buChar char=""/>
            </a:pPr>
            <a:r>
              <a:rPr lang="en-US" sz="1200" dirty="0">
                <a:highlight>
                  <a:srgbClr val="FFFF00"/>
                </a:highlight>
                <a:ea typeface="Cambria" panose="02040503050406030204" pitchFamily="18" charset="0"/>
              </a:rPr>
              <a:t>Comments/s</a:t>
            </a:r>
            <a:r>
              <a:rPr lang="en-US" sz="1200" dirty="0">
                <a:effectLst/>
                <a:highlight>
                  <a:srgbClr val="FFFF00"/>
                </a:highlight>
                <a:ea typeface="Cambria" panose="02040503050406030204" pitchFamily="18" charset="0"/>
              </a:rPr>
              <a:t>uggestions for</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revising</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the</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NFIP’s minimum</a:t>
            </a:r>
            <a:r>
              <a:rPr lang="en-US" sz="1200" spc="4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floodplain</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development</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standards</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to</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better</a:t>
            </a:r>
            <a:r>
              <a:rPr lang="en-US" sz="1200" spc="3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align</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with</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the</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current</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understanding</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of</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flood</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risk</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and</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flood</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risk</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reduction</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approaches.”</a:t>
            </a:r>
          </a:p>
          <a:p>
            <a:pPr marL="342900" marR="48260" lvl="0" indent="-342900">
              <a:lnSpc>
                <a:spcPct val="95000"/>
              </a:lnSpc>
              <a:spcBef>
                <a:spcPts val="505"/>
              </a:spcBef>
              <a:spcAft>
                <a:spcPts val="0"/>
              </a:spcAft>
              <a:buFont typeface="Symbol" panose="05050102010706020507" pitchFamily="18" charset="2"/>
              <a:buChar char=""/>
            </a:pPr>
            <a:r>
              <a:rPr lang="en-US" sz="1200" dirty="0">
                <a:effectLst/>
                <a:highlight>
                  <a:srgbClr val="FFFF00"/>
                </a:highlight>
                <a:ea typeface="Cambria" panose="02040503050406030204" pitchFamily="18" charset="0"/>
              </a:rPr>
              <a:t>Comment/suggestions</a:t>
            </a:r>
            <a:r>
              <a:rPr lang="en-US" sz="1200" spc="16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on</a:t>
            </a:r>
            <a:r>
              <a:rPr lang="en-US" sz="1200" spc="1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how the</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NFIP</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can</a:t>
            </a:r>
            <a:r>
              <a:rPr lang="en-US" sz="1200" spc="4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better</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promote</a:t>
            </a:r>
            <a:r>
              <a:rPr lang="en-US" sz="1200" spc="4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protection</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of</a:t>
            </a:r>
            <a:r>
              <a:rPr lang="en-US" sz="1200" spc="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and</a:t>
            </a:r>
            <a:r>
              <a:rPr lang="en-US" sz="1200" spc="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minimize</a:t>
            </a:r>
            <a:r>
              <a:rPr lang="en-US" sz="1200" spc="7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any</a:t>
            </a:r>
            <a:r>
              <a:rPr lang="en-US" sz="1200" spc="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adverse</a:t>
            </a:r>
            <a:r>
              <a:rPr lang="en-US" sz="1200" spc="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impact</a:t>
            </a:r>
            <a:r>
              <a:rPr lang="en-US" sz="1200" spc="7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to</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threatened</a:t>
            </a:r>
            <a:r>
              <a:rPr lang="en-US" sz="1200" spc="6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and</a:t>
            </a:r>
            <a:r>
              <a:rPr lang="en-US" sz="1200" spc="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endangered</a:t>
            </a:r>
            <a:r>
              <a:rPr lang="en-US" sz="1200" spc="60"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species,</a:t>
            </a:r>
            <a:r>
              <a:rPr lang="en-US" sz="1200" spc="6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and</a:t>
            </a:r>
            <a:r>
              <a:rPr lang="en-US" sz="1200" spc="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their</a:t>
            </a:r>
            <a:r>
              <a:rPr lang="en-US" sz="1200" spc="35" dirty="0">
                <a:effectLst/>
                <a:highlight>
                  <a:srgbClr val="FFFF00"/>
                </a:highlight>
                <a:ea typeface="Cambria" panose="02040503050406030204" pitchFamily="18" charset="0"/>
              </a:rPr>
              <a:t> </a:t>
            </a:r>
            <a:r>
              <a:rPr lang="en-US" sz="1200" dirty="0">
                <a:effectLst/>
                <a:highlight>
                  <a:srgbClr val="FFFF00"/>
                </a:highlight>
                <a:ea typeface="Cambria" panose="02040503050406030204" pitchFamily="18" charset="0"/>
              </a:rPr>
              <a:t>habitats.</a:t>
            </a:r>
          </a:p>
          <a:p>
            <a:pPr marL="0" marR="48260" lvl="0" indent="0">
              <a:lnSpc>
                <a:spcPct val="95000"/>
              </a:lnSpc>
              <a:spcBef>
                <a:spcPts val="505"/>
              </a:spcBef>
              <a:spcAft>
                <a:spcPts val="0"/>
              </a:spcAft>
              <a:buFont typeface="Symbol" panose="05050102010706020507" pitchFamily="18" charset="2"/>
              <a:buNone/>
            </a:pPr>
            <a:endParaRPr lang="en-US" sz="1200" dirty="0">
              <a:effectLst/>
              <a:ea typeface="Cambria" panose="02040503050406030204" pitchFamily="18" charset="0"/>
            </a:endParaRPr>
          </a:p>
          <a:p>
            <a:pPr marL="0" marR="48260" lvl="0" indent="0">
              <a:lnSpc>
                <a:spcPct val="95000"/>
              </a:lnSpc>
              <a:spcBef>
                <a:spcPts val="505"/>
              </a:spcBef>
              <a:spcAft>
                <a:spcPts val="0"/>
              </a:spcAft>
              <a:buFont typeface="Symbol" panose="05050102010706020507" pitchFamily="18" charset="2"/>
              <a:buNone/>
            </a:pPr>
            <a:r>
              <a:rPr lang="en-US" sz="1200" dirty="0">
                <a:effectLst/>
                <a:ea typeface="Cambria" panose="02040503050406030204" pitchFamily="18" charset="0"/>
              </a:rPr>
              <a:t>Series of questions:</a:t>
            </a:r>
          </a:p>
          <a:p>
            <a:pPr marL="171450" marR="48260" lvl="0" indent="-171450">
              <a:lnSpc>
                <a:spcPct val="95000"/>
              </a:lnSpc>
              <a:spcBef>
                <a:spcPts val="505"/>
              </a:spcBef>
              <a:spcAft>
                <a:spcPts val="0"/>
              </a:spcAft>
              <a:buFont typeface="Arial" panose="020B0604020202020204" pitchFamily="34" charset="0"/>
              <a:buChar char="•"/>
            </a:pPr>
            <a:r>
              <a:rPr lang="en-US" sz="1200" dirty="0">
                <a:effectLst/>
                <a:ea typeface="Cambria" panose="02040503050406030204" pitchFamily="18" charset="0"/>
              </a:rPr>
              <a:t>Should FEMA expand regulation from the 100 year floodplain to 500 year floodplain</a:t>
            </a:r>
          </a:p>
          <a:p>
            <a:pPr marL="171450" marR="48260" lvl="0" indent="-171450">
              <a:lnSpc>
                <a:spcPct val="95000"/>
              </a:lnSpc>
              <a:spcBef>
                <a:spcPts val="505"/>
              </a:spcBef>
              <a:spcAft>
                <a:spcPts val="0"/>
              </a:spcAft>
              <a:buFont typeface="Arial" panose="020B0604020202020204" pitchFamily="34" charset="0"/>
              <a:buChar char="•"/>
            </a:pPr>
            <a:r>
              <a:rPr lang="en-US" sz="1200" dirty="0">
                <a:effectLst/>
                <a:ea typeface="Cambria" panose="02040503050406030204" pitchFamily="18" charset="0"/>
              </a:rPr>
              <a:t>Should FEMA limit fill? Require compensatory storage?</a:t>
            </a:r>
          </a:p>
          <a:p>
            <a:pPr marL="171450" marR="48260" lvl="0" indent="-171450">
              <a:lnSpc>
                <a:spcPct val="95000"/>
              </a:lnSpc>
              <a:spcBef>
                <a:spcPts val="505"/>
              </a:spcBef>
              <a:spcAft>
                <a:spcPts val="0"/>
              </a:spcAft>
              <a:buFont typeface="Arial" panose="020B0604020202020204" pitchFamily="34" charset="0"/>
              <a:buChar char="•"/>
            </a:pPr>
            <a:r>
              <a:rPr lang="en-US" sz="1200" dirty="0">
                <a:effectLst/>
                <a:ea typeface="Cambria" panose="02040503050406030204" pitchFamily="18" charset="0"/>
              </a:rPr>
              <a:t>What additional considerations should</a:t>
            </a:r>
            <a:r>
              <a:rPr lang="en-US" sz="1200" spc="5" dirty="0">
                <a:effectLst/>
                <a:ea typeface="Cambria" panose="02040503050406030204" pitchFamily="18" charset="0"/>
              </a:rPr>
              <a:t> </a:t>
            </a:r>
            <a:r>
              <a:rPr lang="en-US" sz="1200" dirty="0">
                <a:effectLst/>
                <a:ea typeface="Cambria" panose="02040503050406030204" pitchFamily="18" charset="0"/>
              </a:rPr>
              <a:t>FEMA</a:t>
            </a:r>
            <a:r>
              <a:rPr lang="en-US" sz="1200" spc="10" dirty="0">
                <a:effectLst/>
                <a:ea typeface="Cambria" panose="02040503050406030204" pitchFamily="18" charset="0"/>
              </a:rPr>
              <a:t> </a:t>
            </a:r>
            <a:r>
              <a:rPr lang="en-US" sz="1200" dirty="0">
                <a:effectLst/>
                <a:ea typeface="Cambria" panose="02040503050406030204" pitchFamily="18" charset="0"/>
              </a:rPr>
              <a:t>incorporate</a:t>
            </a:r>
            <a:r>
              <a:rPr lang="en-US" sz="1200" spc="15" dirty="0">
                <a:effectLst/>
                <a:ea typeface="Cambria" panose="02040503050406030204" pitchFamily="18" charset="0"/>
              </a:rPr>
              <a:t> </a:t>
            </a:r>
            <a:r>
              <a:rPr lang="en-US" sz="1200" dirty="0">
                <a:effectLst/>
                <a:ea typeface="Cambria" panose="02040503050406030204" pitchFamily="18" charset="0"/>
              </a:rPr>
              <a:t>into</a:t>
            </a:r>
            <a:r>
              <a:rPr lang="en-US" sz="1200" spc="15" dirty="0">
                <a:effectLst/>
                <a:ea typeface="Cambria" panose="02040503050406030204" pitchFamily="18" charset="0"/>
              </a:rPr>
              <a:t> </a:t>
            </a:r>
            <a:r>
              <a:rPr lang="en-US" sz="1200" dirty="0">
                <a:effectLst/>
                <a:ea typeface="Cambria" panose="02040503050406030204" pitchFamily="18" charset="0"/>
              </a:rPr>
              <a:t>the</a:t>
            </a:r>
            <a:r>
              <a:rPr lang="en-US" sz="1200" spc="10" dirty="0">
                <a:effectLst/>
                <a:ea typeface="Cambria" panose="02040503050406030204" pitchFamily="18" charset="0"/>
              </a:rPr>
              <a:t> </a:t>
            </a:r>
            <a:r>
              <a:rPr lang="en-US" sz="1200" dirty="0">
                <a:effectLst/>
                <a:ea typeface="Cambria" panose="02040503050406030204" pitchFamily="18" charset="0"/>
              </a:rPr>
              <a:t>NFIP</a:t>
            </a:r>
            <a:r>
              <a:rPr lang="en-US" sz="1200" spc="5" dirty="0">
                <a:effectLst/>
                <a:ea typeface="Cambria" panose="02040503050406030204" pitchFamily="18" charset="0"/>
              </a:rPr>
              <a:t> </a:t>
            </a:r>
            <a:r>
              <a:rPr lang="en-US" sz="1200" dirty="0">
                <a:effectLst/>
                <a:ea typeface="Cambria" panose="02040503050406030204" pitchFamily="18" charset="0"/>
              </a:rPr>
              <a:t>minimum standards</a:t>
            </a:r>
            <a:r>
              <a:rPr lang="en-US" sz="1200" spc="15" dirty="0">
                <a:effectLst/>
                <a:ea typeface="Cambria" panose="02040503050406030204" pitchFamily="18" charset="0"/>
              </a:rPr>
              <a:t> </a:t>
            </a:r>
            <a:r>
              <a:rPr lang="en-US" sz="1200" dirty="0">
                <a:effectLst/>
                <a:ea typeface="Cambria" panose="02040503050406030204" pitchFamily="18" charset="0"/>
              </a:rPr>
              <a:t>to</a:t>
            </a:r>
            <a:r>
              <a:rPr lang="en-US" sz="1200" spc="20" dirty="0">
                <a:effectLst/>
                <a:ea typeface="Cambria" panose="02040503050406030204" pitchFamily="18" charset="0"/>
              </a:rPr>
              <a:t> </a:t>
            </a:r>
            <a:r>
              <a:rPr lang="en-US" sz="1200" dirty="0">
                <a:effectLst/>
                <a:ea typeface="Cambria" panose="02040503050406030204" pitchFamily="18" charset="0"/>
              </a:rPr>
              <a:t>promote</a:t>
            </a:r>
            <a:r>
              <a:rPr lang="en-US" sz="1200" spc="15" dirty="0">
                <a:effectLst/>
                <a:ea typeface="Cambria" panose="02040503050406030204" pitchFamily="18" charset="0"/>
              </a:rPr>
              <a:t> </a:t>
            </a:r>
            <a:r>
              <a:rPr lang="en-US" sz="1200" dirty="0">
                <a:effectLst/>
                <a:ea typeface="Cambria" panose="02040503050406030204" pitchFamily="18" charset="0"/>
              </a:rPr>
              <a:t>the</a:t>
            </a:r>
            <a:r>
              <a:rPr lang="en-US" sz="1200" spc="20" dirty="0">
                <a:effectLst/>
                <a:ea typeface="Cambria" panose="02040503050406030204" pitchFamily="18" charset="0"/>
              </a:rPr>
              <a:t> </a:t>
            </a:r>
            <a:r>
              <a:rPr lang="en-US" sz="1200" dirty="0">
                <a:effectLst/>
                <a:ea typeface="Cambria" panose="02040503050406030204" pitchFamily="18" charset="0"/>
              </a:rPr>
              <a:t>protection</a:t>
            </a:r>
            <a:r>
              <a:rPr lang="en-US" sz="1200" spc="20" dirty="0">
                <a:effectLst/>
                <a:ea typeface="Cambria" panose="02040503050406030204" pitchFamily="18" charset="0"/>
              </a:rPr>
              <a:t> </a:t>
            </a:r>
            <a:r>
              <a:rPr lang="en-US" sz="1200" dirty="0">
                <a:effectLst/>
                <a:ea typeface="Cambria" panose="02040503050406030204" pitchFamily="18" charset="0"/>
              </a:rPr>
              <a:t>and</a:t>
            </a:r>
            <a:r>
              <a:rPr lang="en-US" sz="1200" spc="-195" dirty="0">
                <a:effectLst/>
                <a:ea typeface="Cambria" panose="02040503050406030204" pitchFamily="18" charset="0"/>
              </a:rPr>
              <a:t> </a:t>
            </a:r>
            <a:r>
              <a:rPr lang="en-US" sz="1200" dirty="0">
                <a:effectLst/>
                <a:ea typeface="Cambria" panose="02040503050406030204" pitchFamily="18" charset="0"/>
              </a:rPr>
              <a:t>conservation of T&amp;E species and their</a:t>
            </a:r>
            <a:r>
              <a:rPr lang="en-US" sz="1200" spc="5" dirty="0">
                <a:effectLst/>
                <a:ea typeface="Cambria" panose="02040503050406030204" pitchFamily="18" charset="0"/>
              </a:rPr>
              <a:t> </a:t>
            </a:r>
            <a:r>
              <a:rPr lang="en-US" sz="1200" dirty="0">
                <a:effectLst/>
                <a:ea typeface="Cambria" panose="02040503050406030204" pitchFamily="18" charset="0"/>
              </a:rPr>
              <a:t>designated</a:t>
            </a:r>
            <a:r>
              <a:rPr lang="en-US" sz="1200" spc="-55" dirty="0">
                <a:effectLst/>
                <a:ea typeface="Cambria" panose="02040503050406030204" pitchFamily="18" charset="0"/>
              </a:rPr>
              <a:t> </a:t>
            </a:r>
            <a:r>
              <a:rPr lang="en-US" sz="1200" dirty="0">
                <a:effectLst/>
                <a:ea typeface="Cambria" panose="02040503050406030204" pitchFamily="18" charset="0"/>
              </a:rPr>
              <a:t>habitat?</a:t>
            </a:r>
            <a:r>
              <a:rPr lang="en-US" sz="1200" spc="-55" dirty="0">
                <a:effectLst/>
                <a:ea typeface="Cambria" panose="02040503050406030204" pitchFamily="18" charset="0"/>
              </a:rPr>
              <a:t> </a:t>
            </a:r>
          </a:p>
          <a:p>
            <a:pPr marL="171450" marR="48260" lvl="0" indent="-171450">
              <a:lnSpc>
                <a:spcPct val="95000"/>
              </a:lnSpc>
              <a:spcBef>
                <a:spcPts val="505"/>
              </a:spcBef>
              <a:spcAft>
                <a:spcPts val="0"/>
              </a:spcAft>
              <a:buFont typeface="Arial" panose="020B0604020202020204" pitchFamily="34" charset="0"/>
              <a:buChar char="•"/>
            </a:pPr>
            <a:r>
              <a:rPr lang="en-US" sz="1200" spc="65" dirty="0">
                <a:ea typeface="Cambria" panose="02040503050406030204" pitchFamily="18" charset="0"/>
              </a:rPr>
              <a:t>Should FEMA consider limiting construction in the SFHA? Or in any identified riparian buffer zone?</a:t>
            </a:r>
            <a:endParaRPr lang="en-US" sz="1200" dirty="0">
              <a:effectLst/>
              <a:ea typeface="Cambria" panose="02040503050406030204" pitchFamily="18" charset="0"/>
            </a:endParaRPr>
          </a:p>
          <a:p>
            <a:pPr marL="0" marR="48260" lvl="0" indent="0">
              <a:lnSpc>
                <a:spcPct val="95000"/>
              </a:lnSpc>
              <a:spcBef>
                <a:spcPts val="505"/>
              </a:spcBef>
              <a:spcAft>
                <a:spcPts val="0"/>
              </a:spcAft>
              <a:buFont typeface="Symbol" panose="05050102010706020507" pitchFamily="18" charset="2"/>
              <a:buNone/>
            </a:pPr>
            <a:endParaRPr lang="en-US" sz="1200" dirty="0">
              <a:effectLst/>
              <a:ea typeface="Cambria" panose="02040503050406030204" pitchFamily="18" charset="0"/>
            </a:endParaRPr>
          </a:p>
          <a:p>
            <a:pPr marL="0" marR="48260" lvl="0" indent="0">
              <a:lnSpc>
                <a:spcPct val="95000"/>
              </a:lnSpc>
              <a:spcBef>
                <a:spcPts val="505"/>
              </a:spcBef>
              <a:spcAft>
                <a:spcPts val="0"/>
              </a:spcAft>
              <a:buFont typeface="Symbol" panose="05050102010706020507" pitchFamily="18" charset="2"/>
              <a:buNone/>
            </a:pPr>
            <a:r>
              <a:rPr lang="en-US" sz="1200" dirty="0">
                <a:effectLst/>
                <a:ea typeface="Cambria" panose="02040503050406030204" pitchFamily="18" charset="0"/>
              </a:rPr>
              <a:t>Note: Washington State Dept of Ecology submitted comment</a:t>
            </a:r>
          </a:p>
          <a:p>
            <a:pPr marL="0" marR="48260" lvl="0" indent="0">
              <a:lnSpc>
                <a:spcPct val="95000"/>
              </a:lnSpc>
              <a:spcBef>
                <a:spcPts val="505"/>
              </a:spcBef>
              <a:spcAft>
                <a:spcPts val="0"/>
              </a:spcAft>
              <a:buFont typeface="Symbol" panose="05050102010706020507" pitchFamily="18" charset="2"/>
              <a:buNone/>
            </a:pPr>
            <a:r>
              <a:rPr lang="en-US" sz="1200" dirty="0">
                <a:effectLst/>
                <a:ea typeface="Cambria" panose="02040503050406030204" pitchFamily="18" charset="0"/>
              </a:rPr>
              <a:t>Floodplain by Design, TNC and American Rivers</a:t>
            </a:r>
          </a:p>
          <a:p>
            <a:pPr marL="0" marR="48260" lvl="0" indent="0">
              <a:lnSpc>
                <a:spcPct val="95000"/>
              </a:lnSpc>
              <a:spcBef>
                <a:spcPts val="505"/>
              </a:spcBef>
              <a:spcAft>
                <a:spcPts val="0"/>
              </a:spcAft>
              <a:buFont typeface="Symbol" panose="05050102010706020507" pitchFamily="18" charset="2"/>
              <a:buNone/>
            </a:pPr>
            <a:r>
              <a:rPr lang="en-US" sz="1200" dirty="0">
                <a:effectLst/>
                <a:ea typeface="Cambria" panose="02040503050406030204" pitchFamily="18" charset="0"/>
              </a:rPr>
              <a:t>All calling for more regulation including ESA protections</a:t>
            </a:r>
          </a:p>
          <a:p>
            <a:endParaRPr lang="en-US" dirty="0"/>
          </a:p>
        </p:txBody>
      </p:sp>
      <p:sp>
        <p:nvSpPr>
          <p:cNvPr id="4" name="Slide Number Placeholder 3"/>
          <p:cNvSpPr>
            <a:spLocks noGrp="1"/>
          </p:cNvSpPr>
          <p:nvPr>
            <p:ph type="sldNum" sz="quarter" idx="10"/>
          </p:nvPr>
        </p:nvSpPr>
        <p:spPr/>
        <p:txBody>
          <a:bodyPr/>
          <a:lstStyle/>
          <a:p>
            <a:fld id="{2835224A-857B-4B4E-952C-40F0D5F9ABCF}" type="slidenum">
              <a:rPr lang="en-US" smtClean="0"/>
              <a:t>5</a:t>
            </a:fld>
            <a:endParaRPr lang="en-US" dirty="0"/>
          </a:p>
        </p:txBody>
      </p:sp>
    </p:spTree>
    <p:extLst>
      <p:ext uri="{BB962C8B-B14F-4D97-AF65-F5344CB8AC3E}">
        <p14:creationId xmlns:p14="http://schemas.microsoft.com/office/powerpoint/2010/main" val="16568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in fill – impact to levees</a:t>
            </a:r>
          </a:p>
          <a:p>
            <a:r>
              <a:rPr lang="en-US" dirty="0"/>
              <a:t>Elevation requirements – integration with facilities outside of the FP</a:t>
            </a:r>
          </a:p>
          <a:p>
            <a:r>
              <a:rPr lang="en-US" dirty="0"/>
              <a:t>Compensatory storage – has been a bit issue/problem when measured on property by property/project by project basis</a:t>
            </a:r>
          </a:p>
          <a:p>
            <a:r>
              <a:rPr lang="en-US" dirty="0"/>
              <a:t>VE zones</a:t>
            </a:r>
          </a:p>
          <a:p>
            <a:r>
              <a:rPr lang="en-US" dirty="0"/>
              <a:t>Floodway standards – no rise, limitations on habitat and restoration projects</a:t>
            </a:r>
          </a:p>
          <a:p>
            <a:r>
              <a:rPr lang="en-US" dirty="0"/>
              <a:t>T&amp;E – limitations applied to entire floodplain although no or limited designated critical habitat in the floodplain </a:t>
            </a:r>
          </a:p>
        </p:txBody>
      </p:sp>
      <p:sp>
        <p:nvSpPr>
          <p:cNvPr id="4" name="Slide Number Placeholder 3"/>
          <p:cNvSpPr>
            <a:spLocks noGrp="1"/>
          </p:cNvSpPr>
          <p:nvPr>
            <p:ph type="sldNum" sz="quarter" idx="5"/>
          </p:nvPr>
        </p:nvSpPr>
        <p:spPr/>
        <p:txBody>
          <a:bodyPr/>
          <a:lstStyle/>
          <a:p>
            <a:fld id="{2835224A-857B-4B4E-952C-40F0D5F9ABCF}" type="slidenum">
              <a:rPr lang="en-US" smtClean="0"/>
              <a:t>6</a:t>
            </a:fld>
            <a:endParaRPr lang="en-US" dirty="0"/>
          </a:p>
        </p:txBody>
      </p:sp>
    </p:spTree>
    <p:extLst>
      <p:ext uri="{BB962C8B-B14F-4D97-AF65-F5344CB8AC3E}">
        <p14:creationId xmlns:p14="http://schemas.microsoft.com/office/powerpoint/2010/main" val="187743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5224A-857B-4B4E-952C-40F0D5F9ABCF}" type="slidenum">
              <a:rPr lang="en-US" smtClean="0"/>
              <a:t>7</a:t>
            </a:fld>
            <a:endParaRPr lang="en-US" dirty="0"/>
          </a:p>
        </p:txBody>
      </p:sp>
    </p:spTree>
    <p:extLst>
      <p:ext uri="{BB962C8B-B14F-4D97-AF65-F5344CB8AC3E}">
        <p14:creationId xmlns:p14="http://schemas.microsoft.com/office/powerpoint/2010/main" val="253346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Basic trade of NFIP under attack through several ESA-based challenges (flood insurance for development regulations)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ESA Section 7(a)(2) requires federal</a:t>
            </a:r>
            <a:r>
              <a:rPr lang="en-US" dirty="0"/>
              <a:t> action agency – FEMA</a:t>
            </a:r>
            <a:r>
              <a:rPr lang="en-US" baseline="0" dirty="0"/>
              <a:t> – </a:t>
            </a:r>
            <a:r>
              <a:rPr lang="en-US" dirty="0"/>
              <a:t>to ensure that its programs do not jeopardize the continued existence of T&amp;E species or destroy or adversely modify critical habitat.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FEMA sued</a:t>
            </a:r>
            <a:r>
              <a:rPr lang="en-US" altLang="en-US" baseline="0" dirty="0"/>
              <a:t> around country for failing to consult re NFIP.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Started in Florida in</a:t>
            </a:r>
            <a:r>
              <a:rPr lang="en-US" altLang="en-US" baseline="0" dirty="0"/>
              <a:t> 1990s – environmental groups sued FEMA for failure to consult regarding impacts of floodplain development on Florida Key Deer.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Issue: enabling development of floodplains = loss of habitat and mobility (fences)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Ultimately FEMA consulted: more than a decade of litigation regarding the resulting BiOp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Included injunction against sale of flood insurance in Monroe </a:t>
            </a:r>
            <a:r>
              <a:rPr lang="en-US" altLang="en-US" dirty="0"/>
              <a:t>County, FL, </a:t>
            </a:r>
            <a:r>
              <a:rPr lang="en-US" altLang="en-US" baseline="0" dirty="0"/>
              <a:t>for nearly 2 yrs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Second suit in Washington – NWF sued FEMA for failing to consult re impacts of NFIP on T&amp;E fish and orca whales.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FEMA ordered to consult.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NFMS issued BiOp</a:t>
            </a:r>
            <a:r>
              <a:rPr lang="en-US" altLang="en-US" baseline="0" dirty="0"/>
              <a:t> in September 2008.  Found jeopardy.</a:t>
            </a: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Included 7 element RPA.  Most important for us – RPA Element 3 – directing changes to FEMA’s minimum standards and development regulations in FP in the Puget Sound region</a:t>
            </a:r>
          </a:p>
          <a:p>
            <a:endParaRPr lang="en-US" dirty="0"/>
          </a:p>
        </p:txBody>
      </p:sp>
      <p:sp>
        <p:nvSpPr>
          <p:cNvPr id="4" name="Slide Number Placeholder 3"/>
          <p:cNvSpPr>
            <a:spLocks noGrp="1"/>
          </p:cNvSpPr>
          <p:nvPr>
            <p:ph type="sldNum" sz="quarter" idx="10"/>
          </p:nvPr>
        </p:nvSpPr>
        <p:spPr/>
        <p:txBody>
          <a:bodyPr/>
          <a:lstStyle/>
          <a:p>
            <a:fld id="{2835224A-857B-4B4E-952C-40F0D5F9ABCF}" type="slidenum">
              <a:rPr lang="en-US" smtClean="0"/>
              <a:t>8</a:t>
            </a:fld>
            <a:endParaRPr lang="en-US" dirty="0"/>
          </a:p>
        </p:txBody>
      </p:sp>
    </p:spTree>
    <p:extLst>
      <p:ext uri="{BB962C8B-B14F-4D97-AF65-F5344CB8AC3E}">
        <p14:creationId xmlns:p14="http://schemas.microsoft.com/office/powerpoint/2010/main" val="86495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Imposing</a:t>
            </a:r>
            <a:r>
              <a:rPr lang="en-US" baseline="0" dirty="0"/>
              <a:t> new standards on state/local government with NO involvement by jurisdiction or public.  </a:t>
            </a:r>
            <a:endParaRPr lang="en-US" dirty="0"/>
          </a:p>
          <a:p>
            <a:endParaRPr lang="en-US" dirty="0"/>
          </a:p>
          <a:p>
            <a:r>
              <a:rPr lang="en-US" dirty="0"/>
              <a:t>FEMA subject to Section 7(a)(2) consultation requirement.  FEMA required to avoid jeopardy or destruction or adverse modification of designated critical habitat.  </a:t>
            </a:r>
          </a:p>
          <a:p>
            <a:pPr marL="171450" indent="-171450">
              <a:buFont typeface="Arial" panose="020B0604020202020204" pitchFamily="34" charset="0"/>
              <a:buChar char="•"/>
            </a:pPr>
            <a:r>
              <a:rPr lang="en-US" dirty="0"/>
              <a:t>Jeopardy means “to engage in an action that reasonably would be expected, directly or indirectly, to reduce appreciably the likelihood of both the survival and recovery of a listed species in the wild by reducing the reproduction, numbers or distribution of that species.”</a:t>
            </a:r>
          </a:p>
          <a:p>
            <a:pPr marL="171450" indent="-171450">
              <a:buFont typeface="Arial" panose="020B0604020202020204" pitchFamily="34" charset="0"/>
              <a:buChar char="•"/>
            </a:pPr>
            <a:r>
              <a:rPr lang="en-US" dirty="0"/>
              <a:t>Destruction or adverse modification = direct or indirect alteration that appreciably diminishes the value of critical habitat for both the survival and recovery of a listed species.  Includes adversely modifying any of those physical or biological features that were the basis for determining the habitat to be critical.  50 CFR 402.02</a:t>
            </a:r>
          </a:p>
          <a:p>
            <a:r>
              <a:rPr lang="en-US" dirty="0"/>
              <a:t>Local government, by comparison, only subject to Section 9 take standard.  </a:t>
            </a:r>
          </a:p>
          <a:p>
            <a:pPr marL="171450" indent="-171450">
              <a:buFont typeface="Arial" panose="020B0604020202020204" pitchFamily="34" charset="0"/>
              <a:buChar char="•"/>
            </a:pPr>
            <a:r>
              <a:rPr lang="en-US" dirty="0"/>
              <a:t>Take includes “to harass, harm, pursue, hunt, shoot, wound or kill.”  Harm defined to include “significant habitat modification or degradation where it actually kills or injures wildlife by significantly impairing essential behavioral patterns, including breeding, feeding or sheltering.”  50 CFR 17.3 and 222.102. </a:t>
            </a:r>
          </a:p>
          <a:p>
            <a:r>
              <a:rPr lang="en-US" dirty="0"/>
              <a:t>Difficult</a:t>
            </a:r>
            <a:r>
              <a:rPr lang="en-US" baseline="0" dirty="0"/>
              <a:t> to demonstrate take.</a:t>
            </a:r>
            <a:r>
              <a:rPr lang="en-US" dirty="0"/>
              <a:t>  Plaintiff must prove: (1) there is or will be death or actual injury (ii) to an identifiable member of a listed species (iii) that is proximately caused by the action in question.</a:t>
            </a:r>
          </a:p>
          <a:p>
            <a:r>
              <a:rPr lang="en-US" dirty="0"/>
              <a:t>BiOp suddenly applies Section 7 standards</a:t>
            </a:r>
            <a:r>
              <a:rPr lang="en-US" baseline="0" dirty="0"/>
              <a:t> to local governments.</a:t>
            </a:r>
          </a:p>
          <a:p>
            <a:r>
              <a:rPr lang="en-US" baseline="0" dirty="0"/>
              <a:t>F</a:t>
            </a:r>
            <a:r>
              <a:rPr lang="en-US" dirty="0"/>
              <a:t>ederalizes what has up until now been state/local land use decision</a:t>
            </a:r>
          </a:p>
          <a:p>
            <a:endParaRPr lang="en-US" dirty="0"/>
          </a:p>
          <a:p>
            <a:r>
              <a:rPr lang="en-US" dirty="0"/>
              <a:t>Not clear what “avoid and minimize to the maximum extent practicable adverse effect” means.  Not from ESA.</a:t>
            </a:r>
          </a:p>
          <a:p>
            <a:r>
              <a:rPr lang="en-US" dirty="0"/>
              <a:t>In Washington, FEMA went through extensive discussion with NMFS trying to determine meaning of “no adverse effect”</a:t>
            </a:r>
          </a:p>
          <a:p>
            <a:r>
              <a:rPr lang="en-US" dirty="0"/>
              <a:t>Stelle letter –  Adverse effects = changes in habitat that decrease the value of the habitat for listed species. (Look at how project alter habitat, and how those alterations will affect species.)</a:t>
            </a:r>
          </a:p>
          <a:p>
            <a:r>
              <a:rPr lang="en-US" dirty="0"/>
              <a:t>FEMA in Washington has related it to NLAA as part of Section 7 consultation.</a:t>
            </a:r>
          </a:p>
          <a:p>
            <a:r>
              <a:rPr lang="en-US" dirty="0"/>
              <a:t>Again, purely local permits NOT subject to Section 7 consultation.</a:t>
            </a:r>
          </a:p>
          <a:p>
            <a:r>
              <a:rPr lang="en-US" dirty="0"/>
              <a:t>Judge Martinez held that in absence of clear direction/definition from NMFS, FEMA right to try to fill void with guidance and “fashion a workable program.”</a:t>
            </a:r>
          </a:p>
          <a:p>
            <a:endParaRPr lang="en-US" dirty="0"/>
          </a:p>
          <a:p>
            <a:endParaRPr lang="en-US" dirty="0"/>
          </a:p>
        </p:txBody>
      </p:sp>
      <p:sp>
        <p:nvSpPr>
          <p:cNvPr id="4" name="Slide Number Placeholder 3"/>
          <p:cNvSpPr>
            <a:spLocks noGrp="1"/>
          </p:cNvSpPr>
          <p:nvPr>
            <p:ph type="sldNum" sz="quarter" idx="10"/>
          </p:nvPr>
        </p:nvSpPr>
        <p:spPr/>
        <p:txBody>
          <a:bodyPr/>
          <a:lstStyle/>
          <a:p>
            <a:fld id="{41085E42-2AF4-4CBE-A8B8-9CBF8F6A2FD5}" type="slidenum">
              <a:rPr lang="en-US" smtClean="0"/>
              <a:t>9</a:t>
            </a:fld>
            <a:endParaRPr lang="en-US" dirty="0"/>
          </a:p>
        </p:txBody>
      </p:sp>
    </p:spTree>
    <p:extLst>
      <p:ext uri="{BB962C8B-B14F-4D97-AF65-F5344CB8AC3E}">
        <p14:creationId xmlns:p14="http://schemas.microsoft.com/office/powerpoint/2010/main" val="163838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335072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246059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318076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Content/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Content Placeholder 2"/>
          <p:cNvSpPr>
            <a:spLocks noGrp="1"/>
          </p:cNvSpPr>
          <p:nvPr>
            <p:ph sz="half" idx="1"/>
          </p:nvPr>
        </p:nvSpPr>
        <p:spPr>
          <a:xfrm>
            <a:off x="457200" y="1646237"/>
            <a:ext cx="8229600" cy="4525963"/>
          </a:xfrm>
        </p:spPr>
        <p:txBody>
          <a:bodyPr/>
          <a:lstStyle>
            <a:lvl1pPr>
              <a:spcBef>
                <a:spcPts val="600"/>
              </a:spcBef>
              <a:buClr>
                <a:srgbClr val="85A857"/>
              </a:buClr>
              <a:buSzPct val="100000"/>
              <a:buFont typeface="Helvetica" pitchFamily="34" charset="0"/>
              <a:buChar char="◘"/>
              <a:defRPr sz="2800">
                <a:latin typeface="Helvetica" pitchFamily="34" charset="0"/>
                <a:cs typeface="Helvetica" pitchFamily="34" charset="0"/>
              </a:defRPr>
            </a:lvl1pPr>
            <a:lvl2pPr>
              <a:spcBef>
                <a:spcPts val="600"/>
              </a:spcBef>
              <a:buClr>
                <a:srgbClr val="0F3E4D"/>
              </a:buClr>
              <a:buFont typeface="Arial" pitchFamily="34" charset="0"/>
              <a:buChar char="•"/>
              <a:defRPr sz="2400" baseline="0">
                <a:latin typeface="Helvetica" pitchFamily="34" charset="0"/>
                <a:cs typeface="Helvetica" pitchFamily="34" charset="0"/>
              </a:defRPr>
            </a:lvl2pPr>
            <a:lvl3pPr>
              <a:spcBef>
                <a:spcPts val="600"/>
              </a:spcBef>
              <a:buClr>
                <a:schemeClr val="bg1">
                  <a:lumMod val="50000"/>
                </a:schemeClr>
              </a:buClr>
              <a:buSzPct val="75000"/>
              <a:buFont typeface="Wingdings" pitchFamily="2" charset="2"/>
              <a:buChar char="§"/>
              <a:defRPr sz="2000">
                <a:latin typeface="Helvetica" pitchFamily="34" charset="0"/>
                <a:cs typeface="Helvetica" pitchFamily="34" charset="0"/>
              </a:defRPr>
            </a:lvl3pPr>
            <a:lvl4pPr>
              <a:spcBef>
                <a:spcPts val="600"/>
              </a:spcBef>
              <a:buFont typeface="Arial" pitchFamily="34" charset="0"/>
              <a:buChar char="•"/>
              <a:defRPr sz="1800" baseline="0">
                <a:latin typeface="Helvetica" pitchFamily="34" charset="0"/>
                <a:cs typeface="Helvetica" pitchFamily="34" charset="0"/>
              </a:defRPr>
            </a:lvl4pPr>
            <a:lvl5pPr>
              <a:spcBef>
                <a:spcPts val="600"/>
              </a:spcBef>
              <a:buSzPct val="50000"/>
              <a:buFont typeface="Courier New" pitchFamily="49" charset="0"/>
              <a:buChar char="o"/>
              <a:defRPr sz="16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0" name="Line 9"/>
          <p:cNvSpPr>
            <a:spLocks noChangeShapeType="1"/>
          </p:cNvSpPr>
          <p:nvPr userDrawn="1"/>
        </p:nvSpPr>
        <p:spPr bwMode="auto">
          <a:xfrm flipH="1">
            <a:off x="457200" y="1524000"/>
            <a:ext cx="82296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6"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t>Name of the Presentation</a:t>
            </a:r>
          </a:p>
        </p:txBody>
      </p:sp>
    </p:spTree>
    <p:extLst>
      <p:ext uri="{BB962C8B-B14F-4D97-AF65-F5344CB8AC3E}">
        <p14:creationId xmlns:p14="http://schemas.microsoft.com/office/powerpoint/2010/main" val="94969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act Information">
    <p:spTree>
      <p:nvGrpSpPr>
        <p:cNvPr id="1" name=""/>
        <p:cNvGrpSpPr/>
        <p:nvPr/>
      </p:nvGrpSpPr>
      <p:grpSpPr>
        <a:xfrm>
          <a:off x="0" y="0"/>
          <a:ext cx="0" cy="0"/>
          <a:chOff x="0" y="0"/>
          <a:chExt cx="0" cy="0"/>
        </a:xfrm>
      </p:grpSpPr>
      <p:grpSp>
        <p:nvGrpSpPr>
          <p:cNvPr id="4" name="Group 6"/>
          <p:cNvGrpSpPr/>
          <p:nvPr userDrawn="1"/>
        </p:nvGrpSpPr>
        <p:grpSpPr>
          <a:xfrm>
            <a:off x="1" y="1676400"/>
            <a:ext cx="9144000" cy="3505986"/>
            <a:chOff x="1" y="1676400"/>
            <a:chExt cx="9144000" cy="3505986"/>
          </a:xfrm>
        </p:grpSpPr>
        <p:sp>
          <p:nvSpPr>
            <p:cNvPr id="8" name="Rectangle 16"/>
            <p:cNvSpPr>
              <a:spLocks noChangeArrowheads="1"/>
            </p:cNvSpPr>
            <p:nvPr/>
          </p:nvSpPr>
          <p:spPr bwMode="auto">
            <a:xfrm>
              <a:off x="1636468" y="1681949"/>
              <a:ext cx="7507533" cy="3500437"/>
            </a:xfrm>
            <a:prstGeom prst="rect">
              <a:avLst/>
            </a:prstGeom>
            <a:solidFill>
              <a:srgbClr val="0F3E4D"/>
            </a:solidFill>
            <a:ln w="57150" cmpd="tri">
              <a:solidFill>
                <a:schemeClr val="bg1"/>
              </a:solidFill>
            </a:ln>
            <a:effectLst/>
          </p:spPr>
          <p:txBody>
            <a:bodyPr wrap="none" anchor="ctr"/>
            <a:lstStyle/>
            <a:p>
              <a:endParaRPr lang="en-US" dirty="0"/>
            </a:p>
          </p:txBody>
        </p:sp>
        <p:sp>
          <p:nvSpPr>
            <p:cNvPr id="9" name="Rectangle 8"/>
            <p:cNvSpPr/>
            <p:nvPr/>
          </p:nvSpPr>
          <p:spPr>
            <a:xfrm>
              <a:off x="1" y="1676400"/>
              <a:ext cx="1600198" cy="3505200"/>
            </a:xfrm>
            <a:prstGeom prst="rect">
              <a:avLst/>
            </a:prstGeom>
            <a:solidFill>
              <a:srgbClr val="85A857"/>
            </a:solidFill>
            <a:ln w="57150" cmpd="tri">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457200"/>
            <a:ext cx="2514600" cy="975113"/>
          </a:xfrm>
          <a:prstGeom prst="rect">
            <a:avLst/>
          </a:prstGeom>
        </p:spPr>
      </p:pic>
      <p:sp>
        <p:nvSpPr>
          <p:cNvPr id="3" name="Subtitle 2"/>
          <p:cNvSpPr>
            <a:spLocks noGrp="1"/>
          </p:cNvSpPr>
          <p:nvPr>
            <p:ph type="subTitle" idx="1"/>
          </p:nvPr>
        </p:nvSpPr>
        <p:spPr>
          <a:xfrm>
            <a:off x="1676400" y="3048000"/>
            <a:ext cx="4724400" cy="2057400"/>
          </a:xfrm>
        </p:spPr>
        <p:txBody>
          <a:bodyPr/>
          <a:lstStyle>
            <a:lvl1pPr marL="0" indent="0" algn="l">
              <a:buNone/>
              <a:defRPr sz="2400" b="1">
                <a:solidFill>
                  <a:schemeClr val="bg1"/>
                </a:solidFill>
                <a:effectLst>
                  <a:outerShdw blurRad="38100" dist="38100" dir="2700000" algn="tl">
                    <a:srgbClr val="000000">
                      <a:alpha val="43137"/>
                    </a:srgbClr>
                  </a:outerShdw>
                </a:effectLst>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6049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1" y="1676400"/>
            <a:ext cx="9144000" cy="3505986"/>
            <a:chOff x="1" y="1676400"/>
            <a:chExt cx="9144000" cy="3505986"/>
          </a:xfrm>
        </p:grpSpPr>
        <p:sp>
          <p:nvSpPr>
            <p:cNvPr id="8" name="Rectangle 16"/>
            <p:cNvSpPr>
              <a:spLocks noChangeArrowheads="1"/>
            </p:cNvSpPr>
            <p:nvPr/>
          </p:nvSpPr>
          <p:spPr bwMode="auto">
            <a:xfrm>
              <a:off x="1636468" y="1681949"/>
              <a:ext cx="7507533" cy="3500437"/>
            </a:xfrm>
            <a:prstGeom prst="rect">
              <a:avLst/>
            </a:prstGeom>
            <a:solidFill>
              <a:srgbClr val="0F3E4D"/>
            </a:solidFill>
            <a:ln w="57150" cmpd="tri">
              <a:solidFill>
                <a:schemeClr val="bg1"/>
              </a:solidFill>
            </a:ln>
            <a:effectLst/>
          </p:spPr>
          <p:txBody>
            <a:bodyPr wrap="none" anchor="ctr"/>
            <a:lstStyle/>
            <a:p>
              <a:endParaRPr lang="en-US" dirty="0">
                <a:solidFill>
                  <a:prstClr val="black"/>
                </a:solidFill>
              </a:endParaRPr>
            </a:p>
          </p:txBody>
        </p:sp>
        <p:sp>
          <p:nvSpPr>
            <p:cNvPr id="9" name="Rectangle 8"/>
            <p:cNvSpPr/>
            <p:nvPr/>
          </p:nvSpPr>
          <p:spPr>
            <a:xfrm>
              <a:off x="1" y="1676400"/>
              <a:ext cx="1600198" cy="3505200"/>
            </a:xfrm>
            <a:prstGeom prst="rect">
              <a:avLst/>
            </a:prstGeom>
            <a:solidFill>
              <a:srgbClr val="85A857"/>
            </a:solidFill>
            <a:ln w="57150" cmpd="tri">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457200"/>
            <a:ext cx="2514600" cy="975113"/>
          </a:xfrm>
          <a:prstGeom prst="rect">
            <a:avLst/>
          </a:prstGeom>
        </p:spPr>
      </p:pic>
      <p:sp>
        <p:nvSpPr>
          <p:cNvPr id="2" name="Title 1"/>
          <p:cNvSpPr>
            <a:spLocks noGrp="1"/>
          </p:cNvSpPr>
          <p:nvPr userDrawn="1">
            <p:ph type="ctrTitle"/>
          </p:nvPr>
        </p:nvSpPr>
        <p:spPr>
          <a:xfrm>
            <a:off x="1676400" y="2133600"/>
            <a:ext cx="7467600" cy="1470025"/>
          </a:xfrm>
        </p:spPr>
        <p:txBody>
          <a:bodyPr>
            <a:normAutofit/>
          </a:bodyPr>
          <a:lstStyle>
            <a:lvl1pPr>
              <a:defRPr sz="4000" b="1">
                <a:solidFill>
                  <a:schemeClr val="bg1"/>
                </a:solidFill>
                <a:effectLst>
                  <a:outerShdw blurRad="38100" dist="38100" dir="2700000" algn="tl">
                    <a:srgbClr val="000000">
                      <a:alpha val="43137"/>
                    </a:srgbClr>
                  </a:outerShdw>
                </a:effectLst>
                <a:latin typeface="Helvetica" pitchFamily="34" charset="0"/>
                <a:cs typeface="Helvetica" pitchFamily="34" charset="0"/>
              </a:defRPr>
            </a:lvl1pPr>
          </a:lstStyle>
          <a:p>
            <a:r>
              <a:rPr lang="en-US"/>
              <a:t>Click to edit Master title style</a:t>
            </a:r>
            <a:endParaRPr lang="en-US" dirty="0"/>
          </a:p>
        </p:txBody>
      </p:sp>
      <p:sp>
        <p:nvSpPr>
          <p:cNvPr id="3" name="Subtitle 2"/>
          <p:cNvSpPr>
            <a:spLocks noGrp="1"/>
          </p:cNvSpPr>
          <p:nvPr userDrawn="1">
            <p:ph type="subTitle" idx="1"/>
          </p:nvPr>
        </p:nvSpPr>
        <p:spPr>
          <a:xfrm>
            <a:off x="2286000" y="3733800"/>
            <a:ext cx="6400800" cy="1219200"/>
          </a:xfrm>
        </p:spPr>
        <p:txBody>
          <a:bodyPr/>
          <a:lstStyle>
            <a:lvl1pPr marL="0" indent="0" algn="ctr">
              <a:buNone/>
              <a:defRPr>
                <a:solidFill>
                  <a:schemeClr val="bg1"/>
                </a:solidFill>
                <a:effectLst>
                  <a:outerShdw blurRad="38100" dist="38100" dir="2700000" algn="tl">
                    <a:srgbClr val="000000">
                      <a:alpha val="43137"/>
                    </a:srgbClr>
                  </a:outerShdw>
                </a:effectLst>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78413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Content/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Content Placeholder 2"/>
          <p:cNvSpPr>
            <a:spLocks noGrp="1"/>
          </p:cNvSpPr>
          <p:nvPr>
            <p:ph sz="half" idx="1"/>
          </p:nvPr>
        </p:nvSpPr>
        <p:spPr>
          <a:xfrm>
            <a:off x="457200" y="1646237"/>
            <a:ext cx="8229600" cy="4525963"/>
          </a:xfrm>
        </p:spPr>
        <p:txBody>
          <a:bodyPr/>
          <a:lstStyle>
            <a:lvl1pPr>
              <a:spcBef>
                <a:spcPts val="600"/>
              </a:spcBef>
              <a:buClr>
                <a:srgbClr val="85A857"/>
              </a:buClr>
              <a:buSzPct val="100000"/>
              <a:buFont typeface="Helvetica" pitchFamily="34" charset="0"/>
              <a:buChar char="◘"/>
              <a:defRPr sz="2800">
                <a:latin typeface="Helvetica" pitchFamily="34" charset="0"/>
                <a:cs typeface="Helvetica" pitchFamily="34" charset="0"/>
              </a:defRPr>
            </a:lvl1pPr>
            <a:lvl2pPr>
              <a:spcBef>
                <a:spcPts val="600"/>
              </a:spcBef>
              <a:buClr>
                <a:srgbClr val="0F3E4D"/>
              </a:buClr>
              <a:buFont typeface="Arial" pitchFamily="34" charset="0"/>
              <a:buChar char="•"/>
              <a:defRPr sz="2400" baseline="0">
                <a:latin typeface="Helvetica" pitchFamily="34" charset="0"/>
                <a:cs typeface="Helvetica" pitchFamily="34" charset="0"/>
              </a:defRPr>
            </a:lvl2pPr>
            <a:lvl3pPr>
              <a:spcBef>
                <a:spcPts val="600"/>
              </a:spcBef>
              <a:buClr>
                <a:schemeClr val="bg1">
                  <a:lumMod val="50000"/>
                </a:schemeClr>
              </a:buClr>
              <a:buSzPct val="75000"/>
              <a:buFont typeface="Wingdings" pitchFamily="2" charset="2"/>
              <a:buChar char="§"/>
              <a:defRPr sz="2000">
                <a:latin typeface="Helvetica" pitchFamily="34" charset="0"/>
                <a:cs typeface="Helvetica" pitchFamily="34" charset="0"/>
              </a:defRPr>
            </a:lvl3pPr>
            <a:lvl4pPr>
              <a:spcBef>
                <a:spcPts val="600"/>
              </a:spcBef>
              <a:buFont typeface="Arial" pitchFamily="34" charset="0"/>
              <a:buChar char="•"/>
              <a:defRPr sz="1800" baseline="0">
                <a:latin typeface="Helvetica" pitchFamily="34" charset="0"/>
                <a:cs typeface="Helvetica" pitchFamily="34" charset="0"/>
              </a:defRPr>
            </a:lvl4pPr>
            <a:lvl5pPr>
              <a:spcBef>
                <a:spcPts val="600"/>
              </a:spcBef>
              <a:buSzPct val="50000"/>
              <a:buFont typeface="Courier New" pitchFamily="49" charset="0"/>
              <a:buChar char="o"/>
              <a:defRPr sz="16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0" name="Line 9"/>
          <p:cNvSpPr>
            <a:spLocks noChangeShapeType="1"/>
          </p:cNvSpPr>
          <p:nvPr userDrawn="1"/>
        </p:nvSpPr>
        <p:spPr bwMode="auto">
          <a:xfrm flipH="1">
            <a:off x="457200" y="1524000"/>
            <a:ext cx="82296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sp>
        <p:nvSpPr>
          <p:cNvPr id="6"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157244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Two Content/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Content Placeholder 2"/>
          <p:cNvSpPr>
            <a:spLocks noGrp="1"/>
          </p:cNvSpPr>
          <p:nvPr>
            <p:ph sz="half" idx="1"/>
          </p:nvPr>
        </p:nvSpPr>
        <p:spPr>
          <a:xfrm>
            <a:off x="457200" y="1646237"/>
            <a:ext cx="4038600" cy="4525963"/>
          </a:xfrm>
        </p:spPr>
        <p:txBody>
          <a:bodyPr/>
          <a:lstStyle>
            <a:lvl1pPr>
              <a:buClr>
                <a:srgbClr val="85A857"/>
              </a:buClr>
              <a:buFont typeface="Helvetica" pitchFamily="34" charset="0"/>
              <a:buChar char="◘"/>
              <a:defRPr sz="2800">
                <a:latin typeface="Helvetica" pitchFamily="34" charset="0"/>
                <a:cs typeface="Helvetica" pitchFamily="34" charset="0"/>
              </a:defRPr>
            </a:lvl1pPr>
            <a:lvl2pPr>
              <a:buClr>
                <a:srgbClr val="0F3E4D"/>
              </a:buClr>
              <a:buFont typeface="Arial" pitchFamily="34" charset="0"/>
              <a:buChar char="•"/>
              <a:defRPr sz="2400"/>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ClrTx/>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648200" y="1646237"/>
            <a:ext cx="4038600" cy="4525963"/>
          </a:xfrm>
        </p:spPr>
        <p:txBody>
          <a:bodyPr/>
          <a:lstStyle>
            <a:lvl1pPr>
              <a:buClr>
                <a:srgbClr val="85A857"/>
              </a:buClr>
              <a:buFont typeface="Helvetica" pitchFamily="34" charset="0"/>
              <a:buChar char="◘"/>
              <a:defRPr sz="2800">
                <a:latin typeface="Helvetica" pitchFamily="34" charset="0"/>
                <a:cs typeface="Helvetica" pitchFamily="34" charset="0"/>
              </a:defRPr>
            </a:lvl1pPr>
            <a:lvl2pPr>
              <a:buClr>
                <a:srgbClr val="0F3E4D"/>
              </a:buClr>
              <a:buFont typeface="Arial" pitchFamily="34" charset="0"/>
              <a:buChar char="•"/>
              <a:defRPr sz="2400">
                <a:latin typeface="Helvetica" pitchFamily="34" charset="0"/>
                <a:cs typeface="Helvetica" pitchFamily="34" charset="0"/>
              </a:defRPr>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ClrTx/>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0"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
        <p:nvSpPr>
          <p:cNvPr id="11" name="Line 9"/>
          <p:cNvSpPr>
            <a:spLocks noChangeShapeType="1"/>
          </p:cNvSpPr>
          <p:nvPr userDrawn="1"/>
        </p:nvSpPr>
        <p:spPr bwMode="auto">
          <a:xfrm flipH="1">
            <a:off x="457200" y="1524000"/>
            <a:ext cx="82296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spTree>
    <p:extLst>
      <p:ext uri="{BB962C8B-B14F-4D97-AF65-F5344CB8AC3E}">
        <p14:creationId xmlns:p14="http://schemas.microsoft.com/office/powerpoint/2010/main" val="28341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Title-Subtitles-Content/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457200" y="1646238"/>
            <a:ext cx="4040188" cy="639762"/>
          </a:xfrm>
        </p:spPr>
        <p:txBody>
          <a:bodyPr anchor="ctr">
            <a:normAutofit/>
          </a:bodyPr>
          <a:lstStyle>
            <a:lvl1pPr marL="0" indent="0">
              <a:spcBef>
                <a:spcPts val="0"/>
              </a:spcBef>
              <a:buNone/>
              <a:defRPr sz="2000" b="1">
                <a:solidFill>
                  <a:srgbClr val="0F3E4D"/>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buClr>
                <a:srgbClr val="85A857"/>
              </a:buClr>
              <a:buFont typeface="Helvetica" pitchFamily="34" charset="0"/>
              <a:buChar char="◘"/>
              <a:defRPr sz="2400">
                <a:latin typeface="Helvetica" pitchFamily="34" charset="0"/>
                <a:cs typeface="Helvetica" pitchFamily="34" charset="0"/>
              </a:defRPr>
            </a:lvl1pPr>
            <a:lvl2pPr>
              <a:buClr>
                <a:srgbClr val="0F3E4D"/>
              </a:buClr>
              <a:buFont typeface="Arial" pitchFamily="34" charset="0"/>
              <a:buChar char="•"/>
              <a:defRPr sz="2000">
                <a:latin typeface="Helvetica" pitchFamily="34" charset="0"/>
                <a:cs typeface="Helvetica" pitchFamily="34" charset="0"/>
              </a:defRPr>
            </a:lvl2pPr>
            <a:lvl3pPr marL="1257300" indent="-342900">
              <a:buClr>
                <a:schemeClr val="bg1">
                  <a:lumMod val="50000"/>
                </a:schemeClr>
              </a:buClr>
              <a:buSzPct val="75000"/>
              <a:buFont typeface="Wingdings" pitchFamily="2" charset="2"/>
              <a:buChar char="§"/>
              <a:defRPr sz="1800">
                <a:latin typeface="Helvetica" pitchFamily="34" charset="0"/>
                <a:cs typeface="Helvetica" pitchFamily="34" charset="0"/>
              </a:defRPr>
            </a:lvl3pPr>
            <a:lvl4pPr>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ctr">
            <a:noAutofit/>
          </a:bodyPr>
          <a:lstStyle>
            <a:lvl1pPr marL="0" indent="0">
              <a:spcBef>
                <a:spcPts val="0"/>
              </a:spcBef>
              <a:buNone/>
              <a:defRPr sz="2000" b="1">
                <a:solidFill>
                  <a:srgbClr val="0F3E4D"/>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2"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
        <p:nvSpPr>
          <p:cNvPr id="13" name="Content Placeholder 3"/>
          <p:cNvSpPr>
            <a:spLocks noGrp="1"/>
          </p:cNvSpPr>
          <p:nvPr>
            <p:ph sz="half" idx="12"/>
          </p:nvPr>
        </p:nvSpPr>
        <p:spPr>
          <a:xfrm>
            <a:off x="4648200" y="2286000"/>
            <a:ext cx="4040188" cy="3886200"/>
          </a:xfrm>
        </p:spPr>
        <p:txBody>
          <a:bodyPr/>
          <a:lstStyle>
            <a:lvl1pPr>
              <a:buClr>
                <a:srgbClr val="85A857"/>
              </a:buClr>
              <a:buFont typeface="Helvetica" pitchFamily="34" charset="0"/>
              <a:buChar char="◘"/>
              <a:defRPr sz="2400">
                <a:latin typeface="Helvetica" pitchFamily="34" charset="0"/>
                <a:cs typeface="Helvetica" pitchFamily="34" charset="0"/>
              </a:defRPr>
            </a:lvl1pPr>
            <a:lvl2pPr>
              <a:buClr>
                <a:srgbClr val="0F3E4D"/>
              </a:buClr>
              <a:buFont typeface="Arial" pitchFamily="34" charset="0"/>
              <a:buChar char="•"/>
              <a:defRPr sz="2000">
                <a:latin typeface="Helvetica" pitchFamily="34" charset="0"/>
                <a:cs typeface="Helvetica" pitchFamily="34" charset="0"/>
              </a:defRPr>
            </a:lvl2pPr>
            <a:lvl3pPr marL="1257300" indent="-342900">
              <a:buClr>
                <a:schemeClr val="bg1">
                  <a:lumMod val="50000"/>
                </a:schemeClr>
              </a:buClr>
              <a:buSzPct val="75000"/>
              <a:buFont typeface="Wingdings" pitchFamily="2" charset="2"/>
              <a:buChar char="§"/>
              <a:defRPr sz="1800">
                <a:latin typeface="Helvetica" pitchFamily="34" charset="0"/>
                <a:cs typeface="Helvetica" pitchFamily="34" charset="0"/>
              </a:defRPr>
            </a:lvl3pPr>
            <a:lvl4pPr>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Line 9"/>
          <p:cNvSpPr>
            <a:spLocks noChangeShapeType="1"/>
          </p:cNvSpPr>
          <p:nvPr userDrawn="1"/>
        </p:nvSpPr>
        <p:spPr bwMode="auto">
          <a:xfrm flipH="1">
            <a:off x="457200" y="1524000"/>
            <a:ext cx="82296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spTree>
    <p:extLst>
      <p:ext uri="{BB962C8B-B14F-4D97-AF65-F5344CB8AC3E}">
        <p14:creationId xmlns:p14="http://schemas.microsoft.com/office/powerpoint/2010/main" val="3692421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Content/Bullets-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Content Placeholder 2"/>
          <p:cNvSpPr>
            <a:spLocks noGrp="1"/>
          </p:cNvSpPr>
          <p:nvPr>
            <p:ph sz="half" idx="1"/>
          </p:nvPr>
        </p:nvSpPr>
        <p:spPr>
          <a:xfrm>
            <a:off x="457200" y="1646237"/>
            <a:ext cx="4038600" cy="4525963"/>
          </a:xfrm>
        </p:spPr>
        <p:txBody>
          <a:bodyPr/>
          <a:lstStyle>
            <a:lvl1pPr>
              <a:buClr>
                <a:srgbClr val="85A857"/>
              </a:buClr>
              <a:buFont typeface="Helvetica" pitchFamily="34" charset="0"/>
              <a:buChar char="◘"/>
              <a:defRPr sz="2800">
                <a:latin typeface="Helvetica" pitchFamily="34" charset="0"/>
                <a:cs typeface="Helvetica" pitchFamily="34" charset="0"/>
              </a:defRPr>
            </a:lvl1pPr>
            <a:lvl2pPr>
              <a:buClr>
                <a:srgbClr val="0F3E4D"/>
              </a:buClr>
              <a:buFont typeface="Arial" pitchFamily="34" charset="0"/>
              <a:buChar char="•"/>
              <a:defRPr sz="2400">
                <a:latin typeface="Helvetica" pitchFamily="34" charset="0"/>
                <a:cs typeface="Helvetica" pitchFamily="34" charset="0"/>
              </a:defRPr>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ClrTx/>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0"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
        <p:nvSpPr>
          <p:cNvPr id="11" name="Line 9"/>
          <p:cNvSpPr>
            <a:spLocks noChangeShapeType="1"/>
          </p:cNvSpPr>
          <p:nvPr userDrawn="1"/>
        </p:nvSpPr>
        <p:spPr bwMode="auto">
          <a:xfrm flipH="1">
            <a:off x="457200" y="1524000"/>
            <a:ext cx="82296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sp>
        <p:nvSpPr>
          <p:cNvPr id="16" name="Content Placeholder 2"/>
          <p:cNvSpPr>
            <a:spLocks noGrp="1"/>
          </p:cNvSpPr>
          <p:nvPr>
            <p:ph sz="half" idx="12"/>
          </p:nvPr>
        </p:nvSpPr>
        <p:spPr>
          <a:xfrm>
            <a:off x="4648200" y="1646237"/>
            <a:ext cx="4038600" cy="4525963"/>
          </a:xfrm>
          <a:ln w="19050" cmpd="sng">
            <a:solidFill>
              <a:schemeClr val="tx1"/>
            </a:solidFill>
            <a:miter lim="800000"/>
          </a:ln>
        </p:spPr>
        <p:txBody>
          <a:bodyPr/>
          <a:lstStyle>
            <a:lvl1pPr marL="514350" indent="-514350">
              <a:buClr>
                <a:srgbClr val="85A857"/>
              </a:buClr>
              <a:buFontTx/>
              <a:buNone/>
              <a:defRPr sz="2800">
                <a:latin typeface="Helvetica" pitchFamily="34" charset="0"/>
                <a:cs typeface="Helvetica" pitchFamily="34" charset="0"/>
              </a:defRPr>
            </a:lvl1pPr>
            <a:lvl2pPr>
              <a:buClr>
                <a:srgbClr val="0F3E4D"/>
              </a:buClr>
              <a:buFont typeface="Arial" pitchFamily="34" charset="0"/>
              <a:buChar char="•"/>
              <a:defRPr sz="2400"/>
            </a:lvl2pPr>
            <a:lvl3pPr>
              <a:buClr>
                <a:schemeClr val="bg1">
                  <a:lumMod val="50000"/>
                </a:schemeClr>
              </a:buClr>
              <a:buSzPct val="75000"/>
              <a:buFont typeface="Wingdings" pitchFamily="2" charset="2"/>
              <a:buChar char="§"/>
              <a:defRPr sz="2000"/>
            </a:lvl3pPr>
            <a:lvl4pPr>
              <a:buClrTx/>
              <a:buFont typeface="Arial" pitchFamily="34" charset="0"/>
              <a:buChar char="•"/>
              <a:defRPr sz="1800"/>
            </a:lvl4pPr>
            <a:lvl5pPr>
              <a:buSzPct val="50000"/>
              <a:buFont typeface="Courier New" pitchFamily="49" charset="0"/>
              <a:buChar char="o"/>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64533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Content Placeholder 2"/>
          <p:cNvSpPr>
            <a:spLocks noGrp="1"/>
          </p:cNvSpPr>
          <p:nvPr>
            <p:ph sz="half" idx="1"/>
          </p:nvPr>
        </p:nvSpPr>
        <p:spPr>
          <a:xfrm>
            <a:off x="457200" y="1646237"/>
            <a:ext cx="8229600" cy="4525963"/>
          </a:xfrm>
          <a:ln w="19050">
            <a:solidFill>
              <a:schemeClr val="tx1"/>
            </a:solidFill>
            <a:miter lim="800000"/>
          </a:ln>
        </p:spPr>
        <p:txBody>
          <a:bodyPr/>
          <a:lstStyle>
            <a:lvl1pPr>
              <a:spcBef>
                <a:spcPts val="600"/>
              </a:spcBef>
              <a:buClr>
                <a:srgbClr val="85A857"/>
              </a:buClr>
              <a:buSzPct val="100000"/>
              <a:buFontTx/>
              <a:buNone/>
              <a:defRPr sz="2800">
                <a:latin typeface="Helvetica" pitchFamily="34" charset="0"/>
                <a:cs typeface="Helvetica" pitchFamily="34" charset="0"/>
              </a:defRPr>
            </a:lvl1pPr>
            <a:lvl2pPr>
              <a:spcBef>
                <a:spcPts val="600"/>
              </a:spcBef>
              <a:buClr>
                <a:srgbClr val="0F3E4D"/>
              </a:buClr>
              <a:buFont typeface="Arial" pitchFamily="34" charset="0"/>
              <a:buChar char="•"/>
              <a:defRPr sz="2400" baseline="0">
                <a:latin typeface="Helvetica" pitchFamily="34" charset="0"/>
                <a:cs typeface="Helvetica" pitchFamily="34" charset="0"/>
              </a:defRPr>
            </a:lvl2pPr>
            <a:lvl3pPr>
              <a:spcBef>
                <a:spcPts val="600"/>
              </a:spcBef>
              <a:buClr>
                <a:schemeClr val="bg1">
                  <a:lumMod val="50000"/>
                </a:schemeClr>
              </a:buClr>
              <a:buSzPct val="75000"/>
              <a:buFont typeface="Wingdings" pitchFamily="2" charset="2"/>
              <a:buChar char="§"/>
              <a:defRPr sz="2000">
                <a:latin typeface="Helvetica" pitchFamily="34" charset="0"/>
                <a:cs typeface="Helvetica" pitchFamily="34" charset="0"/>
              </a:defRPr>
            </a:lvl3pPr>
            <a:lvl4pPr>
              <a:spcBef>
                <a:spcPts val="600"/>
              </a:spcBef>
              <a:buFont typeface="Arial" pitchFamily="34" charset="0"/>
              <a:buChar char="•"/>
              <a:defRPr sz="1800" baseline="0">
                <a:latin typeface="Helvetica" pitchFamily="34" charset="0"/>
                <a:cs typeface="Helvetica" pitchFamily="34" charset="0"/>
              </a:defRPr>
            </a:lvl4pPr>
            <a:lvl5pPr>
              <a:spcBef>
                <a:spcPts val="600"/>
              </a:spcBef>
              <a:buSzPct val="50000"/>
              <a:buFont typeface="Courier New" pitchFamily="49" charset="0"/>
              <a:buChar char="o"/>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0" name="Line 9"/>
          <p:cNvSpPr>
            <a:spLocks noChangeShapeType="1"/>
          </p:cNvSpPr>
          <p:nvPr userDrawn="1"/>
        </p:nvSpPr>
        <p:spPr bwMode="auto">
          <a:xfrm flipH="1">
            <a:off x="457200" y="1524000"/>
            <a:ext cx="82296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sp>
        <p:nvSpPr>
          <p:cNvPr id="6"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159394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1169293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baseline="0">
                <a:solidFill>
                  <a:srgbClr val="85A857"/>
                </a:solidFill>
                <a:latin typeface="Helvetica" pitchFamily="34" charset="0"/>
                <a:cs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99150"/>
          </a:xfrm>
          <a:noFill/>
          <a:ln w="19050" cmpd="sng">
            <a:solidFill>
              <a:schemeClr val="tx1"/>
            </a:solidFill>
            <a:miter lim="800000"/>
          </a:ln>
        </p:spPr>
        <p:txBody>
          <a:bodyPr/>
          <a:lstStyle>
            <a:lvl1pPr>
              <a:buClr>
                <a:srgbClr val="85A857"/>
              </a:buClr>
              <a:buFontTx/>
              <a:buNone/>
              <a:defRPr sz="2800">
                <a:latin typeface="Helvetica" pitchFamily="34" charset="0"/>
                <a:cs typeface="Helvetica" pitchFamily="34" charset="0"/>
              </a:defRPr>
            </a:lvl1pPr>
            <a:lvl2pPr>
              <a:buClr>
                <a:srgbClr val="0F3E4D"/>
              </a:buClr>
              <a:buFont typeface="Arial" pitchFamily="34" charset="0"/>
              <a:buChar char="•"/>
              <a:defRPr sz="2400">
                <a:latin typeface="Helvetica" pitchFamily="34" charset="0"/>
                <a:cs typeface="Helvetica" pitchFamily="34" charset="0"/>
              </a:defRPr>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0" y="1646237"/>
            <a:ext cx="3008313" cy="4525963"/>
          </a:xfrm>
        </p:spPr>
        <p:txBody>
          <a:bodyPr>
            <a:normAutofit/>
          </a:bodyPr>
          <a:lstStyle>
            <a:lvl1pPr marL="0" indent="0">
              <a:buNone/>
              <a:defRPr sz="16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Line 9"/>
          <p:cNvSpPr>
            <a:spLocks noChangeShapeType="1"/>
          </p:cNvSpPr>
          <p:nvPr userDrawn="1"/>
        </p:nvSpPr>
        <p:spPr bwMode="auto">
          <a:xfrm flipH="1">
            <a:off x="457200" y="1524000"/>
            <a:ext cx="29718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1"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40641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Bullets-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1">
                <a:solidFill>
                  <a:srgbClr val="85A857"/>
                </a:solidFill>
                <a:latin typeface="Helvetica" pitchFamily="34" charset="0"/>
                <a:cs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99150"/>
          </a:xfrm>
        </p:spPr>
        <p:txBody>
          <a:bodyPr/>
          <a:lstStyle>
            <a:lvl1pPr>
              <a:buClr>
                <a:srgbClr val="85A857"/>
              </a:buClr>
              <a:buFont typeface="Helvetica" pitchFamily="34" charset="0"/>
              <a:buChar char="◘"/>
              <a:defRPr sz="2800">
                <a:latin typeface="Helvetica" pitchFamily="34" charset="0"/>
                <a:cs typeface="Helvetica" pitchFamily="34" charset="0"/>
              </a:defRPr>
            </a:lvl1pPr>
            <a:lvl2pPr>
              <a:buClr>
                <a:srgbClr val="0F3E4D"/>
              </a:buClr>
              <a:buFont typeface="Arial" pitchFamily="34" charset="0"/>
              <a:buChar char="•"/>
              <a:defRPr sz="2400">
                <a:latin typeface="Helvetica" pitchFamily="34" charset="0"/>
                <a:cs typeface="Helvetica" pitchFamily="34" charset="0"/>
              </a:defRPr>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46237"/>
            <a:ext cx="3008313" cy="4525963"/>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Line 9"/>
          <p:cNvSpPr>
            <a:spLocks noChangeShapeType="1"/>
          </p:cNvSpPr>
          <p:nvPr userDrawn="1"/>
        </p:nvSpPr>
        <p:spPr bwMode="auto">
          <a:xfrm flipH="1">
            <a:off x="457200" y="1524000"/>
            <a:ext cx="2971800" cy="0"/>
          </a:xfrm>
          <a:prstGeom prst="line">
            <a:avLst/>
          </a:prstGeom>
          <a:noFill/>
          <a:ln w="19050">
            <a:solidFill>
              <a:srgbClr val="0F3E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solidFill>
                <a:prstClr val="black"/>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11"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71407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291916"/>
            <a:ext cx="1066800" cy="413684"/>
          </a:xfrm>
          <a:prstGeom prst="rect">
            <a:avLst/>
          </a:prstGeom>
        </p:spPr>
      </p:pic>
      <p:sp>
        <p:nvSpPr>
          <p:cNvPr id="6" name="Footer Placeholder 4"/>
          <p:cNvSpPr>
            <a:spLocks noGrp="1"/>
          </p:cNvSpPr>
          <p:nvPr>
            <p:ph type="ftr" sz="quarter" idx="11"/>
          </p:nvPr>
        </p:nvSpPr>
        <p:spPr>
          <a:xfrm>
            <a:off x="457200" y="6356350"/>
            <a:ext cx="67056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1714091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 No VNF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982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Full Page-Logo">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457200" y="304800"/>
            <a:ext cx="8229600" cy="5867400"/>
          </a:xfrm>
          <a:ln w="19050">
            <a:solidFill>
              <a:schemeClr val="tx1"/>
            </a:solidFill>
            <a:miter lim="800000"/>
          </a:ln>
        </p:spPr>
        <p:txBody>
          <a:bodyPr/>
          <a:lstStyle>
            <a:lvl1pPr>
              <a:buFontTx/>
              <a:buNone/>
              <a:defRPr/>
            </a:lvl1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9"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36039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457200" y="609600"/>
            <a:ext cx="8229600" cy="4114800"/>
          </a:xfrm>
          <a:solidFill>
            <a:schemeClr val="bg1"/>
          </a:solidFill>
          <a:ln w="19050">
            <a:solidFill>
              <a:schemeClr val="tx1"/>
            </a:solidFill>
            <a:miter lim="800000"/>
          </a:ln>
        </p:spPr>
        <p:txBody>
          <a:bodyPr/>
          <a:lstStyle>
            <a:lvl1pPr>
              <a:buFontTx/>
              <a:buNone/>
              <a:defRPr/>
            </a:lvl1pPr>
          </a:lstStyle>
          <a:p>
            <a:pPr lvl="0"/>
            <a:r>
              <a:rPr lang="en-US"/>
              <a:t>Click to edit Master text styles</a:t>
            </a:r>
          </a:p>
        </p:txBody>
      </p:sp>
      <p:sp>
        <p:nvSpPr>
          <p:cNvPr id="2" name="Title 1"/>
          <p:cNvSpPr>
            <a:spLocks noGrp="1"/>
          </p:cNvSpPr>
          <p:nvPr>
            <p:ph type="title"/>
          </p:nvPr>
        </p:nvSpPr>
        <p:spPr>
          <a:xfrm>
            <a:off x="457200" y="4800600"/>
            <a:ext cx="8229600" cy="566738"/>
          </a:xfrm>
        </p:spPr>
        <p:txBody>
          <a:bodyPr anchor="b">
            <a:normAutofit/>
          </a:bodyPr>
          <a:lstStyle>
            <a:lvl1pPr algn="l">
              <a:defRPr sz="2400" b="1">
                <a:solidFill>
                  <a:srgbClr val="85A857"/>
                </a:solidFill>
                <a:latin typeface="Helvetica" pitchFamily="34" charset="0"/>
                <a:cs typeface="Helvetica"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5367338"/>
            <a:ext cx="8229600" cy="804862"/>
          </a:xfrm>
        </p:spPr>
        <p:txBody>
          <a:bodyPr>
            <a:normAutofit/>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324600"/>
            <a:ext cx="1066800" cy="413684"/>
          </a:xfrm>
          <a:prstGeom prst="rect">
            <a:avLst/>
          </a:prstGeom>
        </p:spPr>
      </p:pic>
      <p:sp>
        <p:nvSpPr>
          <p:cNvPr id="9" name="Footer Placeholder 4"/>
          <p:cNvSpPr>
            <a:spLocks noGrp="1"/>
          </p:cNvSpPr>
          <p:nvPr>
            <p:ph type="ftr" sz="quarter" idx="11"/>
          </p:nvPr>
        </p:nvSpPr>
        <p:spPr>
          <a:xfrm>
            <a:off x="457200" y="6356350"/>
            <a:ext cx="6858000" cy="365125"/>
          </a:xfrm>
        </p:spPr>
        <p:txBody>
          <a:bodyPr/>
          <a:lstStyle>
            <a:lvl1pPr>
              <a:defRPr sz="1400">
                <a:solidFill>
                  <a:schemeClr val="tx1">
                    <a:lumMod val="50000"/>
                    <a:lumOff val="50000"/>
                  </a:schemeClr>
                </a:solidFill>
                <a:latin typeface="Helvetica" pitchFamily="34" charset="0"/>
                <a:cs typeface="Helvetica" pitchFamily="34" charset="0"/>
              </a:defRPr>
            </a:lvl1pPr>
          </a:lstStyle>
          <a:p>
            <a:r>
              <a:rPr lang="en-US" dirty="0">
                <a:solidFill>
                  <a:prstClr val="black">
                    <a:lumMod val="50000"/>
                    <a:lumOff val="50000"/>
                  </a:prstClr>
                </a:solidFill>
              </a:rPr>
              <a:t>Name of the Presentation</a:t>
            </a:r>
          </a:p>
        </p:txBody>
      </p:sp>
    </p:spTree>
    <p:extLst>
      <p:ext uri="{BB962C8B-B14F-4D97-AF65-F5344CB8AC3E}">
        <p14:creationId xmlns:p14="http://schemas.microsoft.com/office/powerpoint/2010/main" val="2833212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Vertical Text Placeholder 2"/>
          <p:cNvSpPr>
            <a:spLocks noGrp="1"/>
          </p:cNvSpPr>
          <p:nvPr>
            <p:ph type="body" orient="vert" idx="1"/>
          </p:nvPr>
        </p:nvSpPr>
        <p:spPr/>
        <p:txBody>
          <a:bodyPr vert="eaVert"/>
          <a:lstStyle>
            <a:lvl1pPr>
              <a:buClr>
                <a:srgbClr val="85A857"/>
              </a:buClr>
              <a:buFont typeface="Helvetica" pitchFamily="34" charset="0"/>
              <a:buChar char="◘"/>
              <a:defRPr sz="2800">
                <a:latin typeface="Helvetica" pitchFamily="34" charset="0"/>
                <a:cs typeface="Helvetica" pitchFamily="34" charset="0"/>
              </a:defRPr>
            </a:lvl1pPr>
            <a:lvl2pPr>
              <a:buClr>
                <a:srgbClr val="0F3E4D"/>
              </a:buClr>
              <a:buFont typeface="Arial" pitchFamily="34" charset="0"/>
              <a:buChar char="•"/>
              <a:defRPr sz="2400">
                <a:latin typeface="Helvetica" pitchFamily="34" charset="0"/>
                <a:cs typeface="Helvetica" pitchFamily="34" charset="0"/>
              </a:defRPr>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0FAA0-8F08-4190-9A23-73EDD5C52924}" type="datetimeFigureOut">
              <a:rPr lang="en-US" smtClean="0">
                <a:solidFill>
                  <a:prstClr val="black">
                    <a:tint val="75000"/>
                  </a:prstClr>
                </a:solidFill>
              </a:rPr>
              <a:pPr/>
              <a:t>7/5/2023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AA2941-96DB-4885-945B-1384CA7EC7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8260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act Information">
    <p:spTree>
      <p:nvGrpSpPr>
        <p:cNvPr id="1" name=""/>
        <p:cNvGrpSpPr/>
        <p:nvPr/>
      </p:nvGrpSpPr>
      <p:grpSpPr>
        <a:xfrm>
          <a:off x="0" y="0"/>
          <a:ext cx="0" cy="0"/>
          <a:chOff x="0" y="0"/>
          <a:chExt cx="0" cy="0"/>
        </a:xfrm>
      </p:grpSpPr>
      <p:grpSp>
        <p:nvGrpSpPr>
          <p:cNvPr id="4" name="Group 6"/>
          <p:cNvGrpSpPr/>
          <p:nvPr userDrawn="1"/>
        </p:nvGrpSpPr>
        <p:grpSpPr>
          <a:xfrm>
            <a:off x="1" y="1676400"/>
            <a:ext cx="9144000" cy="3505986"/>
            <a:chOff x="1" y="1676400"/>
            <a:chExt cx="9144000" cy="3505986"/>
          </a:xfrm>
        </p:grpSpPr>
        <p:sp>
          <p:nvSpPr>
            <p:cNvPr id="8" name="Rectangle 16"/>
            <p:cNvSpPr>
              <a:spLocks noChangeArrowheads="1"/>
            </p:cNvSpPr>
            <p:nvPr/>
          </p:nvSpPr>
          <p:spPr bwMode="auto">
            <a:xfrm>
              <a:off x="1636468" y="1681949"/>
              <a:ext cx="7507533" cy="3500437"/>
            </a:xfrm>
            <a:prstGeom prst="rect">
              <a:avLst/>
            </a:prstGeom>
            <a:solidFill>
              <a:srgbClr val="0F3E4D"/>
            </a:solidFill>
            <a:ln w="57150" cmpd="tri">
              <a:solidFill>
                <a:schemeClr val="bg1"/>
              </a:solidFill>
            </a:ln>
            <a:effectLst/>
          </p:spPr>
          <p:txBody>
            <a:bodyPr wrap="none" anchor="ctr"/>
            <a:lstStyle/>
            <a:p>
              <a:endParaRPr lang="en-US" dirty="0">
                <a:solidFill>
                  <a:prstClr val="black"/>
                </a:solidFill>
              </a:endParaRPr>
            </a:p>
          </p:txBody>
        </p:sp>
        <p:sp>
          <p:nvSpPr>
            <p:cNvPr id="9" name="Rectangle 8"/>
            <p:cNvSpPr/>
            <p:nvPr/>
          </p:nvSpPr>
          <p:spPr>
            <a:xfrm>
              <a:off x="1" y="1676400"/>
              <a:ext cx="1600198" cy="3505200"/>
            </a:xfrm>
            <a:prstGeom prst="rect">
              <a:avLst/>
            </a:prstGeom>
            <a:solidFill>
              <a:srgbClr val="85A857"/>
            </a:solidFill>
            <a:ln w="57150" cmpd="tri">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0800" y="457200"/>
            <a:ext cx="2514600" cy="975113"/>
          </a:xfrm>
          <a:prstGeom prst="rect">
            <a:avLst/>
          </a:prstGeom>
        </p:spPr>
      </p:pic>
      <p:sp>
        <p:nvSpPr>
          <p:cNvPr id="3" name="Subtitle 2"/>
          <p:cNvSpPr>
            <a:spLocks noGrp="1"/>
          </p:cNvSpPr>
          <p:nvPr>
            <p:ph type="subTitle" idx="1"/>
          </p:nvPr>
        </p:nvSpPr>
        <p:spPr>
          <a:xfrm>
            <a:off x="1676400" y="3048000"/>
            <a:ext cx="4724400" cy="2057400"/>
          </a:xfrm>
        </p:spPr>
        <p:txBody>
          <a:bodyPr/>
          <a:lstStyle>
            <a:lvl1pPr marL="0" indent="0" algn="l">
              <a:buNone/>
              <a:defRPr sz="2400" b="1">
                <a:solidFill>
                  <a:schemeClr val="bg1"/>
                </a:solidFill>
                <a:effectLst>
                  <a:outerShdw blurRad="38100" dist="38100" dir="2700000" algn="tl">
                    <a:srgbClr val="000000">
                      <a:alpha val="43137"/>
                    </a:srgbClr>
                  </a:outerShdw>
                </a:effectLst>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6059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normAutofit/>
          </a:bodyPr>
          <a:lstStyle>
            <a:lvl1pPr algn="l">
              <a:defRPr sz="3200" b="1">
                <a:solidFill>
                  <a:srgbClr val="85A857"/>
                </a:solidFill>
                <a:latin typeface="Helvetica" pitchFamily="34" charset="0"/>
                <a:cs typeface="Helvetica" pitchFamily="34" charset="0"/>
              </a:defRPr>
            </a:lvl1pPr>
          </a:lstStyle>
          <a:p>
            <a:r>
              <a:rPr lang="en-US" dirty="0"/>
              <a:t>Click to edit Master</a:t>
            </a:r>
            <a:br>
              <a:rPr lang="en-US" dirty="0"/>
            </a:br>
            <a:r>
              <a:rPr lang="en-US" dirty="0"/>
              <a:t>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buClr>
                <a:srgbClr val="85A857"/>
              </a:buClr>
              <a:buFont typeface="Helvetica" pitchFamily="34" charset="0"/>
              <a:buChar char="◘"/>
              <a:defRPr sz="2800">
                <a:latin typeface="Helvetica" pitchFamily="34" charset="0"/>
                <a:cs typeface="Helvetica" pitchFamily="34" charset="0"/>
              </a:defRPr>
            </a:lvl1pPr>
            <a:lvl2pPr>
              <a:buClr>
                <a:srgbClr val="0F3E4D"/>
              </a:buClr>
              <a:buFont typeface="Arial" pitchFamily="34" charset="0"/>
              <a:buChar char="•"/>
              <a:defRPr sz="2400">
                <a:latin typeface="Helvetica" pitchFamily="34" charset="0"/>
                <a:cs typeface="Helvetica" pitchFamily="34" charset="0"/>
              </a:defRPr>
            </a:lvl2pPr>
            <a:lvl3pPr>
              <a:buClr>
                <a:schemeClr val="bg1">
                  <a:lumMod val="50000"/>
                </a:schemeClr>
              </a:buClr>
              <a:buSzPct val="75000"/>
              <a:buFont typeface="Wingdings" pitchFamily="2" charset="2"/>
              <a:buChar char="§"/>
              <a:defRPr sz="2000">
                <a:latin typeface="Helvetica" pitchFamily="34" charset="0"/>
                <a:cs typeface="Helvetica" pitchFamily="34" charset="0"/>
              </a:defRPr>
            </a:lvl3pPr>
            <a:lvl4pPr>
              <a:buFont typeface="Arial" pitchFamily="34" charset="0"/>
              <a:buChar char="•"/>
              <a:defRPr sz="1800">
                <a:latin typeface="Helvetica" pitchFamily="34" charset="0"/>
                <a:cs typeface="Helvetica" pitchFamily="34" charset="0"/>
              </a:defRPr>
            </a:lvl4pPr>
            <a:lvl5pPr>
              <a:buSzPct val="50000"/>
              <a:buFont typeface="Courier New" pitchFamily="49" charset="0"/>
              <a:buChar char="o"/>
              <a:defRPr sz="1600">
                <a:latin typeface="Helvetica" pitchFamily="34"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0FAA0-8F08-4190-9A23-73EDD5C52924}" type="datetimeFigureOut">
              <a:rPr lang="en-US" smtClean="0">
                <a:solidFill>
                  <a:prstClr val="black">
                    <a:tint val="75000"/>
                  </a:prstClr>
                </a:solidFill>
              </a:rPr>
              <a:pPr/>
              <a:t>7/5/2023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AA2941-96DB-4885-945B-1384CA7EC7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010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273900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21233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296641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70953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100490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258640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534DF-A556-4BC7-9C71-67EC3FF7B505}"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A37050-55B1-4987-832D-73DD9C311B78}" type="slidenum">
              <a:rPr lang="en-US" smtClean="0"/>
              <a:t>‹#›</a:t>
            </a:fld>
            <a:endParaRPr lang="en-US" dirty="0"/>
          </a:p>
        </p:txBody>
      </p:sp>
    </p:spTree>
    <p:extLst>
      <p:ext uri="{BB962C8B-B14F-4D97-AF65-F5344CB8AC3E}">
        <p14:creationId xmlns:p14="http://schemas.microsoft.com/office/powerpoint/2010/main" val="169960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34DF-A556-4BC7-9C71-67EC3FF7B505}" type="datetimeFigureOut">
              <a:rPr lang="en-US" smtClean="0"/>
              <a:t>7/5/2023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37050-55B1-4987-832D-73DD9C311B78}" type="slidenum">
              <a:rPr lang="en-US" smtClean="0"/>
              <a:t>‹#›</a:t>
            </a:fld>
            <a:endParaRPr lang="en-US" dirty="0"/>
          </a:p>
        </p:txBody>
      </p:sp>
    </p:spTree>
    <p:extLst>
      <p:ext uri="{BB962C8B-B14F-4D97-AF65-F5344CB8AC3E}">
        <p14:creationId xmlns:p14="http://schemas.microsoft.com/office/powerpoint/2010/main" val="4069176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a:t>
            </a:r>
            <a:br>
              <a:rPr lang="en-US" dirty="0"/>
            </a:br>
            <a:r>
              <a:rPr lang="en-US" dirty="0"/>
              <a:t>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0FAA0-8F08-4190-9A23-73EDD5C52924}" type="datetimeFigureOut">
              <a:rPr lang="en-US" smtClean="0">
                <a:solidFill>
                  <a:prstClr val="black">
                    <a:tint val="75000"/>
                  </a:prstClr>
                </a:solidFill>
              </a:rPr>
              <a:pPr/>
              <a:t>7/5/2023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2941-96DB-4885-945B-1384CA7EC7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9045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l" defTabSz="914400" rtl="0" eaLnBrk="1" latinLnBrk="0" hangingPunct="1">
        <a:spcBef>
          <a:spcPct val="0"/>
        </a:spcBef>
        <a:buNone/>
        <a:defRPr sz="3200" b="1" kern="1200">
          <a:solidFill>
            <a:srgbClr val="85A857"/>
          </a:solidFill>
          <a:latin typeface="Helvetica" panose="020B0604020202020204" pitchFamily="34" charset="0"/>
          <a:ea typeface="+mj-ea"/>
          <a:cs typeface="Helvetica" panose="020B0604020202020204" pitchFamily="34" charset="0"/>
        </a:defRPr>
      </a:lvl1pPr>
    </p:titleStyle>
    <p:bodyStyle>
      <a:lvl1pPr marL="342900" indent="-342900" algn="l" defTabSz="914400" rtl="0" eaLnBrk="1" latinLnBrk="0" hangingPunct="1">
        <a:spcBef>
          <a:spcPct val="20000"/>
        </a:spcBef>
        <a:buClr>
          <a:srgbClr val="85A857"/>
        </a:buClr>
        <a:buFont typeface="Helvetica"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Clr>
          <a:srgbClr val="0F3E4D"/>
        </a:buClr>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Clr>
          <a:schemeClr val="bg1">
            <a:lumMod val="50000"/>
          </a:schemeClr>
        </a:buClr>
        <a:buSzPct val="75000"/>
        <a:buFont typeface="Wingdings" panose="05000000000000000000" pitchFamily="2" charset="2"/>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SzPct val="50000"/>
        <a:buFont typeface="Courier New" panose="02070309020205020404" pitchFamily="49" charset="0"/>
        <a:buChar char="o"/>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oods.org/whats-new/as-flooding-from-climate-change-worsens-groups-seek-to-change-outdated-federal-rules-for-building-homes-and-infrastructur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7467600" cy="1470025"/>
          </a:xfrm>
        </p:spPr>
        <p:txBody>
          <a:bodyPr>
            <a:normAutofit fontScale="90000"/>
          </a:bodyPr>
          <a:lstStyle/>
          <a:p>
            <a:pPr algn="ctr"/>
            <a:r>
              <a:rPr lang="en-US" dirty="0"/>
              <a:t>How the NFIP is Influencing the Face of the Coast:</a:t>
            </a:r>
            <a:br>
              <a:rPr lang="en-US" dirty="0"/>
            </a:br>
            <a:r>
              <a:rPr lang="en-US" dirty="0"/>
              <a:t>NFIP Reg Reform, ESA and </a:t>
            </a:r>
            <a:br>
              <a:rPr lang="en-US" dirty="0"/>
            </a:br>
            <a:r>
              <a:rPr lang="en-US" dirty="0"/>
              <a:t>VE Zones</a:t>
            </a:r>
          </a:p>
        </p:txBody>
      </p:sp>
      <p:sp>
        <p:nvSpPr>
          <p:cNvPr id="4" name="TextBox 3"/>
          <p:cNvSpPr txBox="1"/>
          <p:nvPr/>
        </p:nvSpPr>
        <p:spPr>
          <a:xfrm>
            <a:off x="6000750" y="5715000"/>
            <a:ext cx="2895600" cy="400110"/>
          </a:xfrm>
          <a:prstGeom prst="rect">
            <a:avLst/>
          </a:prstGeom>
          <a:noFill/>
          <a:effectLst>
            <a:outerShdw sx="1000" sy="1000" algn="ctr" rotWithShape="0">
              <a:schemeClr val="tx1"/>
            </a:outerShdw>
          </a:effectLst>
        </p:spPr>
        <p:txBody>
          <a:bodyPr wrap="square" rtlCol="0">
            <a:spAutoFit/>
          </a:bodyPr>
          <a:lstStyle/>
          <a:p>
            <a:pPr algn="r"/>
            <a:r>
              <a:rPr lang="en-US" sz="2000" b="1" dirty="0">
                <a:solidFill>
                  <a:srgbClr val="85A857"/>
                </a:solidFill>
                <a:latin typeface="Helvetica" pitchFamily="34" charset="0"/>
                <a:cs typeface="Helvetica" pitchFamily="34" charset="0"/>
              </a:rPr>
              <a:t>Molly Lawrence</a:t>
            </a:r>
          </a:p>
        </p:txBody>
      </p:sp>
      <p:sp>
        <p:nvSpPr>
          <p:cNvPr id="5" name="TextBox 4"/>
          <p:cNvSpPr txBox="1"/>
          <p:nvPr/>
        </p:nvSpPr>
        <p:spPr>
          <a:xfrm>
            <a:off x="6019800" y="6067455"/>
            <a:ext cx="2895600" cy="307777"/>
          </a:xfrm>
          <a:prstGeom prst="rect">
            <a:avLst/>
          </a:prstGeom>
          <a:noFill/>
        </p:spPr>
        <p:txBody>
          <a:bodyPr wrap="square" rtlCol="0">
            <a:spAutoFit/>
          </a:bodyPr>
          <a:lstStyle/>
          <a:p>
            <a:pPr algn="r"/>
            <a:r>
              <a:rPr lang="en-US" sz="1400" b="1" dirty="0">
                <a:solidFill>
                  <a:prstClr val="black"/>
                </a:solidFill>
                <a:latin typeface="Helvetica" pitchFamily="34" charset="0"/>
                <a:cs typeface="Helvetica" pitchFamily="34" charset="0"/>
              </a:rPr>
              <a:t>June 2, 2023</a:t>
            </a:r>
          </a:p>
        </p:txBody>
      </p:sp>
    </p:spTree>
    <p:extLst>
      <p:ext uri="{BB962C8B-B14F-4D97-AF65-F5344CB8AC3E}">
        <p14:creationId xmlns:p14="http://schemas.microsoft.com/office/powerpoint/2010/main" val="9773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LOMRs &amp; CLOMRs Suspended in California</a:t>
            </a:r>
          </a:p>
        </p:txBody>
      </p:sp>
      <p:sp>
        <p:nvSpPr>
          <p:cNvPr id="5" name="Content Placeholder 4"/>
          <p:cNvSpPr>
            <a:spLocks noGrp="1"/>
          </p:cNvSpPr>
          <p:nvPr>
            <p:ph sz="half" idx="1"/>
          </p:nvPr>
        </p:nvSpPr>
        <p:spPr/>
        <p:txBody>
          <a:bodyPr>
            <a:noAutofit/>
          </a:bodyPr>
          <a:lstStyle/>
          <a:p>
            <a:pPr>
              <a:buFont typeface="Arial" panose="020B0604020202020204" pitchFamily="34" charset="0"/>
              <a:buChar char="•"/>
              <a:defRPr/>
            </a:pPr>
            <a:r>
              <a:rPr lang="en-US" altLang="en-US" sz="2400" dirty="0"/>
              <a:t>Since 2016, FEMA has required documentation of ESA-compliance for LOMR-Fs and CLOMR-Fs.  </a:t>
            </a:r>
          </a:p>
          <a:p>
            <a:pPr lvl="1">
              <a:defRPr/>
            </a:pPr>
            <a:r>
              <a:rPr lang="en-US" altLang="en-US" dirty="0"/>
              <a:t>Community Acknowledgement Form</a:t>
            </a:r>
          </a:p>
          <a:p>
            <a:pPr>
              <a:buFont typeface="Arial" panose="020B0604020202020204" pitchFamily="34" charset="0"/>
              <a:buChar char="•"/>
              <a:defRPr/>
            </a:pPr>
            <a:r>
              <a:rPr lang="en-US" altLang="en-US" sz="2400" dirty="0"/>
              <a:t>2023 Development: Effective July 1, 2023, FEMA has suspended all LOMR-Fs and CLOMR-Fs in California pending Consultation</a:t>
            </a:r>
            <a:endParaRPr lang="en-US" dirty="0"/>
          </a:p>
        </p:txBody>
      </p:sp>
    </p:spTree>
    <p:extLst>
      <p:ext uri="{BB962C8B-B14F-4D97-AF65-F5344CB8AC3E}">
        <p14:creationId xmlns:p14="http://schemas.microsoft.com/office/powerpoint/2010/main" val="305316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7399" y="643467"/>
            <a:ext cx="8408193" cy="744836"/>
          </a:xfrm>
        </p:spPr>
        <p:txBody>
          <a:bodyPr vert="horz" lIns="91440" tIns="45720" rIns="91440" bIns="45720" rtlCol="0" anchor="ctr">
            <a:normAutofit fontScale="90000"/>
          </a:bodyPr>
          <a:lstStyle/>
          <a:p>
            <a:pPr>
              <a:lnSpc>
                <a:spcPct val="90000"/>
              </a:lnSpc>
            </a:pPr>
            <a:r>
              <a:rPr lang="en-US" sz="3100" kern="1200" dirty="0">
                <a:solidFill>
                  <a:schemeClr val="bg1"/>
                </a:solidFill>
                <a:latin typeface="+mj-lt"/>
                <a:ea typeface="+mj-ea"/>
                <a:cs typeface="+mj-cs"/>
              </a:rPr>
              <a:t>FEMA’s Flood Risk and ESA Habitat Map</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https://www.fema.gov/floodplain-management/wildlife-conservation/fresh-mapping-tool</a:t>
            </a:r>
          </a:p>
        </p:txBody>
      </p:sp>
      <p:pic>
        <p:nvPicPr>
          <p:cNvPr id="7" name="Picture 6" descr="A screenshot of a computer screen&#10;&#10;Description automatically generated with low confidence">
            <a:extLst>
              <a:ext uri="{FF2B5EF4-FFF2-40B4-BE49-F238E27FC236}">
                <a16:creationId xmlns:a16="http://schemas.microsoft.com/office/drawing/2014/main" id="{29569875-3721-22E6-9C8A-2522FB7FA552}"/>
              </a:ext>
            </a:extLst>
          </p:cNvPr>
          <p:cNvPicPr>
            <a:picLocks noChangeAspect="1"/>
          </p:cNvPicPr>
          <p:nvPr/>
        </p:nvPicPr>
        <p:blipFill>
          <a:blip r:embed="rId3"/>
          <a:stretch>
            <a:fillRect/>
          </a:stretch>
        </p:blipFill>
        <p:spPr>
          <a:xfrm>
            <a:off x="482600" y="1578546"/>
            <a:ext cx="8178799" cy="3700907"/>
          </a:xfrm>
          <a:prstGeom prst="rect">
            <a:avLst/>
          </a:prstGeom>
          <a:noFill/>
        </p:spPr>
      </p:pic>
      <p:sp>
        <p:nvSpPr>
          <p:cNvPr id="9" name="TextBox 8">
            <a:extLst>
              <a:ext uri="{FF2B5EF4-FFF2-40B4-BE49-F238E27FC236}">
                <a16:creationId xmlns:a16="http://schemas.microsoft.com/office/drawing/2014/main" id="{156998E2-E805-C400-9969-3EAB37A0C8A1}"/>
              </a:ext>
            </a:extLst>
          </p:cNvPr>
          <p:cNvSpPr txBox="1"/>
          <p:nvPr/>
        </p:nvSpPr>
        <p:spPr>
          <a:xfrm>
            <a:off x="482599" y="5638800"/>
            <a:ext cx="8178799" cy="830997"/>
          </a:xfrm>
          <a:prstGeom prst="rect">
            <a:avLst/>
          </a:prstGeom>
          <a:noFill/>
        </p:spPr>
        <p:txBody>
          <a:bodyPr wrap="square" rtlCol="0">
            <a:spAutoFit/>
          </a:bodyPr>
          <a:lstStyle/>
          <a:p>
            <a:r>
              <a:rPr lang="en-US" sz="2400" dirty="0">
                <a:solidFill>
                  <a:srgbClr val="FF0000"/>
                </a:solidFill>
              </a:rPr>
              <a:t>Nine Listed Species on Louisiana Coast: 4 Turtles, 2 Sturgeon, West Indian Manatee, Piping Plover, and Red Knot</a:t>
            </a:r>
          </a:p>
        </p:txBody>
      </p:sp>
      <p:pic>
        <p:nvPicPr>
          <p:cNvPr id="1026" name="Picture 2">
            <a:extLst>
              <a:ext uri="{FF2B5EF4-FFF2-40B4-BE49-F238E27FC236}">
                <a16:creationId xmlns:a16="http://schemas.microsoft.com/office/drawing/2014/main" id="{CE0EDE29-D075-7D10-50B4-A5ECAEF8F7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766570"/>
            <a:ext cx="1747436" cy="11646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llid Sturgeon | U.S. Geological Survey">
            <a:extLst>
              <a:ext uri="{FF2B5EF4-FFF2-40B4-BE49-F238E27FC236}">
                <a16:creationId xmlns:a16="http://schemas.microsoft.com/office/drawing/2014/main" id="{8883C285-CCF8-66B3-8451-180E222734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31225"/>
            <a:ext cx="1750163" cy="11646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st Indian manatee - Climate Adaptation Explorer">
            <a:extLst>
              <a:ext uri="{FF2B5EF4-FFF2-40B4-BE49-F238E27FC236}">
                <a16:creationId xmlns:a16="http://schemas.microsoft.com/office/drawing/2014/main" id="{4D4B6301-9FB5-20D6-E614-C05048BCE6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1" y="4095880"/>
            <a:ext cx="1778595" cy="118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82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7467600" cy="1470025"/>
          </a:xfrm>
        </p:spPr>
        <p:txBody>
          <a:bodyPr>
            <a:normAutofit/>
          </a:bodyPr>
          <a:lstStyle/>
          <a:p>
            <a:pPr algn="ctr"/>
            <a:r>
              <a:rPr lang="en-US" dirty="0"/>
              <a:t>Part 3:  Coastal High Hazard Zones (VE/V)</a:t>
            </a:r>
          </a:p>
        </p:txBody>
      </p:sp>
      <p:sp>
        <p:nvSpPr>
          <p:cNvPr id="3" name="Subtitle 2"/>
          <p:cNvSpPr>
            <a:spLocks noGrp="1"/>
          </p:cNvSpPr>
          <p:nvPr>
            <p:ph type="subTitle" idx="1"/>
          </p:nvPr>
        </p:nvSpPr>
        <p:spPr>
          <a:xfrm>
            <a:off x="1676400" y="3657600"/>
            <a:ext cx="7467600" cy="1219200"/>
          </a:xfrm>
        </p:spPr>
        <p:txBody>
          <a:bodyPr/>
          <a:lstStyle/>
          <a:p>
            <a:r>
              <a:rPr lang="en-US" dirty="0"/>
              <a:t>	</a:t>
            </a:r>
          </a:p>
        </p:txBody>
      </p:sp>
    </p:spTree>
    <p:extLst>
      <p:ext uri="{BB962C8B-B14F-4D97-AF65-F5344CB8AC3E}">
        <p14:creationId xmlns:p14="http://schemas.microsoft.com/office/powerpoint/2010/main" val="19527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V/VE Zones</a:t>
            </a:r>
            <a:endParaRPr lang="en-US" b="0"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pPr marL="0" indent="0">
              <a:spcAft>
                <a:spcPts val="600"/>
              </a:spcAft>
              <a:buNone/>
            </a:pPr>
            <a:r>
              <a:rPr lang="en-US" dirty="0"/>
              <a:t>Standards set forth in 44 CFR 60.3(e)</a:t>
            </a:r>
          </a:p>
          <a:p>
            <a:pPr>
              <a:buFont typeface="Arial" panose="020B0604020202020204" pitchFamily="34" charset="0"/>
              <a:buChar char="•"/>
            </a:pPr>
            <a:r>
              <a:rPr lang="en-US" dirty="0"/>
              <a:t>Siting limitations</a:t>
            </a:r>
          </a:p>
          <a:p>
            <a:pPr lvl="1"/>
            <a:r>
              <a:rPr lang="en-US" dirty="0"/>
              <a:t>No “new construction” waterward of the MHT</a:t>
            </a:r>
          </a:p>
          <a:p>
            <a:pPr lvl="1"/>
            <a:r>
              <a:rPr lang="en-US" dirty="0"/>
              <a:t>No “new construction” or “substantial improvements” waterward of the shoreline setback</a:t>
            </a:r>
          </a:p>
          <a:p>
            <a:pPr>
              <a:buFont typeface="Arial" panose="020B0604020202020204" pitchFamily="34" charset="0"/>
              <a:buChar char="•"/>
            </a:pPr>
            <a:r>
              <a:rPr lang="en-US" dirty="0"/>
              <a:t>Elevation Requirements</a:t>
            </a:r>
          </a:p>
          <a:p>
            <a:pPr lvl="1"/>
            <a:r>
              <a:rPr lang="en-US" dirty="0"/>
              <a:t>New construction and substantial improvements required to elevate to BFE or above </a:t>
            </a:r>
          </a:p>
          <a:p>
            <a:pPr lvl="1">
              <a:spcAft>
                <a:spcPts val="600"/>
              </a:spcAft>
            </a:pPr>
            <a:r>
              <a:rPr lang="en-US" dirty="0"/>
              <a:t> Elevation in VE zone measured from </a:t>
            </a:r>
            <a:r>
              <a:rPr lang="en-US" dirty="0">
                <a:solidFill>
                  <a:srgbClr val="FF0000"/>
                </a:solidFill>
              </a:rPr>
              <a:t>the lowest structural member of the lowest floor</a:t>
            </a:r>
          </a:p>
          <a:p>
            <a:pPr marL="57150" indent="0">
              <a:buNone/>
            </a:pPr>
            <a:r>
              <a:rPr lang="en-US" i="1" dirty="0"/>
              <a:t>Not intended to keep Ports from using existing piers – but is intended to trigger upgrades</a:t>
            </a:r>
          </a:p>
          <a:p>
            <a:pPr lvl="1"/>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1557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BBD9C1-91C8-43E9-B663-6BE7C3A88C4E}"/>
              </a:ext>
            </a:extLst>
          </p:cNvPr>
          <p:cNvSpPr>
            <a:spLocks noGrp="1"/>
          </p:cNvSpPr>
          <p:nvPr>
            <p:ph type="title"/>
          </p:nvPr>
        </p:nvSpPr>
        <p:spPr>
          <a:xfrm>
            <a:off x="582604" y="0"/>
            <a:ext cx="8229600" cy="1189038"/>
          </a:xfrm>
        </p:spPr>
        <p:txBody>
          <a:bodyPr/>
          <a:lstStyle/>
          <a:p>
            <a:r>
              <a:rPr lang="en-US" dirty="0"/>
              <a:t>SFHA Maps: Seattle, WA</a:t>
            </a:r>
          </a:p>
        </p:txBody>
      </p:sp>
      <p:pic>
        <p:nvPicPr>
          <p:cNvPr id="12" name="Content Placeholder 11">
            <a:extLst>
              <a:ext uri="{FF2B5EF4-FFF2-40B4-BE49-F238E27FC236}">
                <a16:creationId xmlns:a16="http://schemas.microsoft.com/office/drawing/2014/main" id="{26031A36-85C9-4110-9AA2-C515165629C4}"/>
              </a:ext>
            </a:extLst>
          </p:cNvPr>
          <p:cNvPicPr>
            <a:picLocks noGrp="1" noChangeAspect="1"/>
          </p:cNvPicPr>
          <p:nvPr>
            <p:ph sz="half" idx="1"/>
          </p:nvPr>
        </p:nvPicPr>
        <p:blipFill>
          <a:blip r:embed="rId3"/>
          <a:stretch>
            <a:fillRect/>
          </a:stretch>
        </p:blipFill>
        <p:spPr>
          <a:xfrm>
            <a:off x="917557" y="1003360"/>
            <a:ext cx="3529041" cy="5122803"/>
          </a:xfrm>
        </p:spPr>
      </p:pic>
      <p:pic>
        <p:nvPicPr>
          <p:cNvPr id="8" name="Content Placeholder 7">
            <a:extLst>
              <a:ext uri="{FF2B5EF4-FFF2-40B4-BE49-F238E27FC236}">
                <a16:creationId xmlns:a16="http://schemas.microsoft.com/office/drawing/2014/main" id="{B12355D1-62E5-4BB4-8EF6-05FC6F64CBD6}"/>
              </a:ext>
            </a:extLst>
          </p:cNvPr>
          <p:cNvPicPr>
            <a:picLocks noGrp="1" noChangeAspect="1"/>
          </p:cNvPicPr>
          <p:nvPr>
            <p:ph sz="half" idx="2"/>
          </p:nvPr>
        </p:nvPicPr>
        <p:blipFill>
          <a:blip r:embed="rId4"/>
          <a:stretch>
            <a:fillRect/>
          </a:stretch>
        </p:blipFill>
        <p:spPr>
          <a:xfrm>
            <a:off x="5069624" y="1003360"/>
            <a:ext cx="3617176" cy="5122804"/>
          </a:xfrm>
        </p:spPr>
      </p:pic>
      <p:sp>
        <p:nvSpPr>
          <p:cNvPr id="2" name="TextBox 1">
            <a:extLst>
              <a:ext uri="{FF2B5EF4-FFF2-40B4-BE49-F238E27FC236}">
                <a16:creationId xmlns:a16="http://schemas.microsoft.com/office/drawing/2014/main" id="{B11F2854-1C88-48B3-AAD3-4F071356A6CE}"/>
              </a:ext>
            </a:extLst>
          </p:cNvPr>
          <p:cNvSpPr txBox="1"/>
          <p:nvPr/>
        </p:nvSpPr>
        <p:spPr>
          <a:xfrm>
            <a:off x="917557" y="6126163"/>
            <a:ext cx="3529041" cy="369332"/>
          </a:xfrm>
          <a:prstGeom prst="rect">
            <a:avLst/>
          </a:prstGeom>
          <a:noFill/>
        </p:spPr>
        <p:txBody>
          <a:bodyPr wrap="square" rtlCol="0">
            <a:spAutoFit/>
          </a:bodyPr>
          <a:lstStyle/>
          <a:p>
            <a:r>
              <a:rPr lang="en-US" dirty="0"/>
              <a:t>1995 FIRM</a:t>
            </a:r>
          </a:p>
        </p:txBody>
      </p:sp>
      <p:sp>
        <p:nvSpPr>
          <p:cNvPr id="3" name="TextBox 2">
            <a:extLst>
              <a:ext uri="{FF2B5EF4-FFF2-40B4-BE49-F238E27FC236}">
                <a16:creationId xmlns:a16="http://schemas.microsoft.com/office/drawing/2014/main" id="{1047AA2E-A54D-4972-8485-F49BE3E967ED}"/>
              </a:ext>
            </a:extLst>
          </p:cNvPr>
          <p:cNvSpPr txBox="1"/>
          <p:nvPr/>
        </p:nvSpPr>
        <p:spPr>
          <a:xfrm>
            <a:off x="5163712" y="6126163"/>
            <a:ext cx="3429000" cy="369332"/>
          </a:xfrm>
          <a:prstGeom prst="rect">
            <a:avLst/>
          </a:prstGeom>
          <a:noFill/>
        </p:spPr>
        <p:txBody>
          <a:bodyPr wrap="square" rtlCol="0">
            <a:spAutoFit/>
          </a:bodyPr>
          <a:lstStyle/>
          <a:p>
            <a:r>
              <a:rPr lang="en-US" dirty="0"/>
              <a:t>2020 FIRM</a:t>
            </a:r>
          </a:p>
        </p:txBody>
      </p:sp>
    </p:spTree>
    <p:extLst>
      <p:ext uri="{BB962C8B-B14F-4D97-AF65-F5344CB8AC3E}">
        <p14:creationId xmlns:p14="http://schemas.microsoft.com/office/powerpoint/2010/main" val="402670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BBD9C1-91C8-43E9-B663-6BE7C3A88C4E}"/>
              </a:ext>
            </a:extLst>
          </p:cNvPr>
          <p:cNvSpPr>
            <a:spLocks noGrp="1"/>
          </p:cNvSpPr>
          <p:nvPr>
            <p:ph type="title"/>
          </p:nvPr>
        </p:nvSpPr>
        <p:spPr>
          <a:xfrm>
            <a:off x="582604" y="0"/>
            <a:ext cx="8229600" cy="1189038"/>
          </a:xfrm>
        </p:spPr>
        <p:txBody>
          <a:bodyPr/>
          <a:lstStyle/>
          <a:p>
            <a:r>
              <a:rPr lang="en-US" dirty="0"/>
              <a:t>SFHA Maps: Ironton, LA</a:t>
            </a:r>
          </a:p>
        </p:txBody>
      </p:sp>
      <p:sp>
        <p:nvSpPr>
          <p:cNvPr id="2" name="TextBox 1">
            <a:extLst>
              <a:ext uri="{FF2B5EF4-FFF2-40B4-BE49-F238E27FC236}">
                <a16:creationId xmlns:a16="http://schemas.microsoft.com/office/drawing/2014/main" id="{B11F2854-1C88-48B3-AAD3-4F071356A6CE}"/>
              </a:ext>
            </a:extLst>
          </p:cNvPr>
          <p:cNvSpPr txBox="1"/>
          <p:nvPr/>
        </p:nvSpPr>
        <p:spPr>
          <a:xfrm>
            <a:off x="551289" y="6126163"/>
            <a:ext cx="3895310" cy="369332"/>
          </a:xfrm>
          <a:prstGeom prst="rect">
            <a:avLst/>
          </a:prstGeom>
          <a:noFill/>
        </p:spPr>
        <p:txBody>
          <a:bodyPr wrap="square" rtlCol="0">
            <a:spAutoFit/>
          </a:bodyPr>
          <a:lstStyle/>
          <a:p>
            <a:r>
              <a:rPr lang="en-US" dirty="0"/>
              <a:t>1985 FIRM</a:t>
            </a:r>
          </a:p>
        </p:txBody>
      </p:sp>
      <p:sp>
        <p:nvSpPr>
          <p:cNvPr id="3" name="TextBox 2">
            <a:extLst>
              <a:ext uri="{FF2B5EF4-FFF2-40B4-BE49-F238E27FC236}">
                <a16:creationId xmlns:a16="http://schemas.microsoft.com/office/drawing/2014/main" id="{1047AA2E-A54D-4972-8485-F49BE3E967ED}"/>
              </a:ext>
            </a:extLst>
          </p:cNvPr>
          <p:cNvSpPr txBox="1"/>
          <p:nvPr/>
        </p:nvSpPr>
        <p:spPr>
          <a:xfrm>
            <a:off x="5163712" y="6126163"/>
            <a:ext cx="3429000" cy="369332"/>
          </a:xfrm>
          <a:prstGeom prst="rect">
            <a:avLst/>
          </a:prstGeom>
          <a:noFill/>
        </p:spPr>
        <p:txBody>
          <a:bodyPr wrap="square" rtlCol="0">
            <a:spAutoFit/>
          </a:bodyPr>
          <a:lstStyle/>
          <a:p>
            <a:r>
              <a:rPr lang="en-US" dirty="0"/>
              <a:t>2021 FIRM</a:t>
            </a:r>
          </a:p>
        </p:txBody>
      </p:sp>
      <p:pic>
        <p:nvPicPr>
          <p:cNvPr id="6" name="Picture 5">
            <a:extLst>
              <a:ext uri="{FF2B5EF4-FFF2-40B4-BE49-F238E27FC236}">
                <a16:creationId xmlns:a16="http://schemas.microsoft.com/office/drawing/2014/main" id="{BC014F26-FC36-2563-9399-1080533A6450}"/>
              </a:ext>
            </a:extLst>
          </p:cNvPr>
          <p:cNvPicPr>
            <a:picLocks noChangeAspect="1"/>
          </p:cNvPicPr>
          <p:nvPr/>
        </p:nvPicPr>
        <p:blipFill>
          <a:blip r:embed="rId3"/>
          <a:stretch>
            <a:fillRect/>
          </a:stretch>
        </p:blipFill>
        <p:spPr>
          <a:xfrm>
            <a:off x="4697404" y="1103342"/>
            <a:ext cx="4125477" cy="4922838"/>
          </a:xfrm>
          <a:prstGeom prst="rect">
            <a:avLst/>
          </a:prstGeom>
        </p:spPr>
      </p:pic>
      <p:pic>
        <p:nvPicPr>
          <p:cNvPr id="14" name="Picture 13">
            <a:extLst>
              <a:ext uri="{FF2B5EF4-FFF2-40B4-BE49-F238E27FC236}">
                <a16:creationId xmlns:a16="http://schemas.microsoft.com/office/drawing/2014/main" id="{EA5764CE-E465-5EDB-ED35-A28DF1F1BD21}"/>
              </a:ext>
            </a:extLst>
          </p:cNvPr>
          <p:cNvPicPr>
            <a:picLocks noChangeAspect="1"/>
          </p:cNvPicPr>
          <p:nvPr/>
        </p:nvPicPr>
        <p:blipFill>
          <a:blip r:embed="rId4"/>
          <a:stretch>
            <a:fillRect/>
          </a:stretch>
        </p:blipFill>
        <p:spPr>
          <a:xfrm>
            <a:off x="394216" y="1077184"/>
            <a:ext cx="4125477" cy="4989682"/>
          </a:xfrm>
          <a:prstGeom prst="rect">
            <a:avLst/>
          </a:prstGeom>
        </p:spPr>
      </p:pic>
    </p:spTree>
    <p:extLst>
      <p:ext uri="{BB962C8B-B14F-4D97-AF65-F5344CB8AC3E}">
        <p14:creationId xmlns:p14="http://schemas.microsoft.com/office/powerpoint/2010/main" val="360155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BBD9C1-91C8-43E9-B663-6BE7C3A88C4E}"/>
              </a:ext>
            </a:extLst>
          </p:cNvPr>
          <p:cNvSpPr>
            <a:spLocks noGrp="1"/>
          </p:cNvSpPr>
          <p:nvPr>
            <p:ph type="title"/>
          </p:nvPr>
        </p:nvSpPr>
        <p:spPr>
          <a:xfrm>
            <a:off x="582604" y="0"/>
            <a:ext cx="8229600" cy="1103342"/>
          </a:xfrm>
        </p:spPr>
        <p:txBody>
          <a:bodyPr>
            <a:normAutofit fontScale="90000"/>
          </a:bodyPr>
          <a:lstStyle/>
          <a:p>
            <a:r>
              <a:rPr lang="en-US" dirty="0"/>
              <a:t>SFHA Maps: Cypremort Point, </a:t>
            </a:r>
            <a:br>
              <a:rPr lang="en-US" dirty="0"/>
            </a:br>
            <a:r>
              <a:rPr lang="en-US" dirty="0"/>
              <a:t>St. Mary Parish, LA</a:t>
            </a:r>
          </a:p>
        </p:txBody>
      </p:sp>
      <p:sp>
        <p:nvSpPr>
          <p:cNvPr id="3" name="TextBox 2">
            <a:extLst>
              <a:ext uri="{FF2B5EF4-FFF2-40B4-BE49-F238E27FC236}">
                <a16:creationId xmlns:a16="http://schemas.microsoft.com/office/drawing/2014/main" id="{1047AA2E-A54D-4972-8485-F49BE3E967ED}"/>
              </a:ext>
            </a:extLst>
          </p:cNvPr>
          <p:cNvSpPr txBox="1"/>
          <p:nvPr/>
        </p:nvSpPr>
        <p:spPr>
          <a:xfrm>
            <a:off x="3733800" y="6126163"/>
            <a:ext cx="1219200" cy="369332"/>
          </a:xfrm>
          <a:prstGeom prst="rect">
            <a:avLst/>
          </a:prstGeom>
          <a:noFill/>
        </p:spPr>
        <p:txBody>
          <a:bodyPr wrap="square" rtlCol="0">
            <a:spAutoFit/>
          </a:bodyPr>
          <a:lstStyle/>
          <a:p>
            <a:r>
              <a:rPr lang="en-US" dirty="0"/>
              <a:t>2017 FIRM</a:t>
            </a:r>
          </a:p>
        </p:txBody>
      </p:sp>
      <p:pic>
        <p:nvPicPr>
          <p:cNvPr id="7" name="Picture 6">
            <a:extLst>
              <a:ext uri="{FF2B5EF4-FFF2-40B4-BE49-F238E27FC236}">
                <a16:creationId xmlns:a16="http://schemas.microsoft.com/office/drawing/2014/main" id="{E9566F7D-99F1-92AC-726D-0C79F08396D3}"/>
              </a:ext>
            </a:extLst>
          </p:cNvPr>
          <p:cNvPicPr>
            <a:picLocks noChangeAspect="1"/>
          </p:cNvPicPr>
          <p:nvPr/>
        </p:nvPicPr>
        <p:blipFill>
          <a:blip r:embed="rId3"/>
          <a:stretch>
            <a:fillRect/>
          </a:stretch>
        </p:blipFill>
        <p:spPr>
          <a:xfrm>
            <a:off x="475717" y="1134839"/>
            <a:ext cx="8192565" cy="4991324"/>
          </a:xfrm>
          <a:prstGeom prst="rect">
            <a:avLst/>
          </a:prstGeom>
        </p:spPr>
      </p:pic>
    </p:spTree>
    <p:extLst>
      <p:ext uri="{BB962C8B-B14F-4D97-AF65-F5344CB8AC3E}">
        <p14:creationId xmlns:p14="http://schemas.microsoft.com/office/powerpoint/2010/main" val="123400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905000" y="2355850"/>
            <a:ext cx="6589713" cy="350838"/>
          </a:xfrm>
          <a:prstGeom prst="rect">
            <a:avLst/>
          </a:prstGeom>
          <a:noFill/>
          <a:ln w="9525">
            <a:noFill/>
            <a:miter lim="800000"/>
            <a:headEnd/>
            <a:tailEnd/>
          </a:ln>
          <a:effectLst/>
        </p:spPr>
        <p:txBody>
          <a:bodyPr anchor="b">
            <a:prstTxWarp prst="textNoShape">
              <a:avLst/>
            </a:prstTxWarp>
            <a:spAutoFit/>
          </a:bodyPr>
          <a:lstStyle/>
          <a:p>
            <a:pPr algn="l">
              <a:spcBef>
                <a:spcPct val="50000"/>
              </a:spcBef>
            </a:pPr>
            <a:r>
              <a:rPr lang="en-US" sz="1700" dirty="0">
                <a:solidFill>
                  <a:schemeClr val="bg1"/>
                </a:solidFill>
                <a:effectLst>
                  <a:outerShdw blurRad="38100" dist="38100" dir="2700000" algn="tl">
                    <a:srgbClr val="000000">
                      <a:alpha val="43137"/>
                    </a:srgbClr>
                  </a:outerShdw>
                </a:effectLst>
                <a:latin typeface="Helvetica" pitchFamily="34" charset="0"/>
                <a:cs typeface="Helvetica" pitchFamily="34" charset="0"/>
              </a:rPr>
              <a:t>For more information:</a:t>
            </a:r>
          </a:p>
        </p:txBody>
      </p:sp>
      <p:sp>
        <p:nvSpPr>
          <p:cNvPr id="4" name="Text Box 8"/>
          <p:cNvSpPr txBox="1">
            <a:spLocks noChangeArrowheads="1"/>
          </p:cNvSpPr>
          <p:nvPr/>
        </p:nvSpPr>
        <p:spPr bwMode="auto">
          <a:xfrm>
            <a:off x="1946060" y="3063875"/>
            <a:ext cx="2473540" cy="895630"/>
          </a:xfrm>
          <a:prstGeom prst="rect">
            <a:avLst/>
          </a:prstGeom>
          <a:noFill/>
          <a:ln w="9525">
            <a:noFill/>
            <a:miter lim="800000"/>
            <a:headEnd/>
            <a:tailEnd/>
          </a:ln>
          <a:effectLst/>
        </p:spPr>
        <p:txBody>
          <a:bodyPr wrap="square">
            <a:prstTxWarp prst="textNoShape">
              <a:avLst/>
            </a:prstTxWarp>
            <a:spAutoFit/>
          </a:bodyPr>
          <a:lstStyle/>
          <a:p>
            <a:pPr algn="l">
              <a:lnSpc>
                <a:spcPct val="80000"/>
              </a:lnSpc>
              <a:spcBef>
                <a:spcPct val="30000"/>
              </a:spcBef>
            </a:pPr>
            <a:r>
              <a:rPr lang="en-US" b="1" dirty="0">
                <a:solidFill>
                  <a:srgbClr val="85A857"/>
                </a:solidFill>
                <a:effectLst>
                  <a:outerShdw blurRad="38100" dist="38100" dir="2700000" algn="tl">
                    <a:srgbClr val="000000">
                      <a:alpha val="43137"/>
                    </a:srgbClr>
                  </a:outerShdw>
                </a:effectLst>
                <a:latin typeface="Helvetica" pitchFamily="34" charset="0"/>
                <a:cs typeface="Helvetica" pitchFamily="34" charset="0"/>
              </a:rPr>
              <a:t>MOLLY LAWRENCE</a:t>
            </a:r>
          </a:p>
          <a:p>
            <a:pPr algn="l">
              <a:lnSpc>
                <a:spcPct val="80000"/>
              </a:lnSpc>
              <a:spcBef>
                <a:spcPct val="30000"/>
              </a:spcBef>
            </a:pPr>
            <a:r>
              <a:rPr lang="en-US" dirty="0">
                <a:solidFill>
                  <a:schemeClr val="bg2"/>
                </a:solidFill>
                <a:effectLst>
                  <a:outerShdw blurRad="38100" dist="38100" dir="2700000" algn="tl">
                    <a:srgbClr val="000000">
                      <a:alpha val="43137"/>
                    </a:srgbClr>
                  </a:outerShdw>
                </a:effectLst>
                <a:latin typeface="Helvetica" pitchFamily="34" charset="0"/>
                <a:cs typeface="Helvetica" pitchFamily="34" charset="0"/>
              </a:rPr>
              <a:t>206-623-9372</a:t>
            </a:r>
          </a:p>
          <a:p>
            <a:pPr algn="l">
              <a:lnSpc>
                <a:spcPct val="70000"/>
              </a:lnSpc>
              <a:spcBef>
                <a:spcPct val="30000"/>
              </a:spcBef>
            </a:pPr>
            <a:r>
              <a:rPr lang="en-US" dirty="0">
                <a:solidFill>
                  <a:schemeClr val="bg2"/>
                </a:solidFill>
                <a:effectLst>
                  <a:outerShdw blurRad="38100" dist="38100" dir="2700000" algn="tl">
                    <a:srgbClr val="000000">
                      <a:alpha val="43137"/>
                    </a:srgbClr>
                  </a:outerShdw>
                </a:effectLst>
                <a:latin typeface="Helvetica" pitchFamily="34" charset="0"/>
                <a:cs typeface="Helvetica" pitchFamily="34" charset="0"/>
              </a:rPr>
              <a:t>Mol@vnf.com</a:t>
            </a:r>
          </a:p>
        </p:txBody>
      </p:sp>
    </p:spTree>
    <p:extLst>
      <p:ext uri="{BB962C8B-B14F-4D97-AF65-F5344CB8AC3E}">
        <p14:creationId xmlns:p14="http://schemas.microsoft.com/office/powerpoint/2010/main" val="97821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Three (non RR 2.0) Topics</a:t>
            </a:r>
            <a:r>
              <a:rPr lang="en-US" dirty="0"/>
              <a:t>:</a:t>
            </a:r>
          </a:p>
        </p:txBody>
      </p:sp>
      <p:sp>
        <p:nvSpPr>
          <p:cNvPr id="5" name="Content Placeholder 4"/>
          <p:cNvSpPr>
            <a:spLocks noGrp="1"/>
          </p:cNvSpPr>
          <p:nvPr>
            <p:ph sz="half" idx="1"/>
          </p:nvPr>
        </p:nvSpPr>
        <p:spPr/>
        <p:txBody>
          <a:bodyPr>
            <a:normAutofit/>
          </a:bodyPr>
          <a:lstStyle/>
          <a:p>
            <a:pPr>
              <a:buFont typeface="Arial" panose="020B0604020202020204" pitchFamily="34" charset="0"/>
              <a:buChar char="•"/>
              <a:defRPr/>
            </a:pPr>
            <a:r>
              <a:rPr lang="en-US" sz="3600" dirty="0">
                <a:solidFill>
                  <a:prstClr val="black"/>
                </a:solidFill>
              </a:rPr>
              <a:t>NFIP Regulatory Reform</a:t>
            </a:r>
          </a:p>
          <a:p>
            <a:pPr>
              <a:buFont typeface="Arial" panose="020B0604020202020204" pitchFamily="34" charset="0"/>
              <a:buChar char="•"/>
              <a:defRPr/>
            </a:pPr>
            <a:r>
              <a:rPr lang="en-US" sz="3600" dirty="0">
                <a:solidFill>
                  <a:prstClr val="black"/>
                </a:solidFill>
              </a:rPr>
              <a:t>NFIP-Endangered Species Interface</a:t>
            </a:r>
          </a:p>
          <a:p>
            <a:pPr>
              <a:buFont typeface="Arial" panose="020B0604020202020204" pitchFamily="34" charset="0"/>
              <a:buChar char="•"/>
              <a:defRPr/>
            </a:pPr>
            <a:r>
              <a:rPr lang="en-US" sz="3600" dirty="0">
                <a:solidFill>
                  <a:prstClr val="black"/>
                </a:solidFill>
              </a:rPr>
              <a:t>VE Zones</a:t>
            </a:r>
          </a:p>
          <a:p>
            <a:pPr>
              <a:buFont typeface="Arial" panose="020B0604020202020204" pitchFamily="34" charset="0"/>
              <a:buChar char="•"/>
              <a:defRPr/>
            </a:pPr>
            <a:r>
              <a:rPr lang="en-US" i="1" dirty="0">
                <a:solidFill>
                  <a:prstClr val="black"/>
                </a:solidFill>
              </a:rPr>
              <a:t>Al</a:t>
            </a:r>
            <a:r>
              <a:rPr lang="en-US" i="1" dirty="0"/>
              <a:t>so watch for Federal Flood Risk Management Standard (FFRMS)</a:t>
            </a:r>
          </a:p>
        </p:txBody>
      </p:sp>
    </p:spTree>
    <p:extLst>
      <p:ext uri="{BB962C8B-B14F-4D97-AF65-F5344CB8AC3E}">
        <p14:creationId xmlns:p14="http://schemas.microsoft.com/office/powerpoint/2010/main" val="230362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7467600" cy="1470025"/>
          </a:xfrm>
        </p:spPr>
        <p:txBody>
          <a:bodyPr>
            <a:normAutofit/>
          </a:bodyPr>
          <a:lstStyle/>
          <a:p>
            <a:pPr algn="ctr"/>
            <a:r>
              <a:rPr lang="en-US" dirty="0"/>
              <a:t>Part 1:  NFIP Reg Reform</a:t>
            </a:r>
          </a:p>
        </p:txBody>
      </p:sp>
      <p:sp>
        <p:nvSpPr>
          <p:cNvPr id="3" name="Subtitle 2"/>
          <p:cNvSpPr>
            <a:spLocks noGrp="1"/>
          </p:cNvSpPr>
          <p:nvPr>
            <p:ph type="subTitle" idx="1"/>
          </p:nvPr>
        </p:nvSpPr>
        <p:spPr>
          <a:xfrm>
            <a:off x="1676400" y="3657600"/>
            <a:ext cx="7467600" cy="1219200"/>
          </a:xfrm>
        </p:spPr>
        <p:txBody>
          <a:bodyPr/>
          <a:lstStyle/>
          <a:p>
            <a:r>
              <a:rPr lang="en-US" dirty="0"/>
              <a:t>	</a:t>
            </a:r>
          </a:p>
        </p:txBody>
      </p:sp>
    </p:spTree>
    <p:extLst>
      <p:ext uri="{BB962C8B-B14F-4D97-AF65-F5344CB8AC3E}">
        <p14:creationId xmlns:p14="http://schemas.microsoft.com/office/powerpoint/2010/main" val="329842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NFIP Regulation of Development</a:t>
            </a:r>
          </a:p>
        </p:txBody>
      </p:sp>
      <p:sp>
        <p:nvSpPr>
          <p:cNvPr id="5" name="Content Placeholder 4"/>
          <p:cNvSpPr>
            <a:spLocks noGrp="1"/>
          </p:cNvSpPr>
          <p:nvPr>
            <p:ph sz="half" idx="1"/>
          </p:nvPr>
        </p:nvSpPr>
        <p:spPr/>
        <p:txBody>
          <a:bodyPr>
            <a:normAutofit/>
          </a:bodyPr>
          <a:lstStyle/>
          <a:p>
            <a:pPr>
              <a:buFont typeface="Arial" panose="020B0604020202020204" pitchFamily="34" charset="0"/>
              <a:buChar char="•"/>
            </a:pPr>
            <a:r>
              <a:rPr lang="en-US" altLang="en-US" sz="2600" dirty="0"/>
              <a:t>To participate in the NFIP, local governments are required to adopt flood hazard regulations for development at least as stringent as FEMA minimum standards, 44 C.F.R. §60.3</a:t>
            </a:r>
          </a:p>
          <a:p>
            <a:pPr>
              <a:buFont typeface="Arial" panose="020B0604020202020204" pitchFamily="34" charset="0"/>
              <a:buChar char="•"/>
            </a:pPr>
            <a:r>
              <a:rPr lang="en-US" altLang="en-US" sz="2600" dirty="0"/>
              <a:t>Applies to all “development,” which is defined as:</a:t>
            </a:r>
          </a:p>
          <a:p>
            <a:pPr marL="800100" lvl="2" indent="0">
              <a:buNone/>
            </a:pPr>
            <a:r>
              <a:rPr lang="en-US" sz="2400" dirty="0"/>
              <a:t>“any man-made change to improved or unimproved real estate, including but not limited to buildings or other structures, mining, dredging, filing, grading, paving, excavation or drilling operations or storage of equipment or materials.” </a:t>
            </a:r>
          </a:p>
          <a:p>
            <a:pPr>
              <a:lnSpc>
                <a:spcPct val="120000"/>
              </a:lnSpc>
            </a:pPr>
            <a:endParaRPr lang="en-US" altLang="en-US" dirty="0"/>
          </a:p>
        </p:txBody>
      </p:sp>
    </p:spTree>
    <p:extLst>
      <p:ext uri="{BB962C8B-B14F-4D97-AF65-F5344CB8AC3E}">
        <p14:creationId xmlns:p14="http://schemas.microsoft.com/office/powerpoint/2010/main" val="3232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Coming to NFIP Minimum Floodplain Development Standards</a:t>
            </a:r>
          </a:p>
        </p:txBody>
      </p:sp>
      <p:sp>
        <p:nvSpPr>
          <p:cNvPr id="5" name="Content Placeholder 4"/>
          <p:cNvSpPr>
            <a:spLocks noGrp="1"/>
          </p:cNvSpPr>
          <p:nvPr>
            <p:ph sz="half" idx="1"/>
          </p:nvPr>
        </p:nvSpPr>
        <p:spPr/>
        <p:txBody>
          <a:bodyPr>
            <a:normAutofit/>
          </a:bodyPr>
          <a:lstStyle/>
          <a:p>
            <a:pPr>
              <a:buFont typeface="Arial" panose="020B0604020202020204" pitchFamily="34" charset="0"/>
              <a:buChar char="•"/>
            </a:pPr>
            <a:r>
              <a:rPr lang="en-US" dirty="0"/>
              <a:t>ASFPM and National Resources Defense Council petition to FEMA for regulatory reform </a:t>
            </a:r>
          </a:p>
          <a:p>
            <a:pPr lvl="1"/>
            <a:r>
              <a:rPr lang="en-US" dirty="0">
                <a:hlinkClick r:id="rId3"/>
              </a:rPr>
              <a:t>https://www.floods.org/whats-new/as-flooding-from-climate-change-worsens-groups-seek-to-change-outdated-federal-rules-for-building-homes-and-infrastructure/</a:t>
            </a:r>
            <a:endParaRPr lang="en-US" dirty="0"/>
          </a:p>
          <a:p>
            <a:pPr>
              <a:buFont typeface="Arial" panose="020B0604020202020204" pitchFamily="34" charset="0"/>
              <a:buChar char="•"/>
            </a:pPr>
            <a:r>
              <a:rPr lang="en-US" dirty="0"/>
              <a:t>FEMA Request for Information - </a:t>
            </a:r>
            <a:r>
              <a:rPr lang="en-US" sz="2800" dirty="0">
                <a:solidFill>
                  <a:srgbClr val="FF0000"/>
                </a:solidFill>
                <a:effectLst/>
                <a:ea typeface="Cambria" panose="02040503050406030204" pitchFamily="18" charset="0"/>
              </a:rPr>
              <a:t>Regulations.gov, Docket ID: FEMA</a:t>
            </a:r>
            <a:r>
              <a:rPr lang="en-US" sz="2800" dirty="0">
                <a:solidFill>
                  <a:srgbClr val="FF0000"/>
                </a:solidFill>
                <a:ea typeface="Cambria" panose="02040503050406030204" pitchFamily="18" charset="0"/>
              </a:rPr>
              <a:t>-2021-0024</a:t>
            </a:r>
            <a:endParaRPr lang="en-US" sz="2800" dirty="0">
              <a:solidFill>
                <a:srgbClr val="FF0000"/>
              </a:solidFill>
              <a:effectLst/>
              <a:ea typeface="Cambria" panose="02040503050406030204" pitchFamily="18" charset="0"/>
            </a:endParaRPr>
          </a:p>
          <a:p>
            <a:pPr lvl="1"/>
            <a:r>
              <a:rPr lang="en-US" dirty="0"/>
              <a:t>Comments due 1/27/22; 370 comments received</a:t>
            </a:r>
          </a:p>
          <a:p>
            <a:pPr>
              <a:buFont typeface="Arial" panose="020B0604020202020204" pitchFamily="34" charset="0"/>
              <a:buChar char="•"/>
            </a:pPr>
            <a:r>
              <a:rPr lang="en-US" dirty="0"/>
              <a:t>Next steps – changes pending</a:t>
            </a:r>
          </a:p>
        </p:txBody>
      </p:sp>
    </p:spTree>
    <p:extLst>
      <p:ext uri="{BB962C8B-B14F-4D97-AF65-F5344CB8AC3E}">
        <p14:creationId xmlns:p14="http://schemas.microsoft.com/office/powerpoint/2010/main" val="79359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3DFB-BD38-41A8-A1DB-7DE56BA79649}"/>
              </a:ext>
            </a:extLst>
          </p:cNvPr>
          <p:cNvSpPr>
            <a:spLocks noGrp="1"/>
          </p:cNvSpPr>
          <p:nvPr>
            <p:ph type="title"/>
          </p:nvPr>
        </p:nvSpPr>
        <p:spPr/>
        <p:txBody>
          <a:bodyPr/>
          <a:lstStyle/>
          <a:p>
            <a:r>
              <a:rPr lang="en-US" dirty="0"/>
              <a:t>Potential Concerns</a:t>
            </a:r>
          </a:p>
        </p:txBody>
      </p:sp>
      <p:sp>
        <p:nvSpPr>
          <p:cNvPr id="3" name="Content Placeholder 2">
            <a:extLst>
              <a:ext uri="{FF2B5EF4-FFF2-40B4-BE49-F238E27FC236}">
                <a16:creationId xmlns:a16="http://schemas.microsoft.com/office/drawing/2014/main" id="{B1FDF0AD-5911-4DD9-B5CF-4AE1E90843B2}"/>
              </a:ext>
            </a:extLst>
          </p:cNvPr>
          <p:cNvSpPr>
            <a:spLocks noGrp="1"/>
          </p:cNvSpPr>
          <p:nvPr>
            <p:ph sz="half" idx="1"/>
          </p:nvPr>
        </p:nvSpPr>
        <p:spPr>
          <a:xfrm>
            <a:off x="457200" y="1646237"/>
            <a:ext cx="8229600" cy="4754563"/>
          </a:xfrm>
        </p:spPr>
        <p:txBody>
          <a:bodyPr>
            <a:normAutofit lnSpcReduction="10000"/>
          </a:bodyPr>
          <a:lstStyle/>
          <a:p>
            <a:pPr>
              <a:buFont typeface="Arial" panose="020B0604020202020204" pitchFamily="34" charset="0"/>
              <a:buChar char="•"/>
            </a:pPr>
            <a:r>
              <a:rPr lang="en-US" dirty="0"/>
              <a:t>Limitations on fill</a:t>
            </a:r>
          </a:p>
          <a:p>
            <a:pPr>
              <a:buFont typeface="Arial" panose="020B0604020202020204" pitchFamily="34" charset="0"/>
              <a:buChar char="•"/>
            </a:pPr>
            <a:r>
              <a:rPr lang="en-US" dirty="0"/>
              <a:t>Increased elevation requirements</a:t>
            </a:r>
          </a:p>
          <a:p>
            <a:pPr>
              <a:buFont typeface="Arial" panose="020B0604020202020204" pitchFamily="34" charset="0"/>
              <a:buChar char="•"/>
            </a:pPr>
            <a:r>
              <a:rPr lang="en-US" dirty="0"/>
              <a:t>Expansion of the regulatory floodplain </a:t>
            </a:r>
          </a:p>
          <a:p>
            <a:pPr>
              <a:buFont typeface="Arial" panose="020B0604020202020204" pitchFamily="34" charset="0"/>
              <a:buChar char="•"/>
            </a:pPr>
            <a:r>
              <a:rPr lang="en-US" dirty="0"/>
              <a:t>Expansion of the floodway (zero rise floodway) and floodway standards</a:t>
            </a:r>
          </a:p>
          <a:p>
            <a:pPr>
              <a:buFont typeface="Arial" panose="020B0604020202020204" pitchFamily="34" charset="0"/>
              <a:buChar char="•"/>
            </a:pPr>
            <a:r>
              <a:rPr lang="en-US" dirty="0"/>
              <a:t>Compensatory storage requirements</a:t>
            </a:r>
          </a:p>
          <a:p>
            <a:pPr>
              <a:buFont typeface="Arial" panose="020B0604020202020204" pitchFamily="34" charset="0"/>
              <a:buChar char="•"/>
            </a:pPr>
            <a:r>
              <a:rPr lang="en-US" dirty="0"/>
              <a:t>Expansion of T&amp;E species protected areas</a:t>
            </a:r>
          </a:p>
          <a:p>
            <a:pPr>
              <a:buFont typeface="Arial" panose="020B0604020202020204" pitchFamily="34" charset="0"/>
              <a:buChar char="•"/>
            </a:pPr>
            <a:r>
              <a:rPr lang="en-US" dirty="0"/>
              <a:t>VE zone standards (</a:t>
            </a:r>
            <a:r>
              <a:rPr lang="en-US" i="1" dirty="0"/>
              <a:t>prohibition</a:t>
            </a:r>
            <a:r>
              <a:rPr lang="en-US" dirty="0"/>
              <a:t> on new overwater structures)</a:t>
            </a:r>
          </a:p>
          <a:p>
            <a:pPr>
              <a:buFont typeface="Arial" panose="020B0604020202020204" pitchFamily="34" charset="0"/>
              <a:buChar char="•"/>
            </a:pPr>
            <a:r>
              <a:rPr lang="en-US" dirty="0"/>
              <a:t>Treatment of mitigation or benefit projects</a:t>
            </a:r>
          </a:p>
        </p:txBody>
      </p:sp>
    </p:spTree>
    <p:extLst>
      <p:ext uri="{BB962C8B-B14F-4D97-AF65-F5344CB8AC3E}">
        <p14:creationId xmlns:p14="http://schemas.microsoft.com/office/powerpoint/2010/main" val="176919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7467600" cy="1470025"/>
          </a:xfrm>
        </p:spPr>
        <p:txBody>
          <a:bodyPr>
            <a:normAutofit/>
          </a:bodyPr>
          <a:lstStyle/>
          <a:p>
            <a:pPr algn="ctr"/>
            <a:r>
              <a:rPr lang="en-US" dirty="0"/>
              <a:t>Part 2:  NFIP-ESA Interface</a:t>
            </a:r>
          </a:p>
        </p:txBody>
      </p:sp>
      <p:sp>
        <p:nvSpPr>
          <p:cNvPr id="3" name="Subtitle 2"/>
          <p:cNvSpPr>
            <a:spLocks noGrp="1"/>
          </p:cNvSpPr>
          <p:nvPr>
            <p:ph type="subTitle" idx="1"/>
          </p:nvPr>
        </p:nvSpPr>
        <p:spPr>
          <a:xfrm>
            <a:off x="1676400" y="3657600"/>
            <a:ext cx="7467600" cy="1219200"/>
          </a:xfrm>
        </p:spPr>
        <p:txBody>
          <a:bodyPr/>
          <a:lstStyle/>
          <a:p>
            <a:r>
              <a:rPr lang="en-US" dirty="0"/>
              <a:t>	</a:t>
            </a:r>
          </a:p>
        </p:txBody>
      </p:sp>
    </p:spTree>
    <p:extLst>
      <p:ext uri="{BB962C8B-B14F-4D97-AF65-F5344CB8AC3E}">
        <p14:creationId xmlns:p14="http://schemas.microsoft.com/office/powerpoint/2010/main" val="113628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NFIP Evolution due to ESA Challenges</a:t>
            </a:r>
          </a:p>
        </p:txBody>
      </p:sp>
      <p:sp>
        <p:nvSpPr>
          <p:cNvPr id="5" name="Content Placeholder 4"/>
          <p:cNvSpPr>
            <a:spLocks noGrp="1"/>
          </p:cNvSpPr>
          <p:nvPr>
            <p:ph sz="half" idx="1"/>
          </p:nvPr>
        </p:nvSpPr>
        <p:spPr/>
        <p:txBody>
          <a:bodyPr>
            <a:normAutofit fontScale="92500" lnSpcReduction="10000"/>
          </a:bodyPr>
          <a:lstStyle/>
          <a:p>
            <a:pPr>
              <a:buFont typeface="Arial" panose="020B0604020202020204" pitchFamily="34" charset="0"/>
              <a:buChar char="•"/>
            </a:pPr>
            <a:r>
              <a:rPr lang="en-US" altLang="en-US" dirty="0"/>
              <a:t>Series of suits around the country challenging FEMA’s ESA compliance</a:t>
            </a:r>
          </a:p>
          <a:p>
            <a:pPr>
              <a:buFont typeface="Arial" panose="020B0604020202020204" pitchFamily="34" charset="0"/>
              <a:buChar char="•"/>
            </a:pPr>
            <a:r>
              <a:rPr lang="en-US" altLang="en-US" dirty="0"/>
              <a:t>Monroe County, Florida (1990s-2008) re: Key Deer</a:t>
            </a:r>
          </a:p>
          <a:p>
            <a:pPr>
              <a:buFont typeface="Arial" panose="020B0604020202020204" pitchFamily="34" charset="0"/>
              <a:buChar char="•"/>
            </a:pPr>
            <a:r>
              <a:rPr lang="en-US" altLang="en-US" dirty="0"/>
              <a:t>Washington State (2004), Oregon (2009), and California (2010, 2019) re: T&amp;E salmon/steelhead, delta smelt, Orca whales</a:t>
            </a:r>
          </a:p>
          <a:p>
            <a:pPr>
              <a:buFont typeface="Arial" panose="020B0604020202020204" pitchFamily="34" charset="0"/>
              <a:buChar char="•"/>
            </a:pPr>
            <a:r>
              <a:rPr lang="en-US" altLang="en-US" dirty="0"/>
              <a:t>Ordered to consult under Section 7(a)(2) regarding the effect of the NFIP on T&amp;E species and designated critical habitat </a:t>
            </a:r>
          </a:p>
          <a:p>
            <a:pPr>
              <a:buFont typeface="Arial" panose="020B0604020202020204" pitchFamily="34" charset="0"/>
              <a:buChar char="•"/>
            </a:pPr>
            <a:r>
              <a:rPr lang="en-US" altLang="en-US" dirty="0"/>
              <a:t>Settlements in other states – including California, Oregon, Arizona, New Mexico</a:t>
            </a:r>
          </a:p>
          <a:p>
            <a:endParaRPr lang="en-US" dirty="0"/>
          </a:p>
        </p:txBody>
      </p:sp>
    </p:spTree>
    <p:extLst>
      <p:ext uri="{BB962C8B-B14F-4D97-AF65-F5344CB8AC3E}">
        <p14:creationId xmlns:p14="http://schemas.microsoft.com/office/powerpoint/2010/main" val="338096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from Washington and Oregon BiOps</a:t>
            </a:r>
          </a:p>
        </p:txBody>
      </p:sp>
      <p:sp>
        <p:nvSpPr>
          <p:cNvPr id="5" name="Content Placeholder 4"/>
          <p:cNvSpPr>
            <a:spLocks noGrp="1"/>
          </p:cNvSpPr>
          <p:nvPr>
            <p:ph sz="half" idx="1"/>
          </p:nvPr>
        </p:nvSpPr>
        <p:spPr>
          <a:xfrm>
            <a:off x="457200" y="1646237"/>
            <a:ext cx="8229600" cy="4937125"/>
          </a:xfrm>
        </p:spPr>
        <p:txBody>
          <a:bodyPr>
            <a:normAutofit/>
          </a:bodyPr>
          <a:lstStyle/>
          <a:p>
            <a:pPr marL="514350" lvl="1" indent="-457200">
              <a:spcAft>
                <a:spcPts val="600"/>
              </a:spcAft>
              <a:buClr>
                <a:srgbClr val="85A857"/>
              </a:buClr>
              <a:defRPr/>
            </a:pPr>
            <a:r>
              <a:rPr lang="en-US" sz="2600" dirty="0">
                <a:solidFill>
                  <a:prstClr val="black"/>
                </a:solidFill>
              </a:rPr>
              <a:t>Consultation between FEMA and NMFS – but resulting requirements imposed on state and local governments </a:t>
            </a:r>
          </a:p>
          <a:p>
            <a:pPr marL="514350" lvl="1" indent="-457200">
              <a:buClr>
                <a:srgbClr val="85A857"/>
              </a:buClr>
              <a:defRPr/>
            </a:pPr>
            <a:r>
              <a:rPr lang="en-US" sz="2600" dirty="0">
                <a:solidFill>
                  <a:prstClr val="black"/>
                </a:solidFill>
              </a:rPr>
              <a:t>Entirely new and undefined regulatory metrics – not defined by NFIP or ESA:</a:t>
            </a:r>
          </a:p>
          <a:p>
            <a:pPr marL="914400" lvl="2" indent="-457200">
              <a:buClr>
                <a:srgbClr val="85A857"/>
              </a:buClr>
              <a:defRPr/>
            </a:pPr>
            <a:r>
              <a:rPr lang="en-US" sz="2600" dirty="0">
                <a:solidFill>
                  <a:prstClr val="black"/>
                </a:solidFill>
              </a:rPr>
              <a:t>“No adverse effect” standard in Washington</a:t>
            </a:r>
          </a:p>
          <a:p>
            <a:pPr marL="914400" lvl="2" indent="-457200">
              <a:spcAft>
                <a:spcPts val="600"/>
              </a:spcAft>
              <a:buClr>
                <a:srgbClr val="85A857"/>
              </a:buClr>
              <a:defRPr/>
            </a:pPr>
            <a:r>
              <a:rPr lang="en-US" sz="2600" dirty="0">
                <a:solidFill>
                  <a:prstClr val="black"/>
                </a:solidFill>
              </a:rPr>
              <a:t>“Beneficial gain” standard in Oregon</a:t>
            </a:r>
          </a:p>
          <a:p>
            <a:pPr marL="514350" lvl="1" indent="-457200">
              <a:spcAft>
                <a:spcPts val="600"/>
              </a:spcAft>
              <a:buClr>
                <a:srgbClr val="85A857"/>
              </a:buClr>
              <a:defRPr/>
            </a:pPr>
            <a:r>
              <a:rPr lang="en-US" sz="2600" i="1" dirty="0">
                <a:solidFill>
                  <a:srgbClr val="FF0000"/>
                </a:solidFill>
              </a:rPr>
              <a:t>FEMA skipped any form of rulemaking; enforcing new standards directly against NFIP participating jurisdictions and permit applicants</a:t>
            </a:r>
          </a:p>
        </p:txBody>
      </p:sp>
    </p:spTree>
    <p:extLst>
      <p:ext uri="{BB962C8B-B14F-4D97-AF65-F5344CB8AC3E}">
        <p14:creationId xmlns:p14="http://schemas.microsoft.com/office/powerpoint/2010/main" val="712478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NF PresentationTemplate - 11_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6b5e69-62d7-4d8a-9ec1-77ac5971931b" xsi:nil="true"/>
    <lcf76f155ced4ddcb4097134ff3c332f xmlns="c55ce691-0dbb-4562-ab90-cbcfe23279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145DF05DCE3E49BE5702CC21F1D961" ma:contentTypeVersion="12" ma:contentTypeDescription="Create a new document." ma:contentTypeScope="" ma:versionID="b4ec258f4f7c66d824805e40cdda700f">
  <xsd:schema xmlns:xsd="http://www.w3.org/2001/XMLSchema" xmlns:xs="http://www.w3.org/2001/XMLSchema" xmlns:p="http://schemas.microsoft.com/office/2006/metadata/properties" xmlns:ns2="c55ce691-0dbb-4562-ab90-cbcfe2327911" xmlns:ns3="096b5e69-62d7-4d8a-9ec1-77ac5971931b" targetNamespace="http://schemas.microsoft.com/office/2006/metadata/properties" ma:root="true" ma:fieldsID="ef4690e678d118b422ad0472b4bedb9f" ns2:_="" ns3:_="">
    <xsd:import namespace="c55ce691-0dbb-4562-ab90-cbcfe2327911"/>
    <xsd:import namespace="096b5e69-62d7-4d8a-9ec1-77ac5971931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ce691-0dbb-4562-ab90-cbcfe232791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041ea59-33c4-48ff-94ef-ea055c72996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b5e69-62d7-4d8a-9ec1-77ac5971931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485c29c-98ba-4269-a3a9-5e3fae6f45ba}" ma:internalName="TaxCatchAll" ma:showField="CatchAllData" ma:web="096b5e69-62d7-4d8a-9ec1-77ac597193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B1D192-5D03-4A9A-B090-978668DB4B76}">
  <ds:schemaRefs>
    <ds:schemaRef ds:uri="http://schemas.microsoft.com/office/2006/metadata/properties"/>
    <ds:schemaRef ds:uri="http://schemas.microsoft.com/office/infopath/2007/PartnerControls"/>
    <ds:schemaRef ds:uri="096b5e69-62d7-4d8a-9ec1-77ac5971931b"/>
    <ds:schemaRef ds:uri="c55ce691-0dbb-4562-ab90-cbcfe2327911"/>
  </ds:schemaRefs>
</ds:datastoreItem>
</file>

<file path=customXml/itemProps2.xml><?xml version="1.0" encoding="utf-8"?>
<ds:datastoreItem xmlns:ds="http://schemas.openxmlformats.org/officeDocument/2006/customXml" ds:itemID="{479BA526-6D25-440E-9311-2AB4FFCA3205}">
  <ds:schemaRefs>
    <ds:schemaRef ds:uri="http://schemas.microsoft.com/sharepoint/v3/contenttype/forms"/>
  </ds:schemaRefs>
</ds:datastoreItem>
</file>

<file path=customXml/itemProps3.xml><?xml version="1.0" encoding="utf-8"?>
<ds:datastoreItem xmlns:ds="http://schemas.openxmlformats.org/officeDocument/2006/customXml" ds:itemID="{2018C311-3C40-4945-A134-E77A30F26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ce691-0dbb-4562-ab90-cbcfe2327911"/>
    <ds:schemaRef ds:uri="096b5e69-62d7-4d8a-9ec1-77ac59719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6212</TotalTime>
  <Words>1760</Words>
  <Application>Microsoft Office PowerPoint</Application>
  <PresentationFormat>On-screen Show (4:3)</PresentationFormat>
  <Paragraphs>180</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VNF PresentationTemplate - 11_2013</vt:lpstr>
      <vt:lpstr>How the NFIP is Influencing the Face of the Coast: NFIP Reg Reform, ESA and  VE Zones</vt:lpstr>
      <vt:lpstr>Three (non RR 2.0) Topics:</vt:lpstr>
      <vt:lpstr>Part 1:  NFIP Reg Reform</vt:lpstr>
      <vt:lpstr>NFIP Regulation of Development</vt:lpstr>
      <vt:lpstr>Changes Coming to NFIP Minimum Floodplain Development Standards</vt:lpstr>
      <vt:lpstr>Potential Concerns</vt:lpstr>
      <vt:lpstr>Part 2:  NFIP-ESA Interface</vt:lpstr>
      <vt:lpstr>NFIP Evolution due to ESA Challenges</vt:lpstr>
      <vt:lpstr>Key Considerations from Washington and Oregon BiOps</vt:lpstr>
      <vt:lpstr>LOMRs &amp; CLOMRs Suspended in California</vt:lpstr>
      <vt:lpstr>FEMA’s Flood Risk and ESA Habitat Map https://www.fema.gov/floodplain-management/wildlife-conservation/fresh-mapping-tool</vt:lpstr>
      <vt:lpstr>Part 3:  Coastal High Hazard Zones (VE/V)</vt:lpstr>
      <vt:lpstr>Implications of V/VE Zones</vt:lpstr>
      <vt:lpstr>SFHA Maps: Seattle, WA</vt:lpstr>
      <vt:lpstr>SFHA Maps: Ironton, LA</vt:lpstr>
      <vt:lpstr>SFHA Maps: Cypremort Point,  St. Mary Parish, LA</vt:lpstr>
      <vt:lpstr>PowerPoint Presentation</vt:lpstr>
    </vt:vector>
  </TitlesOfParts>
  <Company>Van Ness Feldman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Storms Brewing in the National Flood Insurance Program:</dc:title>
  <dc:creator>localadmin</dc:creator>
  <cp:lastModifiedBy>Molly Lawrence</cp:lastModifiedBy>
  <cp:revision>78</cp:revision>
  <dcterms:created xsi:type="dcterms:W3CDTF">2017-11-07T15:49:03Z</dcterms:created>
  <dcterms:modified xsi:type="dcterms:W3CDTF">2023-07-05T17:58:30Z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0x010100C1145DF05DCE3E49BE5702CC21F1D961</vt:lpwstr>
  </property>
</Properties>
</file>