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61" r:id="rId7"/>
    <p:sldId id="257" r:id="rId8"/>
    <p:sldId id="260" r:id="rId9"/>
    <p:sldId id="25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33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CD3E50-4FBB-486A-BC31-E387AEAF1B1E}" v="13" dt="2023-05-30T02:29:29.649"/>
    <p1510:client id="{B08C4B91-B9B7-4CC3-90DD-B2682D306A77}" v="25" dt="2023-05-26T21:25:00.2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2" autoAdjust="0"/>
    <p:restoredTop sz="94660"/>
  </p:normalViewPr>
  <p:slideViewPr>
    <p:cSldViewPr snapToGrid="0">
      <p:cViewPr varScale="1">
        <p:scale>
          <a:sx n="75" d="100"/>
          <a:sy n="75" d="100"/>
        </p:scale>
        <p:origin x="72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2A848-96B0-6B5F-519B-87533AEEB8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C5897D-8D07-67D7-95BD-CE519216B25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DDC5A2-F5AE-A53A-05A0-D52B48EF3545}"/>
              </a:ext>
            </a:extLst>
          </p:cNvPr>
          <p:cNvSpPr>
            <a:spLocks noGrp="1"/>
          </p:cNvSpPr>
          <p:nvPr>
            <p:ph type="dt" sz="half" idx="10"/>
          </p:nvPr>
        </p:nvSpPr>
        <p:spPr/>
        <p:txBody>
          <a:bodyPr/>
          <a:lstStyle/>
          <a:p>
            <a:fld id="{4E335767-9CDD-46E0-8B0D-159531EDEE3D}" type="datetimeFigureOut">
              <a:rPr lang="en-US" smtClean="0"/>
              <a:t>7/5/2023</a:t>
            </a:fld>
            <a:endParaRPr lang="en-US"/>
          </a:p>
        </p:txBody>
      </p:sp>
      <p:sp>
        <p:nvSpPr>
          <p:cNvPr id="5" name="Footer Placeholder 4">
            <a:extLst>
              <a:ext uri="{FF2B5EF4-FFF2-40B4-BE49-F238E27FC236}">
                <a16:creationId xmlns:a16="http://schemas.microsoft.com/office/drawing/2014/main" id="{4F7856CC-7252-D388-5209-F7C532AE89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67990C-F150-65E6-74EE-17BDDCB019D1}"/>
              </a:ext>
            </a:extLst>
          </p:cNvPr>
          <p:cNvSpPr>
            <a:spLocks noGrp="1"/>
          </p:cNvSpPr>
          <p:nvPr>
            <p:ph type="sldNum" sz="quarter" idx="12"/>
          </p:nvPr>
        </p:nvSpPr>
        <p:spPr/>
        <p:txBody>
          <a:bodyPr/>
          <a:lstStyle/>
          <a:p>
            <a:fld id="{B8997F6D-EFE1-40EF-A1EF-3D1F047ABDCA}" type="slidenum">
              <a:rPr lang="en-US" smtClean="0"/>
              <a:t>‹#›</a:t>
            </a:fld>
            <a:endParaRPr lang="en-US"/>
          </a:p>
        </p:txBody>
      </p:sp>
    </p:spTree>
    <p:extLst>
      <p:ext uri="{BB962C8B-B14F-4D97-AF65-F5344CB8AC3E}">
        <p14:creationId xmlns:p14="http://schemas.microsoft.com/office/powerpoint/2010/main" val="3542075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9E6C1-C62E-8902-8C2D-C5B5B6F2B3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265F816-23D5-5C29-56A8-9E4C0DAA566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6FA789-AA73-FB54-7785-8642DCB48656}"/>
              </a:ext>
            </a:extLst>
          </p:cNvPr>
          <p:cNvSpPr>
            <a:spLocks noGrp="1"/>
          </p:cNvSpPr>
          <p:nvPr>
            <p:ph type="dt" sz="half" idx="10"/>
          </p:nvPr>
        </p:nvSpPr>
        <p:spPr/>
        <p:txBody>
          <a:bodyPr/>
          <a:lstStyle/>
          <a:p>
            <a:fld id="{4E335767-9CDD-46E0-8B0D-159531EDEE3D}" type="datetimeFigureOut">
              <a:rPr lang="en-US" smtClean="0"/>
              <a:t>7/5/2023</a:t>
            </a:fld>
            <a:endParaRPr lang="en-US"/>
          </a:p>
        </p:txBody>
      </p:sp>
      <p:sp>
        <p:nvSpPr>
          <p:cNvPr id="5" name="Footer Placeholder 4">
            <a:extLst>
              <a:ext uri="{FF2B5EF4-FFF2-40B4-BE49-F238E27FC236}">
                <a16:creationId xmlns:a16="http://schemas.microsoft.com/office/drawing/2014/main" id="{2ED3195D-361F-1629-DB3C-AA523D490C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956C7E-FE24-C14B-5E2A-7236DED835CC}"/>
              </a:ext>
            </a:extLst>
          </p:cNvPr>
          <p:cNvSpPr>
            <a:spLocks noGrp="1"/>
          </p:cNvSpPr>
          <p:nvPr>
            <p:ph type="sldNum" sz="quarter" idx="12"/>
          </p:nvPr>
        </p:nvSpPr>
        <p:spPr/>
        <p:txBody>
          <a:bodyPr/>
          <a:lstStyle/>
          <a:p>
            <a:fld id="{B8997F6D-EFE1-40EF-A1EF-3D1F047ABDCA}" type="slidenum">
              <a:rPr lang="en-US" smtClean="0"/>
              <a:t>‹#›</a:t>
            </a:fld>
            <a:endParaRPr lang="en-US"/>
          </a:p>
        </p:txBody>
      </p:sp>
    </p:spTree>
    <p:extLst>
      <p:ext uri="{BB962C8B-B14F-4D97-AF65-F5344CB8AC3E}">
        <p14:creationId xmlns:p14="http://schemas.microsoft.com/office/powerpoint/2010/main" val="1589889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D7099A-DA20-08DC-2604-C06BCC1C1A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46A7E3-447C-C7A6-A96B-25922E883B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462661-D161-C53F-817B-21CD78DDD2DC}"/>
              </a:ext>
            </a:extLst>
          </p:cNvPr>
          <p:cNvSpPr>
            <a:spLocks noGrp="1"/>
          </p:cNvSpPr>
          <p:nvPr>
            <p:ph type="dt" sz="half" idx="10"/>
          </p:nvPr>
        </p:nvSpPr>
        <p:spPr/>
        <p:txBody>
          <a:bodyPr/>
          <a:lstStyle/>
          <a:p>
            <a:fld id="{4E335767-9CDD-46E0-8B0D-159531EDEE3D}" type="datetimeFigureOut">
              <a:rPr lang="en-US" smtClean="0"/>
              <a:t>7/5/2023</a:t>
            </a:fld>
            <a:endParaRPr lang="en-US"/>
          </a:p>
        </p:txBody>
      </p:sp>
      <p:sp>
        <p:nvSpPr>
          <p:cNvPr id="5" name="Footer Placeholder 4">
            <a:extLst>
              <a:ext uri="{FF2B5EF4-FFF2-40B4-BE49-F238E27FC236}">
                <a16:creationId xmlns:a16="http://schemas.microsoft.com/office/drawing/2014/main" id="{EFD9A691-F285-5DE2-3B1C-CAA286B80A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AD6681-5121-7393-FAC0-C5F8DEAE9C3A}"/>
              </a:ext>
            </a:extLst>
          </p:cNvPr>
          <p:cNvSpPr>
            <a:spLocks noGrp="1"/>
          </p:cNvSpPr>
          <p:nvPr>
            <p:ph type="sldNum" sz="quarter" idx="12"/>
          </p:nvPr>
        </p:nvSpPr>
        <p:spPr/>
        <p:txBody>
          <a:bodyPr/>
          <a:lstStyle/>
          <a:p>
            <a:fld id="{B8997F6D-EFE1-40EF-A1EF-3D1F047ABDCA}" type="slidenum">
              <a:rPr lang="en-US" smtClean="0"/>
              <a:t>‹#›</a:t>
            </a:fld>
            <a:endParaRPr lang="en-US"/>
          </a:p>
        </p:txBody>
      </p:sp>
    </p:spTree>
    <p:extLst>
      <p:ext uri="{BB962C8B-B14F-4D97-AF65-F5344CB8AC3E}">
        <p14:creationId xmlns:p14="http://schemas.microsoft.com/office/powerpoint/2010/main" val="3008056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DEE5E-9236-3182-A16F-90DFE33EF7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CC8563-8DE8-B8D4-E341-8D199F098A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08011F-6C0A-32EF-93FC-765CE48C5DD8}"/>
              </a:ext>
            </a:extLst>
          </p:cNvPr>
          <p:cNvSpPr>
            <a:spLocks noGrp="1"/>
          </p:cNvSpPr>
          <p:nvPr>
            <p:ph type="dt" sz="half" idx="10"/>
          </p:nvPr>
        </p:nvSpPr>
        <p:spPr/>
        <p:txBody>
          <a:bodyPr/>
          <a:lstStyle/>
          <a:p>
            <a:fld id="{4E335767-9CDD-46E0-8B0D-159531EDEE3D}" type="datetimeFigureOut">
              <a:rPr lang="en-US" smtClean="0"/>
              <a:t>7/5/2023</a:t>
            </a:fld>
            <a:endParaRPr lang="en-US"/>
          </a:p>
        </p:txBody>
      </p:sp>
      <p:sp>
        <p:nvSpPr>
          <p:cNvPr id="5" name="Footer Placeholder 4">
            <a:extLst>
              <a:ext uri="{FF2B5EF4-FFF2-40B4-BE49-F238E27FC236}">
                <a16:creationId xmlns:a16="http://schemas.microsoft.com/office/drawing/2014/main" id="{47FE36B1-A6F8-682A-E957-A906B96D96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929B3F-DB5B-A715-6988-12FA2BA3CE39}"/>
              </a:ext>
            </a:extLst>
          </p:cNvPr>
          <p:cNvSpPr>
            <a:spLocks noGrp="1"/>
          </p:cNvSpPr>
          <p:nvPr>
            <p:ph type="sldNum" sz="quarter" idx="12"/>
          </p:nvPr>
        </p:nvSpPr>
        <p:spPr/>
        <p:txBody>
          <a:bodyPr/>
          <a:lstStyle/>
          <a:p>
            <a:fld id="{B8997F6D-EFE1-40EF-A1EF-3D1F047ABDCA}" type="slidenum">
              <a:rPr lang="en-US" smtClean="0"/>
              <a:t>‹#›</a:t>
            </a:fld>
            <a:endParaRPr lang="en-US"/>
          </a:p>
        </p:txBody>
      </p:sp>
    </p:spTree>
    <p:extLst>
      <p:ext uri="{BB962C8B-B14F-4D97-AF65-F5344CB8AC3E}">
        <p14:creationId xmlns:p14="http://schemas.microsoft.com/office/powerpoint/2010/main" val="3239842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35D24-C831-80A6-79FA-864F49FF8B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0F823CB-5BF4-DF33-76B9-889F2BBC1F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E05E1C-5094-924C-8215-27CBDEF6BB2A}"/>
              </a:ext>
            </a:extLst>
          </p:cNvPr>
          <p:cNvSpPr>
            <a:spLocks noGrp="1"/>
          </p:cNvSpPr>
          <p:nvPr>
            <p:ph type="dt" sz="half" idx="10"/>
          </p:nvPr>
        </p:nvSpPr>
        <p:spPr/>
        <p:txBody>
          <a:bodyPr/>
          <a:lstStyle/>
          <a:p>
            <a:fld id="{4E335767-9CDD-46E0-8B0D-159531EDEE3D}" type="datetimeFigureOut">
              <a:rPr lang="en-US" smtClean="0"/>
              <a:t>7/5/2023</a:t>
            </a:fld>
            <a:endParaRPr lang="en-US"/>
          </a:p>
        </p:txBody>
      </p:sp>
      <p:sp>
        <p:nvSpPr>
          <p:cNvPr id="5" name="Footer Placeholder 4">
            <a:extLst>
              <a:ext uri="{FF2B5EF4-FFF2-40B4-BE49-F238E27FC236}">
                <a16:creationId xmlns:a16="http://schemas.microsoft.com/office/drawing/2014/main" id="{1877CB3A-97ED-C7ED-1664-F17B326AE8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0C78FA-D846-0173-5404-7DE5B7061974}"/>
              </a:ext>
            </a:extLst>
          </p:cNvPr>
          <p:cNvSpPr>
            <a:spLocks noGrp="1"/>
          </p:cNvSpPr>
          <p:nvPr>
            <p:ph type="sldNum" sz="quarter" idx="12"/>
          </p:nvPr>
        </p:nvSpPr>
        <p:spPr/>
        <p:txBody>
          <a:bodyPr/>
          <a:lstStyle/>
          <a:p>
            <a:fld id="{B8997F6D-EFE1-40EF-A1EF-3D1F047ABDCA}" type="slidenum">
              <a:rPr lang="en-US" smtClean="0"/>
              <a:t>‹#›</a:t>
            </a:fld>
            <a:endParaRPr lang="en-US"/>
          </a:p>
        </p:txBody>
      </p:sp>
    </p:spTree>
    <p:extLst>
      <p:ext uri="{BB962C8B-B14F-4D97-AF65-F5344CB8AC3E}">
        <p14:creationId xmlns:p14="http://schemas.microsoft.com/office/powerpoint/2010/main" val="2933270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FD424-6A5D-3005-6320-D7DF67E07F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63ECDBD-481F-8641-A36C-F1812B8EB3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4EF06E-E735-BA1C-9678-32716B1ACC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671B14-1F1E-EC70-888E-9D8C6514F328}"/>
              </a:ext>
            </a:extLst>
          </p:cNvPr>
          <p:cNvSpPr>
            <a:spLocks noGrp="1"/>
          </p:cNvSpPr>
          <p:nvPr>
            <p:ph type="dt" sz="half" idx="10"/>
          </p:nvPr>
        </p:nvSpPr>
        <p:spPr/>
        <p:txBody>
          <a:bodyPr/>
          <a:lstStyle/>
          <a:p>
            <a:fld id="{4E335767-9CDD-46E0-8B0D-159531EDEE3D}" type="datetimeFigureOut">
              <a:rPr lang="en-US" smtClean="0"/>
              <a:t>7/5/2023</a:t>
            </a:fld>
            <a:endParaRPr lang="en-US"/>
          </a:p>
        </p:txBody>
      </p:sp>
      <p:sp>
        <p:nvSpPr>
          <p:cNvPr id="6" name="Footer Placeholder 5">
            <a:extLst>
              <a:ext uri="{FF2B5EF4-FFF2-40B4-BE49-F238E27FC236}">
                <a16:creationId xmlns:a16="http://schemas.microsoft.com/office/drawing/2014/main" id="{3F61B66F-810D-B522-DF0A-54437A3C91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7C1E06-ECE4-E091-4FD1-1AA4B2C91BF8}"/>
              </a:ext>
            </a:extLst>
          </p:cNvPr>
          <p:cNvSpPr>
            <a:spLocks noGrp="1"/>
          </p:cNvSpPr>
          <p:nvPr>
            <p:ph type="sldNum" sz="quarter" idx="12"/>
          </p:nvPr>
        </p:nvSpPr>
        <p:spPr/>
        <p:txBody>
          <a:bodyPr/>
          <a:lstStyle/>
          <a:p>
            <a:fld id="{B8997F6D-EFE1-40EF-A1EF-3D1F047ABDCA}" type="slidenum">
              <a:rPr lang="en-US" smtClean="0"/>
              <a:t>‹#›</a:t>
            </a:fld>
            <a:endParaRPr lang="en-US"/>
          </a:p>
        </p:txBody>
      </p:sp>
    </p:spTree>
    <p:extLst>
      <p:ext uri="{BB962C8B-B14F-4D97-AF65-F5344CB8AC3E}">
        <p14:creationId xmlns:p14="http://schemas.microsoft.com/office/powerpoint/2010/main" val="125225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D303A-FD2D-A768-1832-01816BEACF0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B62ECA-1CD3-F68B-36D9-6B1A1F3680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D73E5C-5D33-FADC-6685-8111C26374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0BBF2A-A155-396C-F9BE-8E7C620C82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42BD9CD-CDF2-469F-B69A-14E1CBB897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FC1BBD-FC92-CB7E-3253-9A4F9D1DE970}"/>
              </a:ext>
            </a:extLst>
          </p:cNvPr>
          <p:cNvSpPr>
            <a:spLocks noGrp="1"/>
          </p:cNvSpPr>
          <p:nvPr>
            <p:ph type="dt" sz="half" idx="10"/>
          </p:nvPr>
        </p:nvSpPr>
        <p:spPr/>
        <p:txBody>
          <a:bodyPr/>
          <a:lstStyle/>
          <a:p>
            <a:fld id="{4E335767-9CDD-46E0-8B0D-159531EDEE3D}" type="datetimeFigureOut">
              <a:rPr lang="en-US" smtClean="0"/>
              <a:t>7/5/2023</a:t>
            </a:fld>
            <a:endParaRPr lang="en-US"/>
          </a:p>
        </p:txBody>
      </p:sp>
      <p:sp>
        <p:nvSpPr>
          <p:cNvPr id="8" name="Footer Placeholder 7">
            <a:extLst>
              <a:ext uri="{FF2B5EF4-FFF2-40B4-BE49-F238E27FC236}">
                <a16:creationId xmlns:a16="http://schemas.microsoft.com/office/drawing/2014/main" id="{6629F784-663B-DD1C-D481-C5048AE029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7B1F391-2A88-6110-3A00-6ECC0736100B}"/>
              </a:ext>
            </a:extLst>
          </p:cNvPr>
          <p:cNvSpPr>
            <a:spLocks noGrp="1"/>
          </p:cNvSpPr>
          <p:nvPr>
            <p:ph type="sldNum" sz="quarter" idx="12"/>
          </p:nvPr>
        </p:nvSpPr>
        <p:spPr/>
        <p:txBody>
          <a:bodyPr/>
          <a:lstStyle/>
          <a:p>
            <a:fld id="{B8997F6D-EFE1-40EF-A1EF-3D1F047ABDCA}" type="slidenum">
              <a:rPr lang="en-US" smtClean="0"/>
              <a:t>‹#›</a:t>
            </a:fld>
            <a:endParaRPr lang="en-US"/>
          </a:p>
        </p:txBody>
      </p:sp>
    </p:spTree>
    <p:extLst>
      <p:ext uri="{BB962C8B-B14F-4D97-AF65-F5344CB8AC3E}">
        <p14:creationId xmlns:p14="http://schemas.microsoft.com/office/powerpoint/2010/main" val="42780874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385DE-E2E7-2512-6D17-E76B4539CB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9C7FEFB-398F-B880-5F01-CACB41F9E0CC}"/>
              </a:ext>
            </a:extLst>
          </p:cNvPr>
          <p:cNvSpPr>
            <a:spLocks noGrp="1"/>
          </p:cNvSpPr>
          <p:nvPr>
            <p:ph type="dt" sz="half" idx="10"/>
          </p:nvPr>
        </p:nvSpPr>
        <p:spPr/>
        <p:txBody>
          <a:bodyPr/>
          <a:lstStyle/>
          <a:p>
            <a:fld id="{4E335767-9CDD-46E0-8B0D-159531EDEE3D}" type="datetimeFigureOut">
              <a:rPr lang="en-US" smtClean="0"/>
              <a:t>7/5/2023</a:t>
            </a:fld>
            <a:endParaRPr lang="en-US"/>
          </a:p>
        </p:txBody>
      </p:sp>
      <p:sp>
        <p:nvSpPr>
          <p:cNvPr id="4" name="Footer Placeholder 3">
            <a:extLst>
              <a:ext uri="{FF2B5EF4-FFF2-40B4-BE49-F238E27FC236}">
                <a16:creationId xmlns:a16="http://schemas.microsoft.com/office/drawing/2014/main" id="{7DC11805-D006-AC55-4FB2-E4EF46268F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1DA9B7-7191-6BDB-667A-B61E4B2677BC}"/>
              </a:ext>
            </a:extLst>
          </p:cNvPr>
          <p:cNvSpPr>
            <a:spLocks noGrp="1"/>
          </p:cNvSpPr>
          <p:nvPr>
            <p:ph type="sldNum" sz="quarter" idx="12"/>
          </p:nvPr>
        </p:nvSpPr>
        <p:spPr/>
        <p:txBody>
          <a:bodyPr/>
          <a:lstStyle/>
          <a:p>
            <a:fld id="{B8997F6D-EFE1-40EF-A1EF-3D1F047ABDCA}" type="slidenum">
              <a:rPr lang="en-US" smtClean="0"/>
              <a:t>‹#›</a:t>
            </a:fld>
            <a:endParaRPr lang="en-US"/>
          </a:p>
        </p:txBody>
      </p:sp>
    </p:spTree>
    <p:extLst>
      <p:ext uri="{BB962C8B-B14F-4D97-AF65-F5344CB8AC3E}">
        <p14:creationId xmlns:p14="http://schemas.microsoft.com/office/powerpoint/2010/main" val="3253982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9FD4C8-A65D-42C8-B2E0-87EC437A0FC4}"/>
              </a:ext>
            </a:extLst>
          </p:cNvPr>
          <p:cNvSpPr>
            <a:spLocks noGrp="1"/>
          </p:cNvSpPr>
          <p:nvPr>
            <p:ph type="dt" sz="half" idx="10"/>
          </p:nvPr>
        </p:nvSpPr>
        <p:spPr/>
        <p:txBody>
          <a:bodyPr/>
          <a:lstStyle/>
          <a:p>
            <a:fld id="{4E335767-9CDD-46E0-8B0D-159531EDEE3D}" type="datetimeFigureOut">
              <a:rPr lang="en-US" smtClean="0"/>
              <a:t>7/5/2023</a:t>
            </a:fld>
            <a:endParaRPr lang="en-US"/>
          </a:p>
        </p:txBody>
      </p:sp>
      <p:sp>
        <p:nvSpPr>
          <p:cNvPr id="3" name="Footer Placeholder 2">
            <a:extLst>
              <a:ext uri="{FF2B5EF4-FFF2-40B4-BE49-F238E27FC236}">
                <a16:creationId xmlns:a16="http://schemas.microsoft.com/office/drawing/2014/main" id="{280E95C9-D3CF-E09A-0EE3-067288489B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6FC2F5-ED98-A9CF-34D5-747C4CD7F44D}"/>
              </a:ext>
            </a:extLst>
          </p:cNvPr>
          <p:cNvSpPr>
            <a:spLocks noGrp="1"/>
          </p:cNvSpPr>
          <p:nvPr>
            <p:ph type="sldNum" sz="quarter" idx="12"/>
          </p:nvPr>
        </p:nvSpPr>
        <p:spPr/>
        <p:txBody>
          <a:bodyPr/>
          <a:lstStyle/>
          <a:p>
            <a:fld id="{B8997F6D-EFE1-40EF-A1EF-3D1F047ABDCA}" type="slidenum">
              <a:rPr lang="en-US" smtClean="0"/>
              <a:t>‹#›</a:t>
            </a:fld>
            <a:endParaRPr lang="en-US"/>
          </a:p>
        </p:txBody>
      </p:sp>
    </p:spTree>
    <p:extLst>
      <p:ext uri="{BB962C8B-B14F-4D97-AF65-F5344CB8AC3E}">
        <p14:creationId xmlns:p14="http://schemas.microsoft.com/office/powerpoint/2010/main" val="295501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9953B-D29E-4C54-CD82-21F473DC21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7C27DFC-1AA8-42E2-4C4C-8B7AE56305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E0CC1B-995A-117A-C573-06E94069A0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704F30-4A8E-BF81-86D1-ED98CB2B1CE1}"/>
              </a:ext>
            </a:extLst>
          </p:cNvPr>
          <p:cNvSpPr>
            <a:spLocks noGrp="1"/>
          </p:cNvSpPr>
          <p:nvPr>
            <p:ph type="dt" sz="half" idx="10"/>
          </p:nvPr>
        </p:nvSpPr>
        <p:spPr/>
        <p:txBody>
          <a:bodyPr/>
          <a:lstStyle/>
          <a:p>
            <a:fld id="{4E335767-9CDD-46E0-8B0D-159531EDEE3D}" type="datetimeFigureOut">
              <a:rPr lang="en-US" smtClean="0"/>
              <a:t>7/5/2023</a:t>
            </a:fld>
            <a:endParaRPr lang="en-US"/>
          </a:p>
        </p:txBody>
      </p:sp>
      <p:sp>
        <p:nvSpPr>
          <p:cNvPr id="6" name="Footer Placeholder 5">
            <a:extLst>
              <a:ext uri="{FF2B5EF4-FFF2-40B4-BE49-F238E27FC236}">
                <a16:creationId xmlns:a16="http://schemas.microsoft.com/office/drawing/2014/main" id="{EC5F1F58-1962-261E-A227-84C6A7C31E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E14CF1-4781-C7CD-CB63-A7D9D1DE43AB}"/>
              </a:ext>
            </a:extLst>
          </p:cNvPr>
          <p:cNvSpPr>
            <a:spLocks noGrp="1"/>
          </p:cNvSpPr>
          <p:nvPr>
            <p:ph type="sldNum" sz="quarter" idx="12"/>
          </p:nvPr>
        </p:nvSpPr>
        <p:spPr/>
        <p:txBody>
          <a:bodyPr/>
          <a:lstStyle/>
          <a:p>
            <a:fld id="{B8997F6D-EFE1-40EF-A1EF-3D1F047ABDCA}" type="slidenum">
              <a:rPr lang="en-US" smtClean="0"/>
              <a:t>‹#›</a:t>
            </a:fld>
            <a:endParaRPr lang="en-US"/>
          </a:p>
        </p:txBody>
      </p:sp>
    </p:spTree>
    <p:extLst>
      <p:ext uri="{BB962C8B-B14F-4D97-AF65-F5344CB8AC3E}">
        <p14:creationId xmlns:p14="http://schemas.microsoft.com/office/powerpoint/2010/main" val="2783306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3E343-E304-631E-C7AA-B73BBBFF9B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5C2A211-D152-8055-9E7A-063A8A182D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2833511-8B10-C3A8-C8B3-949CBAEDDB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E64432-B495-E565-827B-13B1430802EA}"/>
              </a:ext>
            </a:extLst>
          </p:cNvPr>
          <p:cNvSpPr>
            <a:spLocks noGrp="1"/>
          </p:cNvSpPr>
          <p:nvPr>
            <p:ph type="dt" sz="half" idx="10"/>
          </p:nvPr>
        </p:nvSpPr>
        <p:spPr/>
        <p:txBody>
          <a:bodyPr/>
          <a:lstStyle/>
          <a:p>
            <a:fld id="{4E335767-9CDD-46E0-8B0D-159531EDEE3D}" type="datetimeFigureOut">
              <a:rPr lang="en-US" smtClean="0"/>
              <a:t>7/5/2023</a:t>
            </a:fld>
            <a:endParaRPr lang="en-US"/>
          </a:p>
        </p:txBody>
      </p:sp>
      <p:sp>
        <p:nvSpPr>
          <p:cNvPr id="6" name="Footer Placeholder 5">
            <a:extLst>
              <a:ext uri="{FF2B5EF4-FFF2-40B4-BE49-F238E27FC236}">
                <a16:creationId xmlns:a16="http://schemas.microsoft.com/office/drawing/2014/main" id="{2E79C587-2E5D-F01C-ACBA-C36B3FF8B3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57A74E-F785-5F77-D7EC-72F7D90EFB16}"/>
              </a:ext>
            </a:extLst>
          </p:cNvPr>
          <p:cNvSpPr>
            <a:spLocks noGrp="1"/>
          </p:cNvSpPr>
          <p:nvPr>
            <p:ph type="sldNum" sz="quarter" idx="12"/>
          </p:nvPr>
        </p:nvSpPr>
        <p:spPr/>
        <p:txBody>
          <a:bodyPr/>
          <a:lstStyle/>
          <a:p>
            <a:fld id="{B8997F6D-EFE1-40EF-A1EF-3D1F047ABDCA}" type="slidenum">
              <a:rPr lang="en-US" smtClean="0"/>
              <a:t>‹#›</a:t>
            </a:fld>
            <a:endParaRPr lang="en-US"/>
          </a:p>
        </p:txBody>
      </p:sp>
    </p:spTree>
    <p:extLst>
      <p:ext uri="{BB962C8B-B14F-4D97-AF65-F5344CB8AC3E}">
        <p14:creationId xmlns:p14="http://schemas.microsoft.com/office/powerpoint/2010/main" val="3091352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66496D-0130-29FD-5430-824DCE4C30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35A2946-AB96-7BB6-E3A0-CBA5AA5385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1BE6AF-60A2-EDA6-A1B2-7496B3FD5D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335767-9CDD-46E0-8B0D-159531EDEE3D}" type="datetimeFigureOut">
              <a:rPr lang="en-US" smtClean="0"/>
              <a:t>7/5/2023</a:t>
            </a:fld>
            <a:endParaRPr lang="en-US"/>
          </a:p>
        </p:txBody>
      </p:sp>
      <p:sp>
        <p:nvSpPr>
          <p:cNvPr id="5" name="Footer Placeholder 4">
            <a:extLst>
              <a:ext uri="{FF2B5EF4-FFF2-40B4-BE49-F238E27FC236}">
                <a16:creationId xmlns:a16="http://schemas.microsoft.com/office/drawing/2014/main" id="{7956463F-7A0B-923E-62C0-5776374EC4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612B4CD-D619-68C5-0C8D-8DBA207B46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97F6D-EFE1-40EF-A1EF-3D1F047ABDCA}" type="slidenum">
              <a:rPr lang="en-US" smtClean="0"/>
              <a:t>‹#›</a:t>
            </a:fld>
            <a:endParaRPr lang="en-US"/>
          </a:p>
        </p:txBody>
      </p:sp>
    </p:spTree>
    <p:extLst>
      <p:ext uri="{BB962C8B-B14F-4D97-AF65-F5344CB8AC3E}">
        <p14:creationId xmlns:p14="http://schemas.microsoft.com/office/powerpoint/2010/main" val="317590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30">
            <a:extLst>
              <a:ext uri="{FF2B5EF4-FFF2-40B4-BE49-F238E27FC236}">
                <a16:creationId xmlns:a16="http://schemas.microsoft.com/office/drawing/2014/main" id="{8C790BE2-4E4F-4AAF-81A2-4A6F4885E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12191999" cy="6858000"/>
          </a:xfrm>
          <a:prstGeom prst="rect">
            <a:avLst/>
          </a:prstGeom>
          <a:gradFill>
            <a:gsLst>
              <a:gs pos="0">
                <a:schemeClr val="accent1">
                  <a:lumMod val="50000"/>
                </a:schemeClr>
              </a:gs>
              <a:gs pos="100000">
                <a:srgbClr val="000000"/>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4"/>
            <a:ext cx="12192000" cy="6402581"/>
          </a:xfrm>
          <a:prstGeom prst="rect">
            <a:avLst/>
          </a:prstGeom>
          <a:gradFill>
            <a:gsLst>
              <a:gs pos="1000">
                <a:schemeClr val="accent1">
                  <a:lumMod val="75000"/>
                  <a:alpha val="59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36">
            <a:extLst>
              <a:ext uri="{FF2B5EF4-FFF2-40B4-BE49-F238E27FC236}">
                <a16:creationId xmlns:a16="http://schemas.microsoft.com/office/drawing/2014/main" id="{E12088DD-B1AD-40E0-8B86-1D87A2CCD9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63054" y="-2653923"/>
            <a:ext cx="6858001" cy="12165846"/>
          </a:xfrm>
          <a:prstGeom prst="rect">
            <a:avLst/>
          </a:prstGeom>
          <a:gradFill>
            <a:gsLst>
              <a:gs pos="13000">
                <a:schemeClr val="accent1">
                  <a:lumMod val="50000"/>
                  <a:alpha val="0"/>
                </a:schemeClr>
              </a:gs>
              <a:gs pos="99000">
                <a:srgbClr val="000000">
                  <a:alpha val="28000"/>
                </a:srgb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Rectangle 38">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94763" y="0"/>
            <a:ext cx="6096001" cy="6858000"/>
          </a:xfrm>
          <a:prstGeom prst="rect">
            <a:avLst/>
          </a:prstGeom>
          <a:gradFill>
            <a:gsLst>
              <a:gs pos="13000">
                <a:schemeClr val="accent1">
                  <a:lumMod val="50000"/>
                  <a:alpha val="0"/>
                </a:schemeClr>
              </a:gs>
              <a:gs pos="99000">
                <a:schemeClr val="accent1">
                  <a:lumMod val="75000"/>
                  <a:alpha val="50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0C395952-4E26-45A2-8756-2ADFD6E53C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3"/>
            <a:ext cx="12182871" cy="6871922"/>
          </a:xfrm>
          <a:prstGeom prst="rect">
            <a:avLst/>
          </a:prstGeom>
          <a:gradFill>
            <a:gsLst>
              <a:gs pos="13000">
                <a:srgbClr val="000000">
                  <a:alpha val="35000"/>
                </a:srgbClr>
              </a:gs>
              <a:gs pos="99000">
                <a:schemeClr val="accent1">
                  <a:lumMod val="75000"/>
                  <a:alpha val="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Freeform: Shape 42">
            <a:extLst>
              <a:ext uri="{FF2B5EF4-FFF2-40B4-BE49-F238E27FC236}">
                <a16:creationId xmlns:a16="http://schemas.microsoft.com/office/drawing/2014/main" id="{4734BADF-9461-4621-B112-2D7BABEA7D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7713" y="4049"/>
            <a:ext cx="10216576" cy="4729040"/>
          </a:xfrm>
          <a:custGeom>
            <a:avLst/>
            <a:gdLst>
              <a:gd name="connsiteX0" fmla="*/ 0 w 10216576"/>
              <a:gd name="connsiteY0" fmla="*/ 0 h 4729040"/>
              <a:gd name="connsiteX1" fmla="*/ 10216576 w 10216576"/>
              <a:gd name="connsiteY1" fmla="*/ 0 h 4729040"/>
              <a:gd name="connsiteX2" fmla="*/ 10210268 w 10216576"/>
              <a:gd name="connsiteY2" fmla="*/ 124944 h 4729040"/>
              <a:gd name="connsiteX3" fmla="*/ 5108288 w 10216576"/>
              <a:gd name="connsiteY3" fmla="*/ 4729040 h 4729040"/>
              <a:gd name="connsiteX4" fmla="*/ 6309 w 10216576"/>
              <a:gd name="connsiteY4" fmla="*/ 124944 h 47290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16576" h="4729040">
                <a:moveTo>
                  <a:pt x="0" y="0"/>
                </a:moveTo>
                <a:lnTo>
                  <a:pt x="10216576" y="0"/>
                </a:lnTo>
                <a:lnTo>
                  <a:pt x="10210268" y="124944"/>
                </a:lnTo>
                <a:cubicBezTo>
                  <a:pt x="9947637" y="2710997"/>
                  <a:pt x="7763635" y="4729040"/>
                  <a:pt x="5108288" y="4729040"/>
                </a:cubicBezTo>
                <a:cubicBezTo>
                  <a:pt x="2452942" y="4729040"/>
                  <a:pt x="268937" y="2710997"/>
                  <a:pt x="6309" y="124944"/>
                </a:cubicBezTo>
                <a:close/>
              </a:path>
            </a:pathLst>
          </a:custGeom>
          <a:gradFill>
            <a:gsLst>
              <a:gs pos="7000">
                <a:schemeClr val="accent1">
                  <a:lumMod val="50000"/>
                  <a:alpha val="4000"/>
                </a:schemeClr>
              </a:gs>
              <a:gs pos="99000">
                <a:schemeClr val="accent1">
                  <a:alpha val="24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48D1E5B-644E-E489-98BB-750BBB44F706}"/>
              </a:ext>
            </a:extLst>
          </p:cNvPr>
          <p:cNvSpPr>
            <a:spLocks noGrp="1"/>
          </p:cNvSpPr>
          <p:nvPr>
            <p:ph type="ctrTitle"/>
          </p:nvPr>
        </p:nvSpPr>
        <p:spPr>
          <a:xfrm>
            <a:off x="2026693" y="823928"/>
            <a:ext cx="8615281" cy="3177913"/>
          </a:xfrm>
        </p:spPr>
        <p:txBody>
          <a:bodyPr anchor="ctr">
            <a:normAutofit/>
          </a:bodyPr>
          <a:lstStyle/>
          <a:p>
            <a:r>
              <a:rPr lang="en-US" sz="5400" b="1" dirty="0">
                <a:solidFill>
                  <a:srgbClr val="FFFFFF"/>
                </a:solidFill>
                <a:latin typeface="Arial" panose="020B0604020202020204" pitchFamily="34" charset="0"/>
                <a:cs typeface="Arial" panose="020B0604020202020204" pitchFamily="34" charset="0"/>
              </a:rPr>
              <a:t>FEMA’S RISK RATING 2.0 FLAWED METHODOLOGY</a:t>
            </a:r>
          </a:p>
        </p:txBody>
      </p:sp>
      <p:sp>
        <p:nvSpPr>
          <p:cNvPr id="3" name="Subtitle 2">
            <a:extLst>
              <a:ext uri="{FF2B5EF4-FFF2-40B4-BE49-F238E27FC236}">
                <a16:creationId xmlns:a16="http://schemas.microsoft.com/office/drawing/2014/main" id="{FD80C10D-A991-5E85-8BCE-489B349EE93B}"/>
              </a:ext>
            </a:extLst>
          </p:cNvPr>
          <p:cNvSpPr>
            <a:spLocks noGrp="1"/>
          </p:cNvSpPr>
          <p:nvPr>
            <p:ph type="subTitle" idx="1"/>
          </p:nvPr>
        </p:nvSpPr>
        <p:spPr>
          <a:xfrm>
            <a:off x="1550026" y="3659497"/>
            <a:ext cx="9078628" cy="1288597"/>
          </a:xfrm>
        </p:spPr>
        <p:txBody>
          <a:bodyPr anchor="ctr">
            <a:noAutofit/>
          </a:bodyPr>
          <a:lstStyle/>
          <a:p>
            <a:r>
              <a:rPr lang="en-US" dirty="0">
                <a:solidFill>
                  <a:srgbClr val="FFFFFF"/>
                </a:solidFill>
              </a:rPr>
              <a:t>North Lafourche Levee District Director Dwayne Bourgeois</a:t>
            </a:r>
          </a:p>
          <a:p>
            <a:r>
              <a:rPr lang="en-US" i="1" dirty="0">
                <a:solidFill>
                  <a:srgbClr val="FFFFFF"/>
                </a:solidFill>
              </a:rPr>
              <a:t>State of the Coast </a:t>
            </a:r>
          </a:p>
          <a:p>
            <a:r>
              <a:rPr lang="en-US" i="1" dirty="0">
                <a:solidFill>
                  <a:srgbClr val="FFFFFF"/>
                </a:solidFill>
              </a:rPr>
              <a:t>June 2, 2023</a:t>
            </a:r>
          </a:p>
        </p:txBody>
      </p:sp>
      <p:pic>
        <p:nvPicPr>
          <p:cNvPr id="4" name="38D45A92-9CC8-4B52-94BF-E82B476180DD">
            <a:extLst>
              <a:ext uri="{FF2B5EF4-FFF2-40B4-BE49-F238E27FC236}">
                <a16:creationId xmlns:a16="http://schemas.microsoft.com/office/drawing/2014/main" id="{289B2A7C-0418-A447-C1C1-62C42825FA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7451" y="5191836"/>
            <a:ext cx="2743203" cy="899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9899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1A910-E3DD-EBCC-3712-575CC143C2EB}"/>
              </a:ext>
            </a:extLst>
          </p:cNvPr>
          <p:cNvSpPr>
            <a:spLocks noGrp="1"/>
          </p:cNvSpPr>
          <p:nvPr>
            <p:ph type="title"/>
          </p:nvPr>
        </p:nvSpPr>
        <p:spPr>
          <a:xfrm>
            <a:off x="838200" y="39328"/>
            <a:ext cx="10515600" cy="1325563"/>
          </a:xfrm>
        </p:spPr>
        <p:txBody>
          <a:bodyPr>
            <a:normAutofit/>
          </a:bodyPr>
          <a:lstStyle/>
          <a:p>
            <a:pPr algn="ctr"/>
            <a:r>
              <a:rPr lang="en-US" sz="3600" b="1" dirty="0">
                <a:solidFill>
                  <a:srgbClr val="1D3359"/>
                </a:solidFill>
                <a:latin typeface="Arial" panose="020B0604020202020204" pitchFamily="34" charset="0"/>
                <a:cs typeface="Arial" panose="020B0604020202020204" pitchFamily="34" charset="0"/>
              </a:rPr>
              <a:t>ASSOCIATION OF LEVEE BOARDS OF LOUISIANA STAYS ENGAGED WITH NFIP </a:t>
            </a:r>
          </a:p>
        </p:txBody>
      </p:sp>
      <p:sp>
        <p:nvSpPr>
          <p:cNvPr id="3" name="Content Placeholder 2">
            <a:extLst>
              <a:ext uri="{FF2B5EF4-FFF2-40B4-BE49-F238E27FC236}">
                <a16:creationId xmlns:a16="http://schemas.microsoft.com/office/drawing/2014/main" id="{FB3F3AD3-2E24-A948-4C72-85F59E72C335}"/>
              </a:ext>
            </a:extLst>
          </p:cNvPr>
          <p:cNvSpPr>
            <a:spLocks noGrp="1"/>
          </p:cNvSpPr>
          <p:nvPr>
            <p:ph idx="1"/>
          </p:nvPr>
        </p:nvSpPr>
        <p:spPr>
          <a:xfrm>
            <a:off x="838200" y="1492711"/>
            <a:ext cx="10515600" cy="5232553"/>
          </a:xfrm>
        </p:spPr>
        <p:txBody>
          <a:bodyPr>
            <a:normAutofit/>
          </a:bodyPr>
          <a:lstStyle/>
          <a:p>
            <a:r>
              <a:rPr lang="en-US" sz="2400" dirty="0"/>
              <a:t>The ALBL is a non-profit corporation of the State of Louisiana organized for the purpose of promoting the interest of the Levee Boards (or Districts, Authorities or other political subdivisions of the State or a State Agency). </a:t>
            </a:r>
          </a:p>
          <a:p>
            <a:r>
              <a:rPr lang="en-US" sz="2400" dirty="0"/>
              <a:t>ALBL has closely </a:t>
            </a:r>
            <a:r>
              <a:rPr lang="en-US" sz="2400" b="1" i="1" u="sng" dirty="0"/>
              <a:t>tracked</a:t>
            </a:r>
            <a:r>
              <a:rPr lang="en-US" sz="2400" dirty="0"/>
              <a:t> and </a:t>
            </a:r>
            <a:r>
              <a:rPr lang="en-US" sz="2400" b="1" i="1" u="sng" dirty="0"/>
              <a:t>advocated</a:t>
            </a:r>
            <a:r>
              <a:rPr lang="en-US" sz="2400" dirty="0"/>
              <a:t> for changes in legislation regarding the structure of the NFIP. Formed </a:t>
            </a:r>
            <a:r>
              <a:rPr kumimoji="0" lang="en-US" sz="2400" b="1" i="1" u="sng" strike="noStrike" kern="1200" cap="none" spc="0" normalizeH="0" baseline="0" noProof="0" dirty="0">
                <a:ln>
                  <a:noFill/>
                </a:ln>
                <a:solidFill>
                  <a:prstClr val="black"/>
                </a:solidFill>
                <a:effectLst/>
                <a:uLnTx/>
                <a:uFillTx/>
                <a:latin typeface="Calibri" panose="020F0502020204030204"/>
                <a:ea typeface="+mn-ea"/>
                <a:cs typeface="+mn-cs"/>
              </a:rPr>
              <a:t>Louisiana Flood Risk Coalition</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 to track problems such as participation, debt, grandfathering, and mitigation. </a:t>
            </a:r>
            <a:endParaRPr lang="en-US" sz="2400" dirty="0"/>
          </a:p>
          <a:p>
            <a:r>
              <a:rPr lang="en-US" sz="2400" dirty="0"/>
              <a:t>We recognized there were numerous </a:t>
            </a:r>
            <a:r>
              <a:rPr lang="en-US" sz="2400" b="1" i="1" u="sng" dirty="0"/>
              <a:t>shortcomings</a:t>
            </a:r>
            <a:r>
              <a:rPr lang="en-US" sz="2400" dirty="0"/>
              <a:t> in the program overall and the process used by FEMA in Flood Insurance Study in properly recognizing the impacts of levees. </a:t>
            </a:r>
          </a:p>
        </p:txBody>
      </p:sp>
    </p:spTree>
    <p:extLst>
      <p:ext uri="{BB962C8B-B14F-4D97-AF65-F5344CB8AC3E}">
        <p14:creationId xmlns:p14="http://schemas.microsoft.com/office/powerpoint/2010/main" val="2656619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1A910-E3DD-EBCC-3712-575CC143C2EB}"/>
              </a:ext>
            </a:extLst>
          </p:cNvPr>
          <p:cNvSpPr>
            <a:spLocks noGrp="1"/>
          </p:cNvSpPr>
          <p:nvPr>
            <p:ph type="title"/>
          </p:nvPr>
        </p:nvSpPr>
        <p:spPr>
          <a:xfrm>
            <a:off x="838200" y="39328"/>
            <a:ext cx="10515600" cy="1325563"/>
          </a:xfrm>
        </p:spPr>
        <p:txBody>
          <a:bodyPr>
            <a:normAutofit/>
          </a:bodyPr>
          <a:lstStyle/>
          <a:p>
            <a:pPr algn="ctr"/>
            <a:r>
              <a:rPr lang="en-US" sz="3600" b="1" dirty="0">
                <a:solidFill>
                  <a:srgbClr val="1D3359"/>
                </a:solidFill>
                <a:latin typeface="Arial" panose="020B0604020202020204" pitchFamily="34" charset="0"/>
                <a:cs typeface="Arial" panose="020B0604020202020204" pitchFamily="34" charset="0"/>
              </a:rPr>
              <a:t>ASSOCIATION OF LEVEE BOARDS OF LOUISIANA STAYS ENGAGED WITH NFIP </a:t>
            </a:r>
          </a:p>
        </p:txBody>
      </p:sp>
      <p:sp>
        <p:nvSpPr>
          <p:cNvPr id="3" name="Content Placeholder 2">
            <a:extLst>
              <a:ext uri="{FF2B5EF4-FFF2-40B4-BE49-F238E27FC236}">
                <a16:creationId xmlns:a16="http://schemas.microsoft.com/office/drawing/2014/main" id="{FB3F3AD3-2E24-A948-4C72-85F59E72C335}"/>
              </a:ext>
            </a:extLst>
          </p:cNvPr>
          <p:cNvSpPr>
            <a:spLocks noGrp="1"/>
          </p:cNvSpPr>
          <p:nvPr>
            <p:ph idx="1"/>
          </p:nvPr>
        </p:nvSpPr>
        <p:spPr>
          <a:xfrm>
            <a:off x="838200" y="1492711"/>
            <a:ext cx="10515600" cy="5232553"/>
          </a:xfrm>
        </p:spPr>
        <p:txBody>
          <a:bodyPr>
            <a:normAutofit/>
          </a:bodyPr>
          <a:lstStyle/>
          <a:p>
            <a:r>
              <a:rPr lang="en-US" sz="2400" dirty="0"/>
              <a:t>FEMA began to announce the development of their revolutionary new risk-based rating methodology that would eventually be called </a:t>
            </a:r>
            <a:r>
              <a:rPr lang="en-US" sz="2400" b="1" i="1" u="sng" dirty="0"/>
              <a:t>Risk Rating 2.0 – Equity in Action.</a:t>
            </a:r>
          </a:p>
          <a:p>
            <a:r>
              <a:rPr lang="en-US" sz="2400" dirty="0"/>
              <a:t>Investigating the </a:t>
            </a:r>
            <a:r>
              <a:rPr lang="en-US" sz="2400" b="1" i="1" u="sng" dirty="0"/>
              <a:t>new rating methodology </a:t>
            </a:r>
            <a:r>
              <a:rPr lang="en-US" sz="2400" dirty="0"/>
              <a:t>under  RR 2.0 led to dead ends and </a:t>
            </a:r>
            <a:r>
              <a:rPr lang="en-US" sz="2400" b="1" i="1" u="sng" dirty="0"/>
              <a:t>getting only partial, nonsensical and / or misleading responses </a:t>
            </a:r>
            <a:r>
              <a:rPr lang="en-US" sz="2400" dirty="0"/>
              <a:t>to requests for additional information made to FEMA.</a:t>
            </a:r>
          </a:p>
          <a:p>
            <a:r>
              <a:rPr lang="en-US" sz="2400" dirty="0"/>
              <a:t>RR 2.0 </a:t>
            </a:r>
            <a:r>
              <a:rPr lang="en-US" sz="2400" b="1" i="1" u="sng" dirty="0"/>
              <a:t>fails</a:t>
            </a:r>
            <a:r>
              <a:rPr lang="en-US" sz="2400" dirty="0"/>
              <a:t> to properly account for levees that protect against flooding. </a:t>
            </a:r>
          </a:p>
          <a:p>
            <a:r>
              <a:rPr lang="en-US" sz="2400" b="1" i="1" u="sng" dirty="0"/>
              <a:t>With a disproportionate impact to Louisiana, </a:t>
            </a:r>
            <a:r>
              <a:rPr lang="en-US" sz="2400" dirty="0"/>
              <a:t>ALBL suggests to </a:t>
            </a:r>
            <a:r>
              <a:rPr lang="en-US" sz="2400" b="1" i="1" u="sng" dirty="0"/>
              <a:t>LA Attorney General’s office to file suit</a:t>
            </a:r>
            <a:r>
              <a:rPr lang="en-US" sz="2400" dirty="0"/>
              <a:t> against FEMA for its lack of transparency in methodology of RR 2.0 and therefore, being arbitrary and capricious in causing unaffordable living costs on the people of Louisiana and the nation.</a:t>
            </a:r>
          </a:p>
          <a:p>
            <a:endParaRPr lang="en-US" sz="2000" dirty="0"/>
          </a:p>
        </p:txBody>
      </p:sp>
    </p:spTree>
    <p:extLst>
      <p:ext uri="{BB962C8B-B14F-4D97-AF65-F5344CB8AC3E}">
        <p14:creationId xmlns:p14="http://schemas.microsoft.com/office/powerpoint/2010/main" val="318604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1A910-E3DD-EBCC-3712-575CC143C2EB}"/>
              </a:ext>
            </a:extLst>
          </p:cNvPr>
          <p:cNvSpPr>
            <a:spLocks noGrp="1"/>
          </p:cNvSpPr>
          <p:nvPr>
            <p:ph type="title"/>
          </p:nvPr>
        </p:nvSpPr>
        <p:spPr>
          <a:xfrm>
            <a:off x="315861" y="-157314"/>
            <a:ext cx="11560277" cy="1325563"/>
          </a:xfrm>
        </p:spPr>
        <p:txBody>
          <a:bodyPr>
            <a:normAutofit/>
          </a:bodyPr>
          <a:lstStyle/>
          <a:p>
            <a:pPr algn="ctr"/>
            <a:r>
              <a:rPr lang="en-US" sz="3600" b="1">
                <a:solidFill>
                  <a:srgbClr val="1D3359"/>
                </a:solidFill>
                <a:latin typeface="Arial" panose="020B0604020202020204" pitchFamily="34" charset="0"/>
                <a:cs typeface="Arial" panose="020B0604020202020204" pitchFamily="34" charset="0"/>
              </a:rPr>
              <a:t>DFIRMs</a:t>
            </a:r>
            <a:r>
              <a:rPr lang="en-US" sz="3600" b="1" dirty="0">
                <a:solidFill>
                  <a:srgbClr val="1D3359"/>
                </a:solidFill>
                <a:latin typeface="Arial" panose="020B0604020202020204" pitchFamily="34" charset="0"/>
                <a:cs typeface="Arial" panose="020B0604020202020204" pitchFamily="34" charset="0"/>
              </a:rPr>
              <a:t>, LAMP, AND LEVEES IN RISK RATING 2.0</a:t>
            </a:r>
          </a:p>
        </p:txBody>
      </p:sp>
      <p:sp>
        <p:nvSpPr>
          <p:cNvPr id="3" name="Content Placeholder 2">
            <a:extLst>
              <a:ext uri="{FF2B5EF4-FFF2-40B4-BE49-F238E27FC236}">
                <a16:creationId xmlns:a16="http://schemas.microsoft.com/office/drawing/2014/main" id="{FB3F3AD3-2E24-A948-4C72-85F59E72C335}"/>
              </a:ext>
            </a:extLst>
          </p:cNvPr>
          <p:cNvSpPr>
            <a:spLocks noGrp="1"/>
          </p:cNvSpPr>
          <p:nvPr>
            <p:ph idx="1"/>
          </p:nvPr>
        </p:nvSpPr>
        <p:spPr>
          <a:xfrm>
            <a:off x="838200" y="865239"/>
            <a:ext cx="10515600" cy="6076335"/>
          </a:xfrm>
        </p:spPr>
        <p:txBody>
          <a:bodyPr vert="horz" lIns="91440" tIns="45720" rIns="91440" bIns="45720" rtlCol="0" anchor="t">
            <a:normAutofit/>
          </a:bodyPr>
          <a:lstStyle/>
          <a:p>
            <a:r>
              <a:rPr lang="en-US" sz="2400" b="1" i="1" u="sng" dirty="0" err="1"/>
              <a:t>Morganza</a:t>
            </a:r>
            <a:r>
              <a:rPr lang="en-US" sz="2400" b="1" i="1" u="sng" dirty="0"/>
              <a:t> to the Gulf (</a:t>
            </a:r>
            <a:r>
              <a:rPr lang="en-US" sz="2400" b="1" i="1" u="sng" dirty="0" err="1"/>
              <a:t>MtoG</a:t>
            </a:r>
            <a:r>
              <a:rPr lang="en-US" sz="2400" b="1" i="1" u="sng" dirty="0"/>
              <a:t>) and other levee systems make a difference: </a:t>
            </a:r>
            <a:r>
              <a:rPr lang="en-US" sz="2400" dirty="0"/>
              <a:t> Between 2005 and 2019, the Terrebonne and Lafourche Levee Districts</a:t>
            </a:r>
            <a:r>
              <a:rPr lang="en-US" sz="2400" b="1" i="1" u="sng" dirty="0"/>
              <a:t> reduced </a:t>
            </a:r>
            <a:r>
              <a:rPr lang="en-US" sz="2400" dirty="0"/>
              <a:t>hurricane flooding by 1000%. Hurricane Rita in 2005 and Hurricane Barry in 2019 each brought a 9.5-foot storm surge. Rita flooded 11,000 homes. With </a:t>
            </a:r>
            <a:r>
              <a:rPr lang="en-US" sz="2400" dirty="0" err="1"/>
              <a:t>MtoG</a:t>
            </a:r>
            <a:r>
              <a:rPr lang="en-US" sz="2400" dirty="0"/>
              <a:t> being constructed years later, only 11 homes were flooded for Hurricane Barry. </a:t>
            </a:r>
            <a:endParaRPr lang="en-US" sz="2400" dirty="0">
              <a:cs typeface="Calibri"/>
            </a:endParaRPr>
          </a:p>
          <a:p>
            <a:r>
              <a:rPr lang="en-US" sz="2400" dirty="0"/>
              <a:t>We lobbied Congress for, and FEMA introduced their Levee Analysis Mapping Procedure (</a:t>
            </a:r>
            <a:r>
              <a:rPr lang="en-US" sz="2400" b="1" dirty="0"/>
              <a:t>LAMP</a:t>
            </a:r>
            <a:r>
              <a:rPr lang="en-US" sz="2400" dirty="0"/>
              <a:t>) to account for the benefits of such yet uncertified levees. We worked with FEMA using LAMP as an integral part of our Flood Insurance Study (</a:t>
            </a:r>
            <a:r>
              <a:rPr lang="en-US" sz="2400" b="1" dirty="0"/>
              <a:t>FIS</a:t>
            </a:r>
            <a:r>
              <a:rPr lang="en-US" sz="2400" dirty="0"/>
              <a:t>) and the production of new maps. In Lafourche Parish, we still are working through that appealable and collaborative effort.. </a:t>
            </a:r>
            <a:endParaRPr lang="en-US" sz="2400" dirty="0">
              <a:cs typeface="Calibri"/>
            </a:endParaRPr>
          </a:p>
          <a:p>
            <a:r>
              <a:rPr lang="en-US" sz="2400" dirty="0"/>
              <a:t>Before RR 2.0, FEMA used </a:t>
            </a:r>
            <a:r>
              <a:rPr lang="en-US" sz="2400" b="1" i="1" u="sng" dirty="0"/>
              <a:t>Flood Insurance Rate Maps (now DFIRMs)</a:t>
            </a:r>
            <a:r>
              <a:rPr lang="en-US" sz="2400" b="1" i="1" dirty="0"/>
              <a:t> </a:t>
            </a:r>
            <a:r>
              <a:rPr lang="en-US" sz="2400" dirty="0"/>
              <a:t>to set rates and, in those maps, determined for each flood zone the elevation of surface water resulting from a flood that has a 1% chance of equaling or exceeding that level in any given year—called the Base Flood Elevation (BFE)</a:t>
            </a:r>
            <a:endParaRPr lang="en-US" sz="2400" dirty="0">
              <a:cs typeface="Calibri"/>
            </a:endParaRPr>
          </a:p>
          <a:p>
            <a:pPr marL="0" indent="0">
              <a:buNone/>
            </a:pPr>
            <a:endParaRPr lang="en-US" sz="2000" dirty="0">
              <a:cs typeface="Calibri" panose="020F0502020204030204"/>
            </a:endParaRPr>
          </a:p>
        </p:txBody>
      </p:sp>
    </p:spTree>
    <p:extLst>
      <p:ext uri="{BB962C8B-B14F-4D97-AF65-F5344CB8AC3E}">
        <p14:creationId xmlns:p14="http://schemas.microsoft.com/office/powerpoint/2010/main" val="872224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1A910-E3DD-EBCC-3712-575CC143C2EB}"/>
              </a:ext>
            </a:extLst>
          </p:cNvPr>
          <p:cNvSpPr>
            <a:spLocks noGrp="1"/>
          </p:cNvSpPr>
          <p:nvPr>
            <p:ph type="title"/>
          </p:nvPr>
        </p:nvSpPr>
        <p:spPr>
          <a:xfrm>
            <a:off x="315861" y="-157314"/>
            <a:ext cx="11560277" cy="1325563"/>
          </a:xfrm>
        </p:spPr>
        <p:txBody>
          <a:bodyPr>
            <a:normAutofit/>
          </a:bodyPr>
          <a:lstStyle/>
          <a:p>
            <a:pPr algn="ctr"/>
            <a:r>
              <a:rPr lang="en-US" sz="3600" b="1">
                <a:solidFill>
                  <a:srgbClr val="1D3359"/>
                </a:solidFill>
                <a:latin typeface="Arial" panose="020B0604020202020204" pitchFamily="34" charset="0"/>
                <a:cs typeface="Arial" panose="020B0604020202020204" pitchFamily="34" charset="0"/>
              </a:rPr>
              <a:t>DFIRMs</a:t>
            </a:r>
            <a:r>
              <a:rPr lang="en-US" sz="3600" b="1" dirty="0">
                <a:solidFill>
                  <a:srgbClr val="1D3359"/>
                </a:solidFill>
                <a:latin typeface="Arial" panose="020B0604020202020204" pitchFamily="34" charset="0"/>
                <a:cs typeface="Arial" panose="020B0604020202020204" pitchFamily="34" charset="0"/>
              </a:rPr>
              <a:t>, LAMP, AND LEVEES IN RISK RATING 2.0</a:t>
            </a:r>
          </a:p>
        </p:txBody>
      </p:sp>
      <p:sp>
        <p:nvSpPr>
          <p:cNvPr id="3" name="Content Placeholder 2">
            <a:extLst>
              <a:ext uri="{FF2B5EF4-FFF2-40B4-BE49-F238E27FC236}">
                <a16:creationId xmlns:a16="http://schemas.microsoft.com/office/drawing/2014/main" id="{FB3F3AD3-2E24-A948-4C72-85F59E72C335}"/>
              </a:ext>
            </a:extLst>
          </p:cNvPr>
          <p:cNvSpPr>
            <a:spLocks noGrp="1"/>
          </p:cNvSpPr>
          <p:nvPr>
            <p:ph idx="1"/>
          </p:nvPr>
        </p:nvSpPr>
        <p:spPr>
          <a:xfrm>
            <a:off x="838200" y="865239"/>
            <a:ext cx="10515600" cy="6076335"/>
          </a:xfrm>
        </p:spPr>
        <p:txBody>
          <a:bodyPr vert="horz" lIns="91440" tIns="45720" rIns="91440" bIns="45720" rtlCol="0" anchor="t">
            <a:normAutofit/>
          </a:bodyPr>
          <a:lstStyle/>
          <a:p>
            <a:pPr marL="0" indent="0">
              <a:buNone/>
            </a:pPr>
            <a:endParaRPr lang="en-US" sz="2000" dirty="0">
              <a:cs typeface="Calibri"/>
            </a:endParaRPr>
          </a:p>
          <a:p>
            <a:r>
              <a:rPr lang="en-US" sz="2400" dirty="0"/>
              <a:t>Now FEMA claims to be using information from the USACE National Levee Database (</a:t>
            </a:r>
            <a:r>
              <a:rPr lang="en-US" sz="2400" b="1" dirty="0"/>
              <a:t>NLD</a:t>
            </a:r>
            <a:r>
              <a:rPr lang="en-US" sz="2400" dirty="0"/>
              <a:t>) and the Levee Screening Tool (</a:t>
            </a:r>
            <a:r>
              <a:rPr lang="en-US" sz="2400" b="1" dirty="0"/>
              <a:t>LST</a:t>
            </a:r>
            <a:r>
              <a:rPr lang="en-US" sz="2400" dirty="0"/>
              <a:t>).  The NLD is not complete in and of itself and only 20% of the levees in the NLD had sufficient data to be screened  by the LST. (data = levee centerline, levee crest profile, leveed area, overtopping frequency, and levee performance).</a:t>
            </a:r>
            <a:endParaRPr lang="en-US" sz="2400" dirty="0">
              <a:cs typeface="Calibri"/>
            </a:endParaRPr>
          </a:p>
          <a:p>
            <a:r>
              <a:rPr lang="en-US" sz="2400" dirty="0"/>
              <a:t>Even though the impacts of our levees, certified or otherwise, are now being recognized using LAMP during the FEMA FIS in the production of DFIRMs, our levees have very </a:t>
            </a:r>
            <a:r>
              <a:rPr lang="en-US" sz="2400" b="1" i="1" u="sng" dirty="0"/>
              <a:t>limited impacts </a:t>
            </a:r>
            <a:r>
              <a:rPr lang="en-US" sz="2400" dirty="0"/>
              <a:t>on the cost of flood insurance in RR2.0. There is </a:t>
            </a:r>
            <a:r>
              <a:rPr lang="en-US" sz="2400" b="1" i="1" u="sng" dirty="0">
                <a:solidFill>
                  <a:srgbClr val="FF0000"/>
                </a:solidFill>
              </a:rPr>
              <a:t>no</a:t>
            </a:r>
            <a:r>
              <a:rPr lang="en-US" sz="2400" dirty="0"/>
              <a:t> correlation between what the well-studied, collaborative, and appealable FIRMs communicate as high and low flood risk areas and the rates being set under RR 2.0. </a:t>
            </a:r>
            <a:endParaRPr lang="en-US" sz="2400" dirty="0">
              <a:cs typeface="Calibri"/>
            </a:endParaRPr>
          </a:p>
        </p:txBody>
      </p:sp>
    </p:spTree>
    <p:extLst>
      <p:ext uri="{BB962C8B-B14F-4D97-AF65-F5344CB8AC3E}">
        <p14:creationId xmlns:p14="http://schemas.microsoft.com/office/powerpoint/2010/main" val="4029366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1A910-E3DD-EBCC-3712-575CC143C2EB}"/>
              </a:ext>
            </a:extLst>
          </p:cNvPr>
          <p:cNvSpPr>
            <a:spLocks noGrp="1"/>
          </p:cNvSpPr>
          <p:nvPr>
            <p:ph type="title"/>
          </p:nvPr>
        </p:nvSpPr>
        <p:spPr>
          <a:xfrm>
            <a:off x="315861" y="-9834"/>
            <a:ext cx="11560277" cy="1325563"/>
          </a:xfrm>
        </p:spPr>
        <p:txBody>
          <a:bodyPr>
            <a:normAutofit/>
          </a:bodyPr>
          <a:lstStyle/>
          <a:p>
            <a:pPr algn="ctr"/>
            <a:r>
              <a:rPr lang="en-US" sz="3600" b="1" dirty="0">
                <a:solidFill>
                  <a:srgbClr val="1D3359"/>
                </a:solidFill>
                <a:latin typeface="Arial" panose="020B0604020202020204" pitchFamily="34" charset="0"/>
                <a:cs typeface="Arial" panose="020B0604020202020204" pitchFamily="34" charset="0"/>
              </a:rPr>
              <a:t>INCONSISTENCIES OF RISK RATING 2.0’s OWN FLOOD MAPPING PROCESSES</a:t>
            </a:r>
          </a:p>
        </p:txBody>
      </p:sp>
      <p:sp>
        <p:nvSpPr>
          <p:cNvPr id="3" name="Content Placeholder 2">
            <a:extLst>
              <a:ext uri="{FF2B5EF4-FFF2-40B4-BE49-F238E27FC236}">
                <a16:creationId xmlns:a16="http://schemas.microsoft.com/office/drawing/2014/main" id="{FB3F3AD3-2E24-A948-4C72-85F59E72C335}"/>
              </a:ext>
            </a:extLst>
          </p:cNvPr>
          <p:cNvSpPr>
            <a:spLocks noGrp="1"/>
          </p:cNvSpPr>
          <p:nvPr>
            <p:ph idx="1"/>
          </p:nvPr>
        </p:nvSpPr>
        <p:spPr>
          <a:xfrm>
            <a:off x="838199" y="1345228"/>
            <a:ext cx="10515600" cy="5311211"/>
          </a:xfrm>
        </p:spPr>
        <p:txBody>
          <a:bodyPr vert="horz" lIns="91440" tIns="45720" rIns="91440" bIns="45720" rtlCol="0" anchor="t">
            <a:normAutofit/>
          </a:bodyPr>
          <a:lstStyle/>
          <a:p>
            <a:r>
              <a:rPr lang="en-US" sz="2000" dirty="0"/>
              <a:t>Here is just one example. I live along Bayou Lafourche in Lafourche Parish- some of the</a:t>
            </a:r>
            <a:r>
              <a:rPr lang="en-US" sz="2000" b="1" i="1" u="sng" dirty="0"/>
              <a:t> highest</a:t>
            </a:r>
            <a:r>
              <a:rPr lang="en-US" sz="2000" b="1" i="1" dirty="0"/>
              <a:t> </a:t>
            </a:r>
            <a:r>
              <a:rPr lang="en-US" sz="2000" dirty="0"/>
              <a:t>ground in Lafourche Parish at 12 feet above sea level. I’m currently mapped by FEMA in a zone C having less that a 0.2% AEP (greater than 500-year return interval) (Zone X on the preliminary maps)</a:t>
            </a:r>
            <a:endParaRPr lang="en-US" sz="2000" dirty="0">
              <a:cs typeface="Calibri"/>
            </a:endParaRPr>
          </a:p>
          <a:p>
            <a:r>
              <a:rPr lang="en-US" sz="2000" dirty="0"/>
              <a:t>However, I am seeing a significant (over fourfold) increase in flood insurance. </a:t>
            </a:r>
          </a:p>
          <a:p>
            <a:r>
              <a:rPr lang="en-US" sz="2000" dirty="0"/>
              <a:t>It would appear this rate is increasing because of my proximity to Bayou Lafourche. It does not appear that FEMA knows that Bayou Lafourche has been dammed off from the Mississippi River since 1903.</a:t>
            </a:r>
            <a:endParaRPr lang="en-US" sz="2000" dirty="0">
              <a:cs typeface="Calibri"/>
            </a:endParaRPr>
          </a:p>
          <a:p>
            <a:r>
              <a:rPr lang="en-US" sz="2000" dirty="0"/>
              <a:t>Prior to RR 2.0, FEMA recommended constructing homes at least 1 foot above the BFE, lowering the insurance rate accordingly. The higher a structure was elevated above the BFE level, the lower FEMA’s risk for having to pay claims and, therefore, the lower the insurance rate. </a:t>
            </a:r>
            <a:endParaRPr lang="en-US" sz="2000" dirty="0">
              <a:cs typeface="Calibri"/>
            </a:endParaRPr>
          </a:p>
          <a:p>
            <a:r>
              <a:rPr lang="en-US" sz="2000" dirty="0"/>
              <a:t>Under RR 2.0, the elevation of a structure above the BFE appears to have only a negligible effect on the flood insurance rate charged. RR 2.0 </a:t>
            </a:r>
            <a:r>
              <a:rPr lang="en-US" sz="2000" b="1" i="1" u="sng" dirty="0">
                <a:solidFill>
                  <a:srgbClr val="FF0000"/>
                </a:solidFill>
              </a:rPr>
              <a:t>not recognizing </a:t>
            </a:r>
            <a:r>
              <a:rPr lang="en-US" sz="2000" dirty="0"/>
              <a:t>the flood protection benefits of a home being elevated above the flood source, either naturally or mechanically, puts it at odds with both its own decades long successful work in mapping and the reality and history of avoided flooding of elevated structures.</a:t>
            </a:r>
          </a:p>
        </p:txBody>
      </p:sp>
    </p:spTree>
    <p:extLst>
      <p:ext uri="{BB962C8B-B14F-4D97-AF65-F5344CB8AC3E}">
        <p14:creationId xmlns:p14="http://schemas.microsoft.com/office/powerpoint/2010/main" val="15001208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96b5e69-62d7-4d8a-9ec1-77ac5971931b" xsi:nil="true"/>
    <lcf76f155ced4ddcb4097134ff3c332f xmlns="c55ce691-0dbb-4562-ab90-cbcfe2327911">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1145DF05DCE3E49BE5702CC21F1D961" ma:contentTypeVersion="12" ma:contentTypeDescription="Create a new document." ma:contentTypeScope="" ma:versionID="b4ec258f4f7c66d824805e40cdda700f">
  <xsd:schema xmlns:xsd="http://www.w3.org/2001/XMLSchema" xmlns:xs="http://www.w3.org/2001/XMLSchema" xmlns:p="http://schemas.microsoft.com/office/2006/metadata/properties" xmlns:ns2="c55ce691-0dbb-4562-ab90-cbcfe2327911" xmlns:ns3="096b5e69-62d7-4d8a-9ec1-77ac5971931b" targetNamespace="http://schemas.microsoft.com/office/2006/metadata/properties" ma:root="true" ma:fieldsID="ef4690e678d118b422ad0472b4bedb9f" ns2:_="" ns3:_="">
    <xsd:import namespace="c55ce691-0dbb-4562-ab90-cbcfe2327911"/>
    <xsd:import namespace="096b5e69-62d7-4d8a-9ec1-77ac5971931b"/>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5ce691-0dbb-4562-ab90-cbcfe2327911"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a041ea59-33c4-48ff-94ef-ea055c729962"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96b5e69-62d7-4d8a-9ec1-77ac5971931b"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5485c29c-98ba-4269-a3a9-5e3fae6f45ba}" ma:internalName="TaxCatchAll" ma:showField="CatchAllData" ma:web="096b5e69-62d7-4d8a-9ec1-77ac5971931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FB11066-F4DE-461A-B8DF-D59152A2659F}">
  <ds:schemaRefs>
    <ds:schemaRef ds:uri="http://schemas.microsoft.com/sharepoint/v3/contenttype/forms"/>
  </ds:schemaRefs>
</ds:datastoreItem>
</file>

<file path=customXml/itemProps2.xml><?xml version="1.0" encoding="utf-8"?>
<ds:datastoreItem xmlns:ds="http://schemas.openxmlformats.org/officeDocument/2006/customXml" ds:itemID="{D3E76816-1DBA-451D-928A-0C84EED9DFDB}">
  <ds:schemaRefs>
    <ds:schemaRef ds:uri="0fb18cd7-5952-43db-b55e-df22d00f5cba"/>
    <ds:schemaRef ds:uri="dfe69615-2778-4028-85bd-44cc59bc1c87"/>
    <ds:schemaRef ds:uri="http://schemas.microsoft.com/office/2006/metadata/properties"/>
    <ds:schemaRef ds:uri="http://schemas.microsoft.com/office/infopath/2007/PartnerControls"/>
    <ds:schemaRef ds:uri="096b5e69-62d7-4d8a-9ec1-77ac5971931b"/>
    <ds:schemaRef ds:uri="c55ce691-0dbb-4562-ab90-cbcfe2327911"/>
  </ds:schemaRefs>
</ds:datastoreItem>
</file>

<file path=customXml/itemProps3.xml><?xml version="1.0" encoding="utf-8"?>
<ds:datastoreItem xmlns:ds="http://schemas.openxmlformats.org/officeDocument/2006/customXml" ds:itemID="{01E552B3-A9B8-4F60-9E40-675B7BBFF8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5ce691-0dbb-4562-ab90-cbcfe2327911"/>
    <ds:schemaRef ds:uri="096b5e69-62d7-4d8a-9ec1-77ac5971931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406</TotalTime>
  <Words>880</Words>
  <Application>Microsoft Office PowerPoint</Application>
  <PresentationFormat>Widescreen</PresentationFormat>
  <Paragraphs>27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FEMA’S RISK RATING 2.0 FLAWED METHODOLOGY</vt:lpstr>
      <vt:lpstr>ASSOCIATION OF LEVEE BOARDS OF LOUISIANA STAYS ENGAGED WITH NFIP </vt:lpstr>
      <vt:lpstr>ASSOCIATION OF LEVEE BOARDS OF LOUISIANA STAYS ENGAGED WITH NFIP </vt:lpstr>
      <vt:lpstr>DFIRMs, LAMP, AND LEVEES IN RISK RATING 2.0</vt:lpstr>
      <vt:lpstr>DFIRMs, LAMP, AND LEVEES IN RISK RATING 2.0</vt:lpstr>
      <vt:lpstr>INCONSISTENCIES OF RISK RATING 2.0’s OWN FLOOD MAPPING PROCESSES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FEMA’S RISK RATING 2.0 FLAWED METHODOLOGY</dc:title>
  <dc:creator>Katie D</dc:creator>
  <cp:lastModifiedBy>Molly Lawrence</cp:lastModifiedBy>
  <cp:revision>13</cp:revision>
  <dcterms:created xsi:type="dcterms:W3CDTF">2023-05-26T14:39:00Z</dcterms:created>
  <dcterms:modified xsi:type="dcterms:W3CDTF">2023-07-05T18:00:37Z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0x010100C1145DF05DCE3E49BE5702CC21F1D961</vt:lpwstr>
  </property>
  <property fmtid="{D5CDD505-2E9C-101B-9397-08002B2CF9AE}" pid="3" name="MediaServiceImageTags">
    <vt:lpwstr/>
  </property>
</Properties>
</file>