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handoutMasterIdLst>
    <p:handoutMasterId r:id="rId10"/>
  </p:handoutMasterIdLst>
  <p:sldIdLst>
    <p:sldId id="306" r:id="rId5"/>
    <p:sldId id="304" r:id="rId6"/>
    <p:sldId id="302" r:id="rId7"/>
    <p:sldId id="307"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12" userDrawn="1">
          <p15:clr>
            <a:srgbClr val="A4A3A4"/>
          </p15:clr>
        </p15:guide>
        <p15:guide id="2" pos="289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C04C"/>
    <a:srgbClr val="9DA8CB"/>
    <a:srgbClr val="8492BE"/>
    <a:srgbClr val="495889"/>
    <a:srgbClr val="EBB229"/>
    <a:srgbClr val="A8B2D0"/>
    <a:srgbClr val="8592BD"/>
    <a:srgbClr val="7181B3"/>
    <a:srgbClr val="002164"/>
    <a:srgbClr val="3660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36" autoAdjust="0"/>
    <p:restoredTop sz="96178" autoAdjust="0"/>
  </p:normalViewPr>
  <p:slideViewPr>
    <p:cSldViewPr snapToGrid="0" showGuides="1">
      <p:cViewPr varScale="1">
        <p:scale>
          <a:sx n="107" d="100"/>
          <a:sy n="107" d="100"/>
        </p:scale>
        <p:origin x="2202" y="108"/>
      </p:cViewPr>
      <p:guideLst>
        <p:guide orient="horz" pos="3912"/>
        <p:guide pos="2898"/>
      </p:guideLst>
    </p:cSldViewPr>
  </p:slideViewPr>
  <p:notesTextViewPr>
    <p:cViewPr>
      <p:scale>
        <a:sx n="3" d="2"/>
        <a:sy n="3" d="2"/>
      </p:scale>
      <p:origin x="0" y="0"/>
    </p:cViewPr>
  </p:notesTextViewPr>
  <p:notesViewPr>
    <p:cSldViewPr snapToGrid="0">
      <p:cViewPr varScale="1">
        <p:scale>
          <a:sx n="53" d="100"/>
          <a:sy n="53" d="100"/>
        </p:scale>
        <p:origin x="284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556F3A3-96C2-4D09-BC66-176E9A65A81A}" type="datetimeFigureOut">
              <a:rPr lang="en-US" smtClean="0"/>
              <a:t>7/5/2023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ED393F4-CD8A-497B-AFC5-1CD6D418F72B}" type="slidenum">
              <a:rPr lang="en-US" smtClean="0"/>
              <a:t>‹#›</a:t>
            </a:fld>
            <a:endParaRPr lang="en-US"/>
          </a:p>
        </p:txBody>
      </p:sp>
    </p:spTree>
    <p:extLst>
      <p:ext uri="{BB962C8B-B14F-4D97-AF65-F5344CB8AC3E}">
        <p14:creationId xmlns:p14="http://schemas.microsoft.com/office/powerpoint/2010/main" val="4122794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8BDB19-DFAD-4D34-B7AE-75EBBA9EAAA9}" type="datetimeFigureOut">
              <a:rPr lang="en-US" smtClean="0"/>
              <a:t>7/5/2023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0F036E-728C-4DC6-AC21-946847351104}" type="slidenum">
              <a:rPr lang="en-US" smtClean="0"/>
              <a:t>‹#›</a:t>
            </a:fld>
            <a:endParaRPr lang="en-US"/>
          </a:p>
        </p:txBody>
      </p:sp>
    </p:spTree>
    <p:extLst>
      <p:ext uri="{BB962C8B-B14F-4D97-AF65-F5344CB8AC3E}">
        <p14:creationId xmlns:p14="http://schemas.microsoft.com/office/powerpoint/2010/main" val="1905315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AB965-A139-4DD9-ADAD-3D4F2F3257EE}"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383763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AB965-A139-4DD9-ADAD-3D4F2F3257EE}"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1024940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1009933"/>
            <a:ext cx="1971675" cy="5167029"/>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1009933"/>
            <a:ext cx="5800725" cy="5167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AB965-A139-4DD9-ADAD-3D4F2F3257EE}"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50747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38AB965-A139-4DD9-ADAD-3D4F2F3257EE}"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3495800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8AB965-A139-4DD9-ADAD-3D4F2F3257EE}"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681080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8AB965-A139-4DD9-ADAD-3D4F2F3257EE}"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1143896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1023582"/>
            <a:ext cx="7886700" cy="667107"/>
          </a:xfrm>
        </p:spPr>
        <p:txBody>
          <a:bodyPr>
            <a:normAutofit/>
          </a:bodyPr>
          <a:lstStyle>
            <a:lvl1pPr>
              <a:defRPr sz="3600"/>
            </a:lvl1pPr>
          </a:lstStyle>
          <a:p>
            <a:r>
              <a:rPr lang="en-US" dirty="0"/>
              <a:t>Click to edit Master title style</a:t>
            </a:r>
          </a:p>
        </p:txBody>
      </p:sp>
      <p:sp>
        <p:nvSpPr>
          <p:cNvPr id="3" name="Text Placeholder 2"/>
          <p:cNvSpPr>
            <a:spLocks noGrp="1"/>
          </p:cNvSpPr>
          <p:nvPr>
            <p:ph type="body" idx="1"/>
          </p:nvPr>
        </p:nvSpPr>
        <p:spPr>
          <a:xfrm>
            <a:off x="629842" y="1801503"/>
            <a:ext cx="3868340" cy="70357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29842" y="2620369"/>
            <a:ext cx="3868340" cy="356929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801503"/>
            <a:ext cx="3887391" cy="70357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620369"/>
            <a:ext cx="3887391" cy="356929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38AB965-A139-4DD9-ADAD-3D4F2F3257EE}" type="datetimeFigureOut">
              <a:rPr lang="en-US" smtClean="0"/>
              <a:t>7/5/2023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3696648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8AB965-A139-4DD9-ADAD-3D4F2F3257EE}" type="datetimeFigureOut">
              <a:rPr lang="en-US" smtClean="0"/>
              <a:t>7/5/2023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80043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AB965-A139-4DD9-ADAD-3D4F2F3257EE}" type="datetimeFigureOut">
              <a:rPr lang="en-US" smtClean="0"/>
              <a:t>7/5/2023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91517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96286"/>
            <a:ext cx="2949178" cy="1061113"/>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8AB965-A139-4DD9-ADAD-3D4F2F3257EE}"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3895636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82638"/>
            <a:ext cx="2949178" cy="1074761"/>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8AB965-A139-4DD9-ADAD-3D4F2F3257EE}"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E6658-562E-4389-973E-790955815FA8}" type="slidenum">
              <a:rPr lang="en-US" smtClean="0"/>
              <a:t>‹#›</a:t>
            </a:fld>
            <a:endParaRPr lang="en-US"/>
          </a:p>
        </p:txBody>
      </p:sp>
    </p:spTree>
    <p:extLst>
      <p:ext uri="{BB962C8B-B14F-4D97-AF65-F5344CB8AC3E}">
        <p14:creationId xmlns:p14="http://schemas.microsoft.com/office/powerpoint/2010/main" val="960605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37230"/>
            <a:ext cx="7886700" cy="65345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AB965-A139-4DD9-ADAD-3D4F2F3257EE}" type="datetimeFigureOut">
              <a:rPr lang="en-US" smtClean="0"/>
              <a:t>7/5/2023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E6658-562E-4389-973E-790955815FA8}" type="slidenum">
              <a:rPr lang="en-US" smtClean="0"/>
              <a:t>‹#›</a:t>
            </a:fld>
            <a:endParaRPr lang="en-US"/>
          </a:p>
        </p:txBody>
      </p:sp>
      <p:pic>
        <p:nvPicPr>
          <p:cNvPr id="8" name="Picture 7"/>
          <p:cNvPicPr>
            <a:picLocks noChangeAspect="1"/>
          </p:cNvPicPr>
          <p:nvPr userDrawn="1"/>
        </p:nvPicPr>
        <p:blipFill rotWithShape="1">
          <a:blip r:embed="rId13">
            <a:extLst>
              <a:ext uri="{28A0092B-C50C-407E-A947-70E740481C1C}">
                <a14:useLocalDpi xmlns:a14="http://schemas.microsoft.com/office/drawing/2010/main" val="0"/>
              </a:ext>
            </a:extLst>
          </a:blip>
          <a:srcRect l="3417" t="20777" r="8094" b="28099"/>
          <a:stretch/>
        </p:blipFill>
        <p:spPr>
          <a:xfrm>
            <a:off x="1" y="-10804"/>
            <a:ext cx="9144000" cy="984277"/>
          </a:xfrm>
          <a:prstGeom prst="rect">
            <a:avLst/>
          </a:prstGeom>
        </p:spPr>
      </p:pic>
    </p:spTree>
    <p:extLst>
      <p:ext uri="{BB962C8B-B14F-4D97-AF65-F5344CB8AC3E}">
        <p14:creationId xmlns:p14="http://schemas.microsoft.com/office/powerpoint/2010/main" val="23151774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Hazard Mitigation Assistance </a:t>
            </a:r>
          </a:p>
        </p:txBody>
      </p:sp>
      <p:pic>
        <p:nvPicPr>
          <p:cNvPr id="4" name="Content Placeholder 3"/>
          <p:cNvPicPr>
            <a:picLocks noGrp="1" noChangeAspect="1"/>
          </p:cNvPicPr>
          <p:nvPr>
            <p:ph idx="1"/>
          </p:nvPr>
        </p:nvPicPr>
        <p:blipFill>
          <a:blip r:embed="rId2"/>
          <a:stretch>
            <a:fillRect/>
          </a:stretch>
        </p:blipFill>
        <p:spPr>
          <a:xfrm>
            <a:off x="46616" y="1992702"/>
            <a:ext cx="9050767" cy="3605841"/>
          </a:xfrm>
          <a:prstGeom prst="rect">
            <a:avLst/>
          </a:prstGeom>
        </p:spPr>
      </p:pic>
    </p:spTree>
    <p:extLst>
      <p:ext uri="{BB962C8B-B14F-4D97-AF65-F5344CB8AC3E}">
        <p14:creationId xmlns:p14="http://schemas.microsoft.com/office/powerpoint/2010/main" val="3106879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925" y="1037230"/>
            <a:ext cx="8393501" cy="653459"/>
          </a:xfrm>
        </p:spPr>
        <p:txBody>
          <a:bodyPr>
            <a:normAutofit/>
          </a:bodyPr>
          <a:lstStyle/>
          <a:p>
            <a:r>
              <a:rPr lang="en-US" sz="3500" dirty="0"/>
              <a:t>Other Hazard Mitigation Assistance Initiatives</a:t>
            </a:r>
          </a:p>
        </p:txBody>
      </p:sp>
      <p:sp>
        <p:nvSpPr>
          <p:cNvPr id="3" name="Content Placeholder 2"/>
          <p:cNvSpPr>
            <a:spLocks noGrp="1"/>
          </p:cNvSpPr>
          <p:nvPr>
            <p:ph idx="1"/>
          </p:nvPr>
        </p:nvSpPr>
        <p:spPr>
          <a:xfrm>
            <a:off x="301925" y="1690688"/>
            <a:ext cx="8393501" cy="5093570"/>
          </a:xfrm>
        </p:spPr>
        <p:txBody>
          <a:bodyPr>
            <a:normAutofit fontScale="70000" lnSpcReduction="20000"/>
          </a:bodyPr>
          <a:lstStyle/>
          <a:p>
            <a:pPr lvl="0"/>
            <a:r>
              <a:rPr lang="en-US" u="sng" dirty="0"/>
              <a:t>SWIFT Flood Mitigation Assistance (SWIFT FMA)</a:t>
            </a:r>
            <a:endParaRPr lang="en-US" sz="2400" u="sng" dirty="0"/>
          </a:p>
          <a:p>
            <a:pPr lvl="1"/>
            <a:r>
              <a:rPr lang="en-US" dirty="0"/>
              <a:t>$40M made available to Louisiana for application in FY22 (inaugural year)</a:t>
            </a:r>
          </a:p>
          <a:p>
            <a:pPr lvl="1"/>
            <a:r>
              <a:rPr lang="en-US" dirty="0"/>
              <a:t>13 approvals to date for $20M Federal share</a:t>
            </a:r>
          </a:p>
          <a:p>
            <a:pPr lvl="1"/>
            <a:r>
              <a:rPr lang="en-US" dirty="0"/>
              <a:t>Unknown when next application period will open, is disaster-dependent</a:t>
            </a:r>
          </a:p>
          <a:p>
            <a:pPr lvl="0"/>
            <a:r>
              <a:rPr lang="en-US" u="sng" dirty="0"/>
              <a:t>Safeguarding Tomorrow through Ongoing Risk Mitigation (STORM Act) Revolving Loan Fund (RLF)</a:t>
            </a:r>
            <a:endParaRPr lang="en-US" sz="2400" u="sng" dirty="0"/>
          </a:p>
          <a:p>
            <a:pPr lvl="1"/>
            <a:r>
              <a:rPr lang="en-US" dirty="0"/>
              <a:t>FEMA will provide capitalization grants to eligible Applicants to establish revolving loan funds that provide low interest loans to local governments for projects that mitigate impacts from natural hazards.</a:t>
            </a:r>
          </a:p>
          <a:p>
            <a:pPr lvl="1"/>
            <a:r>
              <a:rPr lang="en-US" dirty="0"/>
              <a:t>GOHSEP issued Public Notice March 10, 2023, seeking project proposals from local jurisdictions; ended April 21, 2023.</a:t>
            </a:r>
          </a:p>
          <a:p>
            <a:pPr lvl="1"/>
            <a:r>
              <a:rPr lang="en-US" dirty="0"/>
              <a:t>The GOHSEP Intended Use Plan (IUP) draft was released for Public Comment on April 14, 2023; ended April 21, 2023.</a:t>
            </a:r>
          </a:p>
          <a:p>
            <a:pPr lvl="1"/>
            <a:r>
              <a:rPr lang="en-US" dirty="0"/>
              <a:t>State application for the STORM RLF submitted to FEMA for $15m Federal share</a:t>
            </a:r>
            <a:endParaRPr lang="en-US" sz="2000" dirty="0"/>
          </a:p>
          <a:p>
            <a:r>
              <a:rPr lang="en-US" u="sng" dirty="0"/>
              <a:t>L-PDM: </a:t>
            </a:r>
            <a:r>
              <a:rPr lang="en-US" sz="2400" dirty="0"/>
              <a:t>Congressionally Directed Spending; project proposals submitted to local Senator’s office for consideration</a:t>
            </a:r>
          </a:p>
          <a:p>
            <a:r>
              <a:rPr lang="en-US" u="sng" dirty="0"/>
              <a:t>HMGP Competitive Funding</a:t>
            </a:r>
          </a:p>
          <a:p>
            <a:pPr lvl="1"/>
            <a:r>
              <a:rPr lang="en-US" dirty="0"/>
              <a:t>DR-4611 (Ida) $25m set aside</a:t>
            </a:r>
          </a:p>
          <a:p>
            <a:pPr lvl="1"/>
            <a:r>
              <a:rPr lang="en-US" dirty="0"/>
              <a:t>Open to all eligible </a:t>
            </a:r>
            <a:r>
              <a:rPr lang="en-US" dirty="0" err="1"/>
              <a:t>subapplicants</a:t>
            </a:r>
            <a:r>
              <a:rPr lang="en-US" dirty="0"/>
              <a:t> statewide</a:t>
            </a:r>
          </a:p>
          <a:p>
            <a:pPr lvl="1"/>
            <a:r>
              <a:rPr lang="en-US" dirty="0"/>
              <a:t>NOI period has closed, with applications due to GOHSEP July 31, 2023</a:t>
            </a:r>
          </a:p>
        </p:txBody>
      </p:sp>
    </p:spTree>
    <p:extLst>
      <p:ext uri="{BB962C8B-B14F-4D97-AF65-F5344CB8AC3E}">
        <p14:creationId xmlns:p14="http://schemas.microsoft.com/office/powerpoint/2010/main" val="3875741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Hazard Mitigation, Eligible Activities</a:t>
            </a:r>
          </a:p>
        </p:txBody>
      </p:sp>
      <p:sp>
        <p:nvSpPr>
          <p:cNvPr id="4" name="Rectangle 3"/>
          <p:cNvSpPr/>
          <p:nvPr/>
        </p:nvSpPr>
        <p:spPr>
          <a:xfrm>
            <a:off x="1031197" y="1929741"/>
            <a:ext cx="1974771" cy="523220"/>
          </a:xfrm>
          <a:prstGeom prst="rect">
            <a:avLst/>
          </a:prstGeom>
        </p:spPr>
        <p:txBody>
          <a:bodyPr wrap="none">
            <a:spAutoFit/>
          </a:bodyPr>
          <a:lstStyle/>
          <a:p>
            <a:pPr algn="ctr"/>
            <a:r>
              <a:rPr lang="en-US" sz="2800" u="sng" dirty="0"/>
              <a:t>HMGP/BRIC</a:t>
            </a:r>
          </a:p>
        </p:txBody>
      </p:sp>
      <p:sp>
        <p:nvSpPr>
          <p:cNvPr id="5" name="Content Placeholder 12"/>
          <p:cNvSpPr>
            <a:spLocks noGrp="1"/>
          </p:cNvSpPr>
          <p:nvPr>
            <p:ph sz="half" idx="4294967295"/>
          </p:nvPr>
        </p:nvSpPr>
        <p:spPr>
          <a:xfrm>
            <a:off x="628650" y="2335538"/>
            <a:ext cx="5181600" cy="3671888"/>
          </a:xfrm>
          <a:prstGeom prst="rect">
            <a:avLst/>
          </a:prstGeom>
        </p:spPr>
        <p:txBody>
          <a:bodyPr>
            <a:normAutofit/>
          </a:bodyPr>
          <a:lstStyle/>
          <a:p>
            <a:endParaRPr lang="en-US" sz="1800" dirty="0"/>
          </a:p>
          <a:p>
            <a:r>
              <a:rPr lang="en-US" sz="1800" dirty="0"/>
              <a:t>Community drainage projects</a:t>
            </a:r>
          </a:p>
          <a:p>
            <a:pPr lvl="1"/>
            <a:r>
              <a:rPr lang="en-US" sz="1800" dirty="0"/>
              <a:t>Retention/Detention Ponds</a:t>
            </a:r>
          </a:p>
          <a:p>
            <a:pPr lvl="1"/>
            <a:r>
              <a:rPr lang="en-US" sz="1800" dirty="0"/>
              <a:t>Drainage canal improvements</a:t>
            </a:r>
          </a:p>
          <a:p>
            <a:r>
              <a:rPr lang="en-US" sz="1800" dirty="0"/>
              <a:t>Community safe rooms</a:t>
            </a:r>
          </a:p>
          <a:p>
            <a:r>
              <a:rPr lang="en-US" sz="1800" dirty="0"/>
              <a:t>Wind retrofit projects</a:t>
            </a:r>
          </a:p>
          <a:p>
            <a:r>
              <a:rPr lang="en-US" sz="1800" dirty="0"/>
              <a:t>Mitigation Plan updates</a:t>
            </a:r>
          </a:p>
          <a:p>
            <a:r>
              <a:rPr lang="en-US" sz="1800" dirty="0"/>
              <a:t>Generator projects</a:t>
            </a:r>
          </a:p>
          <a:p>
            <a:r>
              <a:rPr lang="en-US" sz="1800" dirty="0"/>
              <a:t>Project Scoping</a:t>
            </a:r>
          </a:p>
          <a:p>
            <a:r>
              <a:rPr lang="en-US" sz="1800" dirty="0"/>
              <a:t>Residential Elevation/Acquisition projects</a:t>
            </a:r>
          </a:p>
          <a:p>
            <a:endParaRPr lang="en-US" dirty="0"/>
          </a:p>
        </p:txBody>
      </p:sp>
      <p:sp>
        <p:nvSpPr>
          <p:cNvPr id="6" name="Rectangle 5"/>
          <p:cNvSpPr/>
          <p:nvPr/>
        </p:nvSpPr>
        <p:spPr>
          <a:xfrm>
            <a:off x="6595399" y="1929741"/>
            <a:ext cx="865943" cy="523220"/>
          </a:xfrm>
          <a:prstGeom prst="rect">
            <a:avLst/>
          </a:prstGeom>
        </p:spPr>
        <p:txBody>
          <a:bodyPr wrap="none">
            <a:spAutoFit/>
          </a:bodyPr>
          <a:lstStyle/>
          <a:p>
            <a:pPr algn="ctr"/>
            <a:r>
              <a:rPr lang="en-US" sz="2800" u="sng" dirty="0"/>
              <a:t>FMA</a:t>
            </a:r>
          </a:p>
        </p:txBody>
      </p:sp>
      <p:sp>
        <p:nvSpPr>
          <p:cNvPr id="8" name="Content Placeholder 10"/>
          <p:cNvSpPr>
            <a:spLocks noGrp="1"/>
          </p:cNvSpPr>
          <p:nvPr>
            <p:ph sz="half" idx="4294967295"/>
          </p:nvPr>
        </p:nvSpPr>
        <p:spPr>
          <a:xfrm>
            <a:off x="4990381" y="2372003"/>
            <a:ext cx="4075981" cy="3091698"/>
          </a:xfrm>
          <a:prstGeom prst="rect">
            <a:avLst/>
          </a:prstGeom>
        </p:spPr>
        <p:txBody>
          <a:bodyPr>
            <a:normAutofit/>
          </a:bodyPr>
          <a:lstStyle/>
          <a:p>
            <a:endParaRPr lang="en-US" sz="2400" dirty="0"/>
          </a:p>
          <a:p>
            <a:r>
              <a:rPr lang="en-US" sz="1800" dirty="0"/>
              <a:t>Residential elevation projects</a:t>
            </a:r>
          </a:p>
          <a:p>
            <a:r>
              <a:rPr lang="en-US" sz="1800" dirty="0"/>
              <a:t>Residential acquisition projects</a:t>
            </a:r>
          </a:p>
          <a:p>
            <a:r>
              <a:rPr lang="en-US" sz="1800" dirty="0"/>
              <a:t>Community drainage projects</a:t>
            </a:r>
          </a:p>
          <a:p>
            <a:pPr lvl="1"/>
            <a:r>
              <a:rPr lang="en-US" sz="1800" dirty="0"/>
              <a:t>Retention/Detention Ponds</a:t>
            </a:r>
          </a:p>
          <a:p>
            <a:pPr lvl="1"/>
            <a:r>
              <a:rPr lang="en-US" sz="1800" dirty="0"/>
              <a:t>Drainage canal improvements</a:t>
            </a:r>
          </a:p>
        </p:txBody>
      </p:sp>
    </p:spTree>
    <p:extLst>
      <p:ext uri="{BB962C8B-B14F-4D97-AF65-F5344CB8AC3E}">
        <p14:creationId xmlns:p14="http://schemas.microsoft.com/office/powerpoint/2010/main" val="1719916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7132" y="1037230"/>
            <a:ext cx="6289735" cy="653459"/>
          </a:xfrm>
        </p:spPr>
        <p:txBody>
          <a:bodyPr/>
          <a:lstStyle/>
          <a:p>
            <a:r>
              <a:rPr lang="en-US" dirty="0"/>
              <a:t>HMA Insurance Requirements</a:t>
            </a:r>
          </a:p>
        </p:txBody>
      </p:sp>
      <p:sp>
        <p:nvSpPr>
          <p:cNvPr id="3" name="Content Placeholder 2"/>
          <p:cNvSpPr>
            <a:spLocks noGrp="1"/>
          </p:cNvSpPr>
          <p:nvPr>
            <p:ph idx="1"/>
          </p:nvPr>
        </p:nvSpPr>
        <p:spPr/>
        <p:txBody>
          <a:bodyPr>
            <a:normAutofit fontScale="92500" lnSpcReduction="20000"/>
          </a:bodyPr>
          <a:lstStyle/>
          <a:p>
            <a:r>
              <a:rPr lang="en-US" b="1" dirty="0"/>
              <a:t>HMGP &amp; BRIC</a:t>
            </a:r>
            <a:r>
              <a:rPr lang="en-US" dirty="0"/>
              <a:t>: </a:t>
            </a:r>
          </a:p>
          <a:p>
            <a:pPr marL="457200" lvl="1" indent="0">
              <a:buNone/>
            </a:pPr>
            <a:r>
              <a:rPr lang="en-US" dirty="0"/>
              <a:t>The property owner must </a:t>
            </a:r>
            <a:r>
              <a:rPr lang="en-US" b="1" dirty="0"/>
              <a:t>obtain and maintain flood insurance for the life of the structure</a:t>
            </a:r>
            <a:r>
              <a:rPr lang="en-US" dirty="0"/>
              <a:t>, regardless of transfer of ownership, in an amount at least equal to the project cost or to the maximum limit of coverage made available with respect to the mitigated property, whichever is less.</a:t>
            </a:r>
          </a:p>
          <a:p>
            <a:pPr marL="457200" lvl="1" indent="0">
              <a:buNone/>
            </a:pPr>
            <a:endParaRPr lang="en-US" dirty="0"/>
          </a:p>
          <a:p>
            <a:r>
              <a:rPr lang="en-US" b="1" dirty="0"/>
              <a:t>FMA</a:t>
            </a:r>
            <a:r>
              <a:rPr lang="en-US" dirty="0"/>
              <a:t>: </a:t>
            </a:r>
          </a:p>
          <a:p>
            <a:pPr lvl="1"/>
            <a:r>
              <a:rPr lang="en-US" dirty="0"/>
              <a:t>All applicants and </a:t>
            </a:r>
            <a:r>
              <a:rPr lang="en-US" dirty="0" err="1"/>
              <a:t>subapplicants</a:t>
            </a:r>
            <a:r>
              <a:rPr lang="en-US" dirty="0"/>
              <a:t> must be participating in the NFIP, and not be withdrawn, on probation, or suspended.</a:t>
            </a:r>
          </a:p>
          <a:p>
            <a:pPr lvl="1"/>
            <a:r>
              <a:rPr lang="en-US" dirty="0"/>
              <a:t>Structures identified in the </a:t>
            </a:r>
            <a:r>
              <a:rPr lang="en-US" dirty="0" err="1"/>
              <a:t>subapplication</a:t>
            </a:r>
            <a:r>
              <a:rPr lang="en-US" dirty="0"/>
              <a:t> must have an NFIP policy (including a Group Flood Insurance Policy [GFIP]) </a:t>
            </a:r>
            <a:r>
              <a:rPr lang="en-US" b="1" dirty="0"/>
              <a:t>in effect prior to the opening of the application period and the policy must be maintained throughout the life of the structure</a:t>
            </a:r>
            <a:r>
              <a:rPr lang="en-US" dirty="0"/>
              <a:t>, regardless of transfer of ownership of such property. </a:t>
            </a:r>
          </a:p>
        </p:txBody>
      </p:sp>
    </p:spTree>
    <p:extLst>
      <p:ext uri="{BB962C8B-B14F-4D97-AF65-F5344CB8AC3E}">
        <p14:creationId xmlns:p14="http://schemas.microsoft.com/office/powerpoint/2010/main" val="24004225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6b5e69-62d7-4d8a-9ec1-77ac5971931b" xsi:nil="true"/>
    <lcf76f155ced4ddcb4097134ff3c332f xmlns="c55ce691-0dbb-4562-ab90-cbcfe232791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1145DF05DCE3E49BE5702CC21F1D961" ma:contentTypeVersion="12" ma:contentTypeDescription="Create a new document." ma:contentTypeScope="" ma:versionID="b4ec258f4f7c66d824805e40cdda700f">
  <xsd:schema xmlns:xsd="http://www.w3.org/2001/XMLSchema" xmlns:xs="http://www.w3.org/2001/XMLSchema" xmlns:p="http://schemas.microsoft.com/office/2006/metadata/properties" xmlns:ns2="c55ce691-0dbb-4562-ab90-cbcfe2327911" xmlns:ns3="096b5e69-62d7-4d8a-9ec1-77ac5971931b" targetNamespace="http://schemas.microsoft.com/office/2006/metadata/properties" ma:root="true" ma:fieldsID="ef4690e678d118b422ad0472b4bedb9f" ns2:_="" ns3:_="">
    <xsd:import namespace="c55ce691-0dbb-4562-ab90-cbcfe2327911"/>
    <xsd:import namespace="096b5e69-62d7-4d8a-9ec1-77ac5971931b"/>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5ce691-0dbb-4562-ab90-cbcfe2327911"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a041ea59-33c4-48ff-94ef-ea055c729962"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6b5e69-62d7-4d8a-9ec1-77ac5971931b"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485c29c-98ba-4269-a3a9-5e3fae6f45ba}" ma:internalName="TaxCatchAll" ma:showField="CatchAllData" ma:web="096b5e69-62d7-4d8a-9ec1-77ac5971931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FC8841-7146-498C-8E4E-8BB9AAB68159}">
  <ds:schemaRefs>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99c824af-00e6-42ae-997c-5ead2d24546e"/>
    <ds:schemaRef ds:uri="http://purl.org/dc/elements/1.1/"/>
    <ds:schemaRef ds:uri="http://schemas.microsoft.com/office/infopath/2007/PartnerControls"/>
    <ds:schemaRef ds:uri="http://www.w3.org/XML/1998/namespace"/>
    <ds:schemaRef ds:uri="http://purl.org/dc/dcmitype/"/>
    <ds:schemaRef ds:uri="096b5e69-62d7-4d8a-9ec1-77ac5971931b"/>
    <ds:schemaRef ds:uri="c55ce691-0dbb-4562-ab90-cbcfe2327911"/>
  </ds:schemaRefs>
</ds:datastoreItem>
</file>

<file path=customXml/itemProps2.xml><?xml version="1.0" encoding="utf-8"?>
<ds:datastoreItem xmlns:ds="http://schemas.openxmlformats.org/officeDocument/2006/customXml" ds:itemID="{43930AC8-5830-4D32-AEAC-D7062F5438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5ce691-0dbb-4562-ab90-cbcfe2327911"/>
    <ds:schemaRef ds:uri="096b5e69-62d7-4d8a-9ec1-77ac597193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4B6E72-AB06-4A8F-BC1D-8A74ADF7D7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39070</TotalTime>
  <Words>383</Words>
  <Application>Microsoft Office PowerPoint</Application>
  <PresentationFormat>On-screen Show (4:3)</PresentationFormat>
  <Paragraphs>42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Hazard Mitigation Assistance </vt:lpstr>
      <vt:lpstr>Other Hazard Mitigation Assistance Initiatives</vt:lpstr>
      <vt:lpstr>Hazard Mitigation, Eligible Activities</vt:lpstr>
      <vt:lpstr>HMA Insurance Requirements</vt:lpstr>
    </vt:vector>
  </TitlesOfParts>
  <Company>State of Louisiana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Burr</dc:creator>
  <cp:lastModifiedBy>Giering, Jeffrey</cp:lastModifiedBy>
  <cp:revision>374</cp:revision>
  <dcterms:created xsi:type="dcterms:W3CDTF">2022-03-02T15:55:04Z</dcterms:created>
  <dcterms:modified xsi:type="dcterms:W3CDTF">2023-07-05T18:02:29Z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0x010100C1145DF05DCE3E49BE5702CC21F1D961</vt:lpwstr>
  </property>
</Properties>
</file>