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1810" r:id="rId5"/>
    <p:sldId id="320" r:id="rId6"/>
    <p:sldId id="317" r:id="rId7"/>
    <p:sldId id="1767" r:id="rId8"/>
    <p:sldId id="318" r:id="rId9"/>
    <p:sldId id="1811" r:id="rId10"/>
    <p:sldId id="1762" r:id="rId11"/>
    <p:sldId id="297" r:id="rId12"/>
    <p:sldId id="1759" r:id="rId13"/>
    <p:sldId id="1793" r:id="rId14"/>
    <p:sldId id="1812" r:id="rId15"/>
    <p:sldId id="1809" r:id="rId16"/>
    <p:sldId id="1808" r:id="rId17"/>
    <p:sldId id="17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66745-7792-4E7D-8DFF-3F96F943C4BC}" v="5" dt="2023-06-01T18:04:50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492945828637043"/>
          <c:y val="3.3609927174639856E-2"/>
          <c:w val="0.74872991536107014"/>
          <c:h val="0.8821013368752871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Sheet3!$P$12</c:f>
              <c:strCache>
                <c:ptCount val="1"/>
                <c:pt idx="0">
                  <c:v>Homeowner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Sheet3!$Q$11:$U$11</c:f>
              <c:strCache>
                <c:ptCount val="5"/>
                <c:pt idx="0">
                  <c:v>BFE</c:v>
                </c:pt>
                <c:pt idx="1">
                  <c:v>+1'</c:v>
                </c:pt>
                <c:pt idx="2">
                  <c:v>+2'</c:v>
                </c:pt>
                <c:pt idx="3">
                  <c:v>+3'</c:v>
                </c:pt>
                <c:pt idx="4">
                  <c:v>+4'</c:v>
                </c:pt>
              </c:strCache>
            </c:strRef>
          </c:cat>
          <c:val>
            <c:numRef>
              <c:f>Sheet3!$Q$12:$U$12</c:f>
              <c:numCache>
                <c:formatCode>General</c:formatCode>
                <c:ptCount val="5"/>
                <c:pt idx="0">
                  <c:v>1.7994737662725659E-2</c:v>
                </c:pt>
                <c:pt idx="1">
                  <c:v>1.2485278559625063E-3</c:v>
                </c:pt>
                <c:pt idx="2">
                  <c:v>1.0014431514526597E-4</c:v>
                </c:pt>
                <c:pt idx="3">
                  <c:v>9.7001671099010465E-6</c:v>
                </c:pt>
                <c:pt idx="4">
                  <c:v>1.089030880848729E-6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56-4231-9A56-619A276DE6C0}"/>
            </c:ext>
          </c:extLst>
        </c:ser>
        <c:ser>
          <c:idx val="1"/>
          <c:order val="1"/>
          <c:tx>
            <c:strRef>
              <c:f>Sheet3!$P$13</c:f>
              <c:strCache>
                <c:ptCount val="1"/>
                <c:pt idx="0">
                  <c:v>Landlord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Sheet3!$Q$11:$U$11</c:f>
              <c:strCache>
                <c:ptCount val="5"/>
                <c:pt idx="0">
                  <c:v>BFE</c:v>
                </c:pt>
                <c:pt idx="1">
                  <c:v>+1'</c:v>
                </c:pt>
                <c:pt idx="2">
                  <c:v>+2'</c:v>
                </c:pt>
                <c:pt idx="3">
                  <c:v>+3'</c:v>
                </c:pt>
                <c:pt idx="4">
                  <c:v>+4'</c:v>
                </c:pt>
              </c:strCache>
            </c:strRef>
          </c:cat>
          <c:val>
            <c:numRef>
              <c:f>Sheet3!$Q$13:$U$13</c:f>
              <c:numCache>
                <c:formatCode>General</c:formatCode>
                <c:ptCount val="5"/>
                <c:pt idx="0">
                  <c:v>1.2128677731814535E-2</c:v>
                </c:pt>
                <c:pt idx="1">
                  <c:v>8.4996239618006359E-4</c:v>
                </c:pt>
                <c:pt idx="2">
                  <c:v>6.9305858553421229E-5</c:v>
                </c:pt>
                <c:pt idx="3">
                  <c:v>6.8211440086603716E-6</c:v>
                </c:pt>
                <c:pt idx="4">
                  <c:v>7.7659126758822996E-7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56-4231-9A56-619A276DE6C0}"/>
            </c:ext>
          </c:extLst>
        </c:ser>
        <c:ser>
          <c:idx val="2"/>
          <c:order val="2"/>
          <c:tx>
            <c:strRef>
              <c:f>Sheet3!$P$14</c:f>
              <c:strCache>
                <c:ptCount val="1"/>
                <c:pt idx="0">
                  <c:v>Tenant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Sheet3!$Q$11:$U$11</c:f>
              <c:strCache>
                <c:ptCount val="5"/>
                <c:pt idx="0">
                  <c:v>BFE</c:v>
                </c:pt>
                <c:pt idx="1">
                  <c:v>+1'</c:v>
                </c:pt>
                <c:pt idx="2">
                  <c:v>+2'</c:v>
                </c:pt>
                <c:pt idx="3">
                  <c:v>+3'</c:v>
                </c:pt>
                <c:pt idx="4">
                  <c:v>+4'</c:v>
                </c:pt>
              </c:strCache>
            </c:strRef>
          </c:cat>
          <c:val>
            <c:numRef>
              <c:f>Sheet3!$Q$14:$U$14</c:f>
              <c:numCache>
                <c:formatCode>General</c:formatCode>
                <c:ptCount val="5"/>
                <c:pt idx="0">
                  <c:v>6.5591038072070895E-3</c:v>
                </c:pt>
                <c:pt idx="1">
                  <c:v>4.4955965970432782E-4</c:v>
                </c:pt>
                <c:pt idx="2">
                  <c:v>3.5385779513284963E-5</c:v>
                </c:pt>
                <c:pt idx="3">
                  <c:v>3.3628197441870171E-6</c:v>
                </c:pt>
                <c:pt idx="4">
                  <c:v>3.7096379993488021E-7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56-4231-9A56-619A276DE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0566096"/>
        <c:axId val="1200574416"/>
        <c:axId val="1966431440"/>
      </c:bar3DChart>
      <c:catAx>
        <c:axId val="120056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574416"/>
        <c:crosses val="autoZero"/>
        <c:auto val="1"/>
        <c:lblAlgn val="ctr"/>
        <c:lblOffset val="100"/>
        <c:noMultiLvlLbl val="0"/>
      </c:catAx>
      <c:valAx>
        <c:axId val="1200574416"/>
        <c:scaling>
          <c:orientation val="minMax"/>
          <c:max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Flood Risk as a Proportion of Building Replacement Value</a:t>
                </a:r>
              </a:p>
            </c:rich>
          </c:tx>
          <c:layout>
            <c:manualLayout>
              <c:xMode val="edge"/>
              <c:yMode val="edge"/>
              <c:x val="1.9515659926632168E-2"/>
              <c:y val="0.18736323069855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566096"/>
        <c:crosses val="autoZero"/>
        <c:crossBetween val="between"/>
      </c:valAx>
      <c:serAx>
        <c:axId val="1966431440"/>
        <c:scaling>
          <c:orientation val="minMax"/>
        </c:scaling>
        <c:delete val="1"/>
        <c:axPos val="b"/>
        <c:majorTickMark val="none"/>
        <c:minorTickMark val="none"/>
        <c:tickLblPos val="nextTo"/>
        <c:crossAx val="120057441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485373720875117"/>
          <c:y val="0.91641795661409853"/>
          <c:w val="0.62686993954997949"/>
          <c:h val="6.9717477631560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2B924E-5C61-4317-BD9F-7AFE8127CC8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096C1A-2C11-4E8D-93FD-ACEC535EE4B6}">
      <dgm:prSet/>
      <dgm:spPr/>
      <dgm:t>
        <a:bodyPr/>
        <a:lstStyle/>
        <a:p>
          <a:r>
            <a:rPr lang="en-US" dirty="0"/>
            <a:t>Incentives &amp; Barriers to Increased Freeboard to Enhance Flood Resilience in </a:t>
          </a:r>
          <a:r>
            <a:rPr lang="en-US" u="sng" dirty="0"/>
            <a:t>New Construction</a:t>
          </a:r>
        </a:p>
      </dgm:t>
    </dgm:pt>
    <dgm:pt modelId="{7312DF67-A3B3-447B-A2F3-5F27DA4F4B80}" type="parTrans" cxnId="{9BE33395-A087-499E-930D-0BF9869D17DB}">
      <dgm:prSet/>
      <dgm:spPr/>
      <dgm:t>
        <a:bodyPr/>
        <a:lstStyle/>
        <a:p>
          <a:endParaRPr lang="en-US"/>
        </a:p>
      </dgm:t>
    </dgm:pt>
    <dgm:pt modelId="{FD6F88DC-28AF-4FD8-9D88-A5E847C7112E}" type="sibTrans" cxnId="{9BE33395-A087-499E-930D-0BF9869D17DB}">
      <dgm:prSet/>
      <dgm:spPr/>
      <dgm:t>
        <a:bodyPr/>
        <a:lstStyle/>
        <a:p>
          <a:endParaRPr lang="en-US"/>
        </a:p>
      </dgm:t>
    </dgm:pt>
    <dgm:pt modelId="{E83E3274-40B5-4DE2-A8B2-944F8A20E3F9}">
      <dgm:prSet/>
      <dgm:spPr/>
      <dgm:t>
        <a:bodyPr/>
        <a:lstStyle/>
        <a:p>
          <a:r>
            <a:rPr lang="en-US" i="0" dirty="0"/>
            <a:t>Economic, Social and Policy Pathways to Freeboard Adoption for </a:t>
          </a:r>
          <a:r>
            <a:rPr lang="en-US" i="0" u="sng" dirty="0"/>
            <a:t>Existing Homes</a:t>
          </a:r>
          <a:endParaRPr lang="en-US" u="sng" dirty="0"/>
        </a:p>
      </dgm:t>
    </dgm:pt>
    <dgm:pt modelId="{55833CE5-2E37-4D08-ADEF-608F62E33C67}" type="parTrans" cxnId="{048754EF-1C11-4B40-8FB9-32F18A1415AC}">
      <dgm:prSet/>
      <dgm:spPr/>
      <dgm:t>
        <a:bodyPr/>
        <a:lstStyle/>
        <a:p>
          <a:endParaRPr lang="en-US"/>
        </a:p>
      </dgm:t>
    </dgm:pt>
    <dgm:pt modelId="{1793164C-3C08-4B49-80B3-D3C5A75FA585}" type="sibTrans" cxnId="{048754EF-1C11-4B40-8FB9-32F18A1415AC}">
      <dgm:prSet/>
      <dgm:spPr/>
      <dgm:t>
        <a:bodyPr/>
        <a:lstStyle/>
        <a:p>
          <a:endParaRPr lang="en-US"/>
        </a:p>
      </dgm:t>
    </dgm:pt>
    <dgm:pt modelId="{0E08BDCA-E1BD-4231-914B-C4A18DE53DDC}" type="pres">
      <dgm:prSet presAssocID="{212B924E-5C61-4317-BD9F-7AFE8127CC8C}" presName="vert0" presStyleCnt="0">
        <dgm:presLayoutVars>
          <dgm:dir/>
          <dgm:animOne val="branch"/>
          <dgm:animLvl val="lvl"/>
        </dgm:presLayoutVars>
      </dgm:prSet>
      <dgm:spPr/>
    </dgm:pt>
    <dgm:pt modelId="{17F3B767-90E1-4A4E-A0D1-0EA697D87943}" type="pres">
      <dgm:prSet presAssocID="{9F096C1A-2C11-4E8D-93FD-ACEC535EE4B6}" presName="thickLine" presStyleLbl="alignNode1" presStyleIdx="0" presStyleCnt="2"/>
      <dgm:spPr/>
    </dgm:pt>
    <dgm:pt modelId="{CCDDC8F5-6C23-47CE-88B6-ECEBD8C7C2C7}" type="pres">
      <dgm:prSet presAssocID="{9F096C1A-2C11-4E8D-93FD-ACEC535EE4B6}" presName="horz1" presStyleCnt="0"/>
      <dgm:spPr/>
    </dgm:pt>
    <dgm:pt modelId="{7F85A48E-03A9-4E31-B97C-605D3B4ADE16}" type="pres">
      <dgm:prSet presAssocID="{9F096C1A-2C11-4E8D-93FD-ACEC535EE4B6}" presName="tx1" presStyleLbl="revTx" presStyleIdx="0" presStyleCnt="2"/>
      <dgm:spPr/>
    </dgm:pt>
    <dgm:pt modelId="{DD8034E0-1DA2-41BE-AD8E-C15978089A25}" type="pres">
      <dgm:prSet presAssocID="{9F096C1A-2C11-4E8D-93FD-ACEC535EE4B6}" presName="vert1" presStyleCnt="0"/>
      <dgm:spPr/>
    </dgm:pt>
    <dgm:pt modelId="{9785E8B0-0D25-4C34-8707-A89B2E0FD726}" type="pres">
      <dgm:prSet presAssocID="{E83E3274-40B5-4DE2-A8B2-944F8A20E3F9}" presName="thickLine" presStyleLbl="alignNode1" presStyleIdx="1" presStyleCnt="2"/>
      <dgm:spPr/>
    </dgm:pt>
    <dgm:pt modelId="{B7B6B2B4-2FEE-47F7-AD46-C73157C8AEF1}" type="pres">
      <dgm:prSet presAssocID="{E83E3274-40B5-4DE2-A8B2-944F8A20E3F9}" presName="horz1" presStyleCnt="0"/>
      <dgm:spPr/>
    </dgm:pt>
    <dgm:pt modelId="{D03C0EEF-2CAB-48F2-B268-99F801CFA5A2}" type="pres">
      <dgm:prSet presAssocID="{E83E3274-40B5-4DE2-A8B2-944F8A20E3F9}" presName="tx1" presStyleLbl="revTx" presStyleIdx="1" presStyleCnt="2"/>
      <dgm:spPr/>
    </dgm:pt>
    <dgm:pt modelId="{4586A264-560D-4F71-8BAD-553B7DF9B163}" type="pres">
      <dgm:prSet presAssocID="{E83E3274-40B5-4DE2-A8B2-944F8A20E3F9}" presName="vert1" presStyleCnt="0"/>
      <dgm:spPr/>
    </dgm:pt>
  </dgm:ptLst>
  <dgm:cxnLst>
    <dgm:cxn modelId="{5EEBB22A-C1B8-4337-B8E6-8BA2D42C6888}" type="presOf" srcId="{E83E3274-40B5-4DE2-A8B2-944F8A20E3F9}" destId="{D03C0EEF-2CAB-48F2-B268-99F801CFA5A2}" srcOrd="0" destOrd="0" presId="urn:microsoft.com/office/officeart/2008/layout/LinedList"/>
    <dgm:cxn modelId="{9BE33395-A087-499E-930D-0BF9869D17DB}" srcId="{212B924E-5C61-4317-BD9F-7AFE8127CC8C}" destId="{9F096C1A-2C11-4E8D-93FD-ACEC535EE4B6}" srcOrd="0" destOrd="0" parTransId="{7312DF67-A3B3-447B-A2F3-5F27DA4F4B80}" sibTransId="{FD6F88DC-28AF-4FD8-9D88-A5E847C7112E}"/>
    <dgm:cxn modelId="{E3A727CE-8E62-4A19-9305-BE794CCC9B95}" type="presOf" srcId="{212B924E-5C61-4317-BD9F-7AFE8127CC8C}" destId="{0E08BDCA-E1BD-4231-914B-C4A18DE53DDC}" srcOrd="0" destOrd="0" presId="urn:microsoft.com/office/officeart/2008/layout/LinedList"/>
    <dgm:cxn modelId="{CAAFB4DD-6635-471F-BD57-CF6B66B7DAD3}" type="presOf" srcId="{9F096C1A-2C11-4E8D-93FD-ACEC535EE4B6}" destId="{7F85A48E-03A9-4E31-B97C-605D3B4ADE16}" srcOrd="0" destOrd="0" presId="urn:microsoft.com/office/officeart/2008/layout/LinedList"/>
    <dgm:cxn modelId="{048754EF-1C11-4B40-8FB9-32F18A1415AC}" srcId="{212B924E-5C61-4317-BD9F-7AFE8127CC8C}" destId="{E83E3274-40B5-4DE2-A8B2-944F8A20E3F9}" srcOrd="1" destOrd="0" parTransId="{55833CE5-2E37-4D08-ADEF-608F62E33C67}" sibTransId="{1793164C-3C08-4B49-80B3-D3C5A75FA585}"/>
    <dgm:cxn modelId="{BCAA1C0D-6B65-4FC5-8EF9-663D0C0188DA}" type="presParOf" srcId="{0E08BDCA-E1BD-4231-914B-C4A18DE53DDC}" destId="{17F3B767-90E1-4A4E-A0D1-0EA697D87943}" srcOrd="0" destOrd="0" presId="urn:microsoft.com/office/officeart/2008/layout/LinedList"/>
    <dgm:cxn modelId="{E933BF38-AB00-4CB1-87E0-385D07E4F4B4}" type="presParOf" srcId="{0E08BDCA-E1BD-4231-914B-C4A18DE53DDC}" destId="{CCDDC8F5-6C23-47CE-88B6-ECEBD8C7C2C7}" srcOrd="1" destOrd="0" presId="urn:microsoft.com/office/officeart/2008/layout/LinedList"/>
    <dgm:cxn modelId="{6F20704E-02BE-423F-8D54-0D5AA59C0DD4}" type="presParOf" srcId="{CCDDC8F5-6C23-47CE-88B6-ECEBD8C7C2C7}" destId="{7F85A48E-03A9-4E31-B97C-605D3B4ADE16}" srcOrd="0" destOrd="0" presId="urn:microsoft.com/office/officeart/2008/layout/LinedList"/>
    <dgm:cxn modelId="{83A8E056-8290-4D42-A680-69EBD26FFB87}" type="presParOf" srcId="{CCDDC8F5-6C23-47CE-88B6-ECEBD8C7C2C7}" destId="{DD8034E0-1DA2-41BE-AD8E-C15978089A25}" srcOrd="1" destOrd="0" presId="urn:microsoft.com/office/officeart/2008/layout/LinedList"/>
    <dgm:cxn modelId="{BABA4250-4D9E-4559-B699-76E9A7361E3D}" type="presParOf" srcId="{0E08BDCA-E1BD-4231-914B-C4A18DE53DDC}" destId="{9785E8B0-0D25-4C34-8707-A89B2E0FD726}" srcOrd="2" destOrd="0" presId="urn:microsoft.com/office/officeart/2008/layout/LinedList"/>
    <dgm:cxn modelId="{3B8D752C-E5E9-41E9-96BA-06293CEBD1DC}" type="presParOf" srcId="{0E08BDCA-E1BD-4231-914B-C4A18DE53DDC}" destId="{B7B6B2B4-2FEE-47F7-AD46-C73157C8AEF1}" srcOrd="3" destOrd="0" presId="urn:microsoft.com/office/officeart/2008/layout/LinedList"/>
    <dgm:cxn modelId="{41D53C07-0EAB-4043-B71C-2BFC292BD3FA}" type="presParOf" srcId="{B7B6B2B4-2FEE-47F7-AD46-C73157C8AEF1}" destId="{D03C0EEF-2CAB-48F2-B268-99F801CFA5A2}" srcOrd="0" destOrd="0" presId="urn:microsoft.com/office/officeart/2008/layout/LinedList"/>
    <dgm:cxn modelId="{E34F39C2-84E9-4C72-B452-73870DD39428}" type="presParOf" srcId="{B7B6B2B4-2FEE-47F7-AD46-C73157C8AEF1}" destId="{4586A264-560D-4F71-8BAD-553B7DF9B1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503388-D423-4A9E-8E42-56AF344873A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1E161-AD94-4D79-9E94-579856B0DE02}">
      <dgm:prSet/>
      <dgm:spPr/>
      <dgm:t>
        <a:bodyPr/>
        <a:lstStyle/>
        <a:p>
          <a:r>
            <a:rPr lang="en-US" dirty="0" err="1"/>
            <a:t>FloodSafeHome</a:t>
          </a:r>
          <a:endParaRPr lang="en-US" dirty="0"/>
        </a:p>
      </dgm:t>
    </dgm:pt>
    <dgm:pt modelId="{7F9B480A-F8AD-438C-8E99-BA84BC93A654}" type="parTrans" cxnId="{B2AAD702-E4D5-440E-B742-DBBA79F78CBC}">
      <dgm:prSet/>
      <dgm:spPr/>
      <dgm:t>
        <a:bodyPr/>
        <a:lstStyle/>
        <a:p>
          <a:endParaRPr lang="en-US"/>
        </a:p>
      </dgm:t>
    </dgm:pt>
    <dgm:pt modelId="{6657FAC3-7CE7-4149-A64E-CAFDE3C9821C}" type="sibTrans" cxnId="{B2AAD702-E4D5-440E-B742-DBBA79F78CBC}">
      <dgm:prSet/>
      <dgm:spPr/>
      <dgm:t>
        <a:bodyPr/>
        <a:lstStyle/>
        <a:p>
          <a:endParaRPr lang="en-US"/>
        </a:p>
      </dgm:t>
    </dgm:pt>
    <dgm:pt modelId="{5A7FD473-CB8F-49CD-8A20-B2ABE48A5879}">
      <dgm:prSet/>
      <dgm:spPr/>
      <dgm:t>
        <a:bodyPr/>
        <a:lstStyle/>
        <a:p>
          <a:pPr algn="ctr"/>
          <a:r>
            <a:rPr lang="en-US" dirty="0"/>
            <a:t>Feedback</a:t>
          </a:r>
        </a:p>
      </dgm:t>
    </dgm:pt>
    <dgm:pt modelId="{6CA72BED-4370-4820-A6C1-F4C6DF97F264}" type="parTrans" cxnId="{7DD41D64-23AD-4A4E-94C3-DEC0AC99B9C2}">
      <dgm:prSet/>
      <dgm:spPr/>
      <dgm:t>
        <a:bodyPr/>
        <a:lstStyle/>
        <a:p>
          <a:endParaRPr lang="en-US"/>
        </a:p>
      </dgm:t>
    </dgm:pt>
    <dgm:pt modelId="{7E4E33E7-7FBC-4D55-8966-CB724593C33A}" type="sibTrans" cxnId="{7DD41D64-23AD-4A4E-94C3-DEC0AC99B9C2}">
      <dgm:prSet/>
      <dgm:spPr/>
      <dgm:t>
        <a:bodyPr/>
        <a:lstStyle/>
        <a:p>
          <a:endParaRPr lang="en-US"/>
        </a:p>
      </dgm:t>
    </dgm:pt>
    <dgm:pt modelId="{86E233B9-60D7-44DE-A7C0-7DDD7CDEB14E}" type="pres">
      <dgm:prSet presAssocID="{23503388-D423-4A9E-8E42-56AF344873A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4036F75-789A-46DD-9750-43026BC45703}" type="pres">
      <dgm:prSet presAssocID="{D1D1E161-AD94-4D79-9E94-579856B0DE02}" presName="hierRoot1" presStyleCnt="0">
        <dgm:presLayoutVars>
          <dgm:hierBranch val="init"/>
        </dgm:presLayoutVars>
      </dgm:prSet>
      <dgm:spPr/>
    </dgm:pt>
    <dgm:pt modelId="{043C0E7A-2CC0-449D-BCD0-1709938CBC19}" type="pres">
      <dgm:prSet presAssocID="{D1D1E161-AD94-4D79-9E94-579856B0DE02}" presName="rootComposite1" presStyleCnt="0"/>
      <dgm:spPr/>
    </dgm:pt>
    <dgm:pt modelId="{BCDD3458-8189-4E31-AC25-AC92BF5AA5DC}" type="pres">
      <dgm:prSet presAssocID="{D1D1E161-AD94-4D79-9E94-579856B0DE02}" presName="rootText1" presStyleLbl="node0" presStyleIdx="0" presStyleCnt="2">
        <dgm:presLayoutVars>
          <dgm:chPref val="3"/>
        </dgm:presLayoutVars>
      </dgm:prSet>
      <dgm:spPr/>
    </dgm:pt>
    <dgm:pt modelId="{597B114C-0990-4D19-A25E-056215ED4F5B}" type="pres">
      <dgm:prSet presAssocID="{D1D1E161-AD94-4D79-9E94-579856B0DE02}" presName="rootConnector1" presStyleLbl="node1" presStyleIdx="0" presStyleCnt="0"/>
      <dgm:spPr/>
    </dgm:pt>
    <dgm:pt modelId="{92A8319A-BA34-404D-85CF-9A0A46099502}" type="pres">
      <dgm:prSet presAssocID="{D1D1E161-AD94-4D79-9E94-579856B0DE02}" presName="hierChild2" presStyleCnt="0"/>
      <dgm:spPr/>
    </dgm:pt>
    <dgm:pt modelId="{CCF448D7-402F-4120-A604-71F537ABBA01}" type="pres">
      <dgm:prSet presAssocID="{D1D1E161-AD94-4D79-9E94-579856B0DE02}" presName="hierChild3" presStyleCnt="0"/>
      <dgm:spPr/>
    </dgm:pt>
    <dgm:pt modelId="{33E4AB36-9B4D-4934-8FBF-A70C4F12F60D}" type="pres">
      <dgm:prSet presAssocID="{5A7FD473-CB8F-49CD-8A20-B2ABE48A5879}" presName="hierRoot1" presStyleCnt="0">
        <dgm:presLayoutVars>
          <dgm:hierBranch val="init"/>
        </dgm:presLayoutVars>
      </dgm:prSet>
      <dgm:spPr/>
    </dgm:pt>
    <dgm:pt modelId="{FDDB25F5-F998-4AB9-A1BA-1EA6F9ED8353}" type="pres">
      <dgm:prSet presAssocID="{5A7FD473-CB8F-49CD-8A20-B2ABE48A5879}" presName="rootComposite1" presStyleCnt="0"/>
      <dgm:spPr/>
    </dgm:pt>
    <dgm:pt modelId="{91CE315A-332D-4C06-96E4-EF121EB866F6}" type="pres">
      <dgm:prSet presAssocID="{5A7FD473-CB8F-49CD-8A20-B2ABE48A5879}" presName="rootText1" presStyleLbl="node0" presStyleIdx="1" presStyleCnt="2" custLinFactNeighborX="-54575" custLinFactNeighborY="3543">
        <dgm:presLayoutVars>
          <dgm:chPref val="3"/>
        </dgm:presLayoutVars>
      </dgm:prSet>
      <dgm:spPr/>
    </dgm:pt>
    <dgm:pt modelId="{6D3663CB-E184-4C54-8B14-78CBC7F67C7C}" type="pres">
      <dgm:prSet presAssocID="{5A7FD473-CB8F-49CD-8A20-B2ABE48A5879}" presName="rootConnector1" presStyleLbl="node1" presStyleIdx="0" presStyleCnt="0"/>
      <dgm:spPr/>
    </dgm:pt>
    <dgm:pt modelId="{746DAEE5-AB89-4AD8-B86C-B94F1DB87E2C}" type="pres">
      <dgm:prSet presAssocID="{5A7FD473-CB8F-49CD-8A20-B2ABE48A5879}" presName="hierChild2" presStyleCnt="0"/>
      <dgm:spPr/>
    </dgm:pt>
    <dgm:pt modelId="{36D1FF7F-2E31-49EE-B633-D7C7E45EB6E6}" type="pres">
      <dgm:prSet presAssocID="{5A7FD473-CB8F-49CD-8A20-B2ABE48A5879}" presName="hierChild3" presStyleCnt="0"/>
      <dgm:spPr/>
    </dgm:pt>
  </dgm:ptLst>
  <dgm:cxnLst>
    <dgm:cxn modelId="{AE083602-765F-49CA-AF62-D05E54A47518}" type="presOf" srcId="{5A7FD473-CB8F-49CD-8A20-B2ABE48A5879}" destId="{91CE315A-332D-4C06-96E4-EF121EB866F6}" srcOrd="0" destOrd="0" presId="urn:microsoft.com/office/officeart/2009/3/layout/HorizontalOrganizationChart"/>
    <dgm:cxn modelId="{B2AAD702-E4D5-440E-B742-DBBA79F78CBC}" srcId="{23503388-D423-4A9E-8E42-56AF344873A5}" destId="{D1D1E161-AD94-4D79-9E94-579856B0DE02}" srcOrd="0" destOrd="0" parTransId="{7F9B480A-F8AD-438C-8E99-BA84BC93A654}" sibTransId="{6657FAC3-7CE7-4149-A64E-CAFDE3C9821C}"/>
    <dgm:cxn modelId="{E5767E0E-ED0A-49A8-9B09-0FC504F0D47D}" type="presOf" srcId="{D1D1E161-AD94-4D79-9E94-579856B0DE02}" destId="{597B114C-0990-4D19-A25E-056215ED4F5B}" srcOrd="1" destOrd="0" presId="urn:microsoft.com/office/officeart/2009/3/layout/HorizontalOrganizationChart"/>
    <dgm:cxn modelId="{7DD41D64-23AD-4A4E-94C3-DEC0AC99B9C2}" srcId="{23503388-D423-4A9E-8E42-56AF344873A5}" destId="{5A7FD473-CB8F-49CD-8A20-B2ABE48A5879}" srcOrd="1" destOrd="0" parTransId="{6CA72BED-4370-4820-A6C1-F4C6DF97F264}" sibTransId="{7E4E33E7-7FBC-4D55-8966-CB724593C33A}"/>
    <dgm:cxn modelId="{6A27A166-4533-4A6D-B6A0-B8EB82EA023C}" type="presOf" srcId="{D1D1E161-AD94-4D79-9E94-579856B0DE02}" destId="{BCDD3458-8189-4E31-AC25-AC92BF5AA5DC}" srcOrd="0" destOrd="0" presId="urn:microsoft.com/office/officeart/2009/3/layout/HorizontalOrganizationChart"/>
    <dgm:cxn modelId="{43360999-0800-4914-BEF6-A2B04FCC1D32}" type="presOf" srcId="{5A7FD473-CB8F-49CD-8A20-B2ABE48A5879}" destId="{6D3663CB-E184-4C54-8B14-78CBC7F67C7C}" srcOrd="1" destOrd="0" presId="urn:microsoft.com/office/officeart/2009/3/layout/HorizontalOrganizationChart"/>
    <dgm:cxn modelId="{743B48CA-8987-4C87-90B2-D3BF0E0D53AA}" type="presOf" srcId="{23503388-D423-4A9E-8E42-56AF344873A5}" destId="{86E233B9-60D7-44DE-A7C0-7DDD7CDEB14E}" srcOrd="0" destOrd="0" presId="urn:microsoft.com/office/officeart/2009/3/layout/HorizontalOrganizationChart"/>
    <dgm:cxn modelId="{1D0D1473-5339-4533-A90E-CE679A78437A}" type="presParOf" srcId="{86E233B9-60D7-44DE-A7C0-7DDD7CDEB14E}" destId="{A4036F75-789A-46DD-9750-43026BC45703}" srcOrd="0" destOrd="0" presId="urn:microsoft.com/office/officeart/2009/3/layout/HorizontalOrganizationChart"/>
    <dgm:cxn modelId="{B99D8559-E397-4385-94F4-88BE8415DE92}" type="presParOf" srcId="{A4036F75-789A-46DD-9750-43026BC45703}" destId="{043C0E7A-2CC0-449D-BCD0-1709938CBC19}" srcOrd="0" destOrd="0" presId="urn:microsoft.com/office/officeart/2009/3/layout/HorizontalOrganizationChart"/>
    <dgm:cxn modelId="{257548EB-F21E-4551-9AA2-63C3E1547B39}" type="presParOf" srcId="{043C0E7A-2CC0-449D-BCD0-1709938CBC19}" destId="{BCDD3458-8189-4E31-AC25-AC92BF5AA5DC}" srcOrd="0" destOrd="0" presId="urn:microsoft.com/office/officeart/2009/3/layout/HorizontalOrganizationChart"/>
    <dgm:cxn modelId="{BBC4FF96-F566-4EF1-9F98-3DAFBF1F8E30}" type="presParOf" srcId="{043C0E7A-2CC0-449D-BCD0-1709938CBC19}" destId="{597B114C-0990-4D19-A25E-056215ED4F5B}" srcOrd="1" destOrd="0" presId="urn:microsoft.com/office/officeart/2009/3/layout/HorizontalOrganizationChart"/>
    <dgm:cxn modelId="{6F507D63-74CE-4EAE-8EC7-3FD55F9FA48D}" type="presParOf" srcId="{A4036F75-789A-46DD-9750-43026BC45703}" destId="{92A8319A-BA34-404D-85CF-9A0A46099502}" srcOrd="1" destOrd="0" presId="urn:microsoft.com/office/officeart/2009/3/layout/HorizontalOrganizationChart"/>
    <dgm:cxn modelId="{2459716A-AFD1-4295-A9C3-FFB5F22F5D5D}" type="presParOf" srcId="{A4036F75-789A-46DD-9750-43026BC45703}" destId="{CCF448D7-402F-4120-A604-71F537ABBA01}" srcOrd="2" destOrd="0" presId="urn:microsoft.com/office/officeart/2009/3/layout/HorizontalOrganizationChart"/>
    <dgm:cxn modelId="{D2EB8623-7D3F-4CDE-9F75-AFC79B55F02B}" type="presParOf" srcId="{86E233B9-60D7-44DE-A7C0-7DDD7CDEB14E}" destId="{33E4AB36-9B4D-4934-8FBF-A70C4F12F60D}" srcOrd="1" destOrd="0" presId="urn:microsoft.com/office/officeart/2009/3/layout/HorizontalOrganizationChart"/>
    <dgm:cxn modelId="{E745A653-FC0B-4331-95D0-BFF83D0BFAFE}" type="presParOf" srcId="{33E4AB36-9B4D-4934-8FBF-A70C4F12F60D}" destId="{FDDB25F5-F998-4AB9-A1BA-1EA6F9ED8353}" srcOrd="0" destOrd="0" presId="urn:microsoft.com/office/officeart/2009/3/layout/HorizontalOrganizationChart"/>
    <dgm:cxn modelId="{B373412F-B8AD-4F71-99BE-69FEEDEC148C}" type="presParOf" srcId="{FDDB25F5-F998-4AB9-A1BA-1EA6F9ED8353}" destId="{91CE315A-332D-4C06-96E4-EF121EB866F6}" srcOrd="0" destOrd="0" presId="urn:microsoft.com/office/officeart/2009/3/layout/HorizontalOrganizationChart"/>
    <dgm:cxn modelId="{7F42817F-A443-40C5-9CFB-B46E66509CB2}" type="presParOf" srcId="{FDDB25F5-F998-4AB9-A1BA-1EA6F9ED8353}" destId="{6D3663CB-E184-4C54-8B14-78CBC7F67C7C}" srcOrd="1" destOrd="0" presId="urn:microsoft.com/office/officeart/2009/3/layout/HorizontalOrganizationChart"/>
    <dgm:cxn modelId="{D9BF2678-2AC8-484B-9507-768D13D5EC62}" type="presParOf" srcId="{33E4AB36-9B4D-4934-8FBF-A70C4F12F60D}" destId="{746DAEE5-AB89-4AD8-B86C-B94F1DB87E2C}" srcOrd="1" destOrd="0" presId="urn:microsoft.com/office/officeart/2009/3/layout/HorizontalOrganizationChart"/>
    <dgm:cxn modelId="{5305864D-1E97-43F8-8BA6-1F0EE50E51AC}" type="presParOf" srcId="{33E4AB36-9B4D-4934-8FBF-A70C4F12F60D}" destId="{36D1FF7F-2E31-49EE-B633-D7C7E45EB6E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3B767-90E1-4A4E-A0D1-0EA697D87943}">
      <dsp:nvSpPr>
        <dsp:cNvPr id="0" name=""/>
        <dsp:cNvSpPr/>
      </dsp:nvSpPr>
      <dsp:spPr>
        <a:xfrm>
          <a:off x="0" y="0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5A48E-03A9-4E31-B97C-605D3B4ADE16}">
      <dsp:nvSpPr>
        <dsp:cNvPr id="0" name=""/>
        <dsp:cNvSpPr/>
      </dsp:nvSpPr>
      <dsp:spPr>
        <a:xfrm>
          <a:off x="0" y="0"/>
          <a:ext cx="7728267" cy="254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Incentives &amp; Barriers to Increased Freeboard to Enhance Flood Resilience in </a:t>
          </a:r>
          <a:r>
            <a:rPr lang="en-US" sz="4200" u="sng" kern="1200" dirty="0"/>
            <a:t>New Construction</a:t>
          </a:r>
        </a:p>
      </dsp:txBody>
      <dsp:txXfrm>
        <a:off x="0" y="0"/>
        <a:ext cx="7728267" cy="2543662"/>
      </dsp:txXfrm>
    </dsp:sp>
    <dsp:sp modelId="{9785E8B0-0D25-4C34-8707-A89B2E0FD726}">
      <dsp:nvSpPr>
        <dsp:cNvPr id="0" name=""/>
        <dsp:cNvSpPr/>
      </dsp:nvSpPr>
      <dsp:spPr>
        <a:xfrm>
          <a:off x="0" y="2543662"/>
          <a:ext cx="772826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C0EEF-2CAB-48F2-B268-99F801CFA5A2}">
      <dsp:nvSpPr>
        <dsp:cNvPr id="0" name=""/>
        <dsp:cNvSpPr/>
      </dsp:nvSpPr>
      <dsp:spPr>
        <a:xfrm>
          <a:off x="0" y="2543662"/>
          <a:ext cx="7728267" cy="254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i="0" kern="1200" dirty="0"/>
            <a:t>Economic, Social and Policy Pathways to Freeboard Adoption for </a:t>
          </a:r>
          <a:r>
            <a:rPr lang="en-US" sz="4200" i="0" u="sng" kern="1200" dirty="0"/>
            <a:t>Existing Homes</a:t>
          </a:r>
          <a:endParaRPr lang="en-US" sz="4200" u="sng" kern="1200" dirty="0"/>
        </a:p>
      </dsp:txBody>
      <dsp:txXfrm>
        <a:off x="0" y="2543662"/>
        <a:ext cx="7728267" cy="2543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D3458-8189-4E31-AC25-AC92BF5AA5DC}">
      <dsp:nvSpPr>
        <dsp:cNvPr id="0" name=""/>
        <dsp:cNvSpPr/>
      </dsp:nvSpPr>
      <dsp:spPr>
        <a:xfrm>
          <a:off x="645" y="617202"/>
          <a:ext cx="5288258" cy="1612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FloodSafeHome</a:t>
          </a:r>
          <a:endParaRPr lang="en-US" sz="6300" kern="1200" dirty="0"/>
        </a:p>
      </dsp:txBody>
      <dsp:txXfrm>
        <a:off x="645" y="617202"/>
        <a:ext cx="5288258" cy="1612918"/>
      </dsp:txXfrm>
    </dsp:sp>
    <dsp:sp modelId="{91CE315A-332D-4C06-96E4-EF121EB866F6}">
      <dsp:nvSpPr>
        <dsp:cNvPr id="0" name=""/>
        <dsp:cNvSpPr/>
      </dsp:nvSpPr>
      <dsp:spPr>
        <a:xfrm>
          <a:off x="0" y="2948299"/>
          <a:ext cx="5288258" cy="1612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Feedback</a:t>
          </a:r>
        </a:p>
      </dsp:txBody>
      <dsp:txXfrm>
        <a:off x="0" y="2948299"/>
        <a:ext cx="5288258" cy="1612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BC756-8D11-4318-B596-4E9BC814A5A2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2A173-6740-4EF9-9280-A5C260A6E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on this slide you can see the three parishes in darker green – Terrebonne, Jefferson, and St. Tammany, that Flood Safe Home serves in its first attempt.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6EBFF-B6B2-4DB5-8DA6-7A450707B9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AB4D-6791-86E4-E4AB-E1DB346E5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5EEC1-80ED-C0E6-2915-6F129F902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C3BA6-71A1-B05E-16E4-ED37E1CC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4F05D-3D02-C618-6E6F-933EBFE1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238AD-31F9-34FF-7FB1-6DABCC98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0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F347-8507-A53B-EF0B-63DCD9A9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15F14-2989-67D3-FCFB-598B420B7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96F27-A300-3F03-3FAE-5A31BD32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A0B24-07D0-34D7-0835-BFC1D580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06C2-2CAE-48FD-AD5D-66DBAB35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DCDF05-AAC8-9F3E-4CE0-C27A26DC0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8B446-4E28-8E4E-DBD5-0D89912FD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B049D-CDEE-ED57-F4F6-70125391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9DA36-7F6B-A800-BD63-D2E2959B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1B078-3D62-A492-BCB3-F8EC6BDC5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3F00-2C42-AA7A-98C0-0783B611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06BAB-C81A-F0DD-56C0-D481C321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49774-1199-7446-3462-A15B092D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A6FE2-2D37-8238-219E-D7BD74E3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605C-12D0-D3CB-676E-06DEB550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9738-2E0C-90D1-8F6F-FE832DAF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ABA89-E157-45A3-9226-F6168166E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E59BC-B719-3FB4-E65A-798140F0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D3D92-3C4C-8225-5F90-62504949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8CE69-8E77-54E1-FF26-7A3578BF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A87E-6F49-0B3C-779E-2DA3F2B2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0CE27-7E2D-E816-98ED-61B339B0D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FFBF3-6DAE-9CE5-389B-40BA1F66F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E4DF6-AE90-0CA7-1F9B-47FF9642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3D57E-4721-DF19-1D50-D236B76C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86DC9-EC2A-6C48-BCFE-8812D6F1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6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41CD-D006-1FB1-EEFB-F9079C41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345FD-EE70-CC9D-2CB9-D46F700F2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39D9C-AA3B-C91B-F41D-94B855737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003B5-D16E-43D5-31F5-43713888C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79B98-369F-E086-F52E-BF22B9981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6241A6-40EF-A73E-2B61-353006DE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B8794-04D6-4396-19FF-F9C378F4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C62C4-9CB0-9B95-CC0B-DE6008FE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6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E5EE-0A53-99C7-E288-23F861C3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AFE8A-CD74-8261-8FB9-EC294F0F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7E9BD-7772-9F5D-7F89-DEF59A94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76E7A-FCA8-E5A6-D344-AE405FE3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0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36D1CC-2645-95E5-E420-6A5DA935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6E62B-EB3B-8E8F-EC41-A8F1D82D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EEC6C-32E1-2C03-FABE-00BD1411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45B0-D8FB-8757-410E-3B7A4803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4B690-F239-EB33-43A1-169D72489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D7CB8-7052-2504-17C5-2F8992550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5A054-04D6-5F05-0D0F-63E7D77A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1B8F5-498B-D489-1661-DCBF614F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30F78-14D2-A331-81AD-ABD21C77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7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674A-E552-741E-8691-1A8A914F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8DB1F-202B-824F-7E8A-0078EF44F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7C0AD-372E-5ECD-215C-81A63BBEC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3DFF2-295C-B28A-80D4-B99A82AB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8BCCC-C3D4-A848-9169-0475977B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F9EA7-BFEF-05B2-77EB-253D8E8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7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2DC0B-76FA-7999-2FDD-5630DE6E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94001-A40A-99C2-6F43-65EF980B2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61496-14F8-52F8-696A-9A33F37AE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EAF-7B31-4560-BF1C-3AF6809B1547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B5DAE-10D7-1034-7317-616B8BE9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46D1-43E2-CF77-7CDA-263B6B118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203-3AA4-4D33-988A-582551F5F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Friedland@agcenter.lsu.edu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loodsafehome.lsu.ed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4429CA-0EE5-BBB4-D7D0-D65C1C353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3800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Benefits and Costs of Freeboard for Louisiana Homes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559A4D8-8B49-AA3F-3015-E6FA16E0B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Carol Friedland, PhD, PE (WY), CFM</a:t>
            </a:r>
          </a:p>
          <a:p>
            <a:pPr algn="l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LaHouse Research and Education Center, LSU AgCenter</a:t>
            </a:r>
          </a:p>
          <a:p>
            <a:pPr algn="l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State of the Coast 2023</a:t>
            </a:r>
          </a:p>
          <a:p>
            <a:pPr algn="l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June 1, 2023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CAF8AC7-2B3B-9E2F-0A75-04CC6244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1363588"/>
            <a:ext cx="4047843" cy="27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724556-B895-42D5-88E0-C399A1D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" y="145669"/>
            <a:ext cx="10515600" cy="132556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Annual Flood Risk (Community Level)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729A5DD-70CF-A599-015D-DA817D78CE12}"/>
              </a:ext>
            </a:extLst>
          </p:cNvPr>
          <p:cNvGraphicFramePr>
            <a:graphicFrameLocks/>
          </p:cNvGraphicFramePr>
          <p:nvPr/>
        </p:nvGraphicFramePr>
        <p:xfrm>
          <a:off x="2961252" y="1027906"/>
          <a:ext cx="6850260" cy="556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839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48AFC-3E5B-409D-85E9-6D9C1870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Challenges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55627-D163-5B09-FB75-F62BB121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Rapid changes in construction cost</a:t>
            </a:r>
          </a:p>
          <a:p>
            <a:r>
              <a:rPr lang="en-US" sz="2200" dirty="0"/>
              <a:t>Risk Rating 2.0</a:t>
            </a:r>
          </a:p>
          <a:p>
            <a:r>
              <a:rPr lang="en-US" sz="2200" dirty="0"/>
              <a:t>Simplifying complex topic</a:t>
            </a:r>
          </a:p>
          <a:p>
            <a:r>
              <a:rPr lang="en-US" sz="2200" dirty="0"/>
              <a:t>Tailoring tools for multiple perspectives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B67EB-5E31-4F23-6F7A-2EF22306B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44" b="16637"/>
          <a:stretch/>
        </p:blipFill>
        <p:spPr>
          <a:xfrm>
            <a:off x="4654296" y="1560562"/>
            <a:ext cx="6903720" cy="37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8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4080-7835-DC93-1313-899E12A2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Contributors and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9F877-939D-C7FD-929C-F0499AF81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1903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Carol J Friedland, Yongcheol Lee, Rubayet Bin Mostafiz, Jiyoung Lee, Shifat P Mithila, Robert V Rohli, Md Adilur Rahim, Ehab Gnan and Monica Teets Farris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This project was funded by the Louisiana Sea Grant College Program (Omnibus cycle 2020–2022; Award Number: NA18OAR4170098; Project Number: R/CH-03 and Omnibus cycle 2022–2024; Award Number: NA22OAR4170105; Project Number: R/CH-05)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7AD5C4-4917-42B5-125A-24E10F1DE904}"/>
              </a:ext>
            </a:extLst>
          </p:cNvPr>
          <p:cNvSpPr/>
          <p:nvPr/>
        </p:nvSpPr>
        <p:spPr>
          <a:xfrm>
            <a:off x="9610344" y="4876887"/>
            <a:ext cx="1661289" cy="1683131"/>
          </a:xfrm>
          <a:prstGeom prst="ellipse">
            <a:avLst/>
          </a:prstGeom>
          <a:blipFill rotWithShape="1">
            <a:blip r:embed="rId2"/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B9FEC-9BC3-FC3C-CE1E-6B0B7485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29" y="2955032"/>
            <a:ext cx="1534382" cy="139966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2D830DE-5945-B199-B67E-D988B25EB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90" y="1736374"/>
            <a:ext cx="1566260" cy="1078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286CE5-0E8E-EADB-4CC9-3B11DF96A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940" y="365125"/>
            <a:ext cx="1737360" cy="11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2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house with a garde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B7EE2E95-BF0D-4482-90E6-D0A0045BB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9923"/>
          <a:stretch/>
        </p:blipFill>
        <p:spPr>
          <a:xfrm>
            <a:off x="621675" y="825457"/>
            <a:ext cx="6589537" cy="52035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803961-CE64-409D-9618-FBEA5DEB1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077" y="913627"/>
            <a:ext cx="3913196" cy="31257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600" dirty="0">
                <a:latin typeface="+mn-lt"/>
              </a:rPr>
              <a:t>LaHouse Research and Education Center: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Solutions for Resilient, Sustainable, Healthy Homes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7AC68D3-C395-4F36-9590-D5E2D69E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1365" y="4191000"/>
            <a:ext cx="4332955" cy="2266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hlinkClick r:id="rId3"/>
              </a:rPr>
              <a:t>CFriedland@agcenter.lsu.edu</a:t>
            </a:r>
            <a:endParaRPr lang="en-US" sz="3600" dirty="0">
              <a:cs typeface="Calibri" panose="020F0502020204030204"/>
            </a:endParaRPr>
          </a:p>
          <a:p>
            <a:pPr algn="l">
              <a:lnSpc>
                <a:spcPct val="100000"/>
              </a:lnSpc>
            </a:pPr>
            <a:r>
              <a:rPr lang="en-US" sz="3600" dirty="0"/>
              <a:t>225-578-7913</a:t>
            </a:r>
            <a:endParaRPr lang="en-US" sz="3600" dirty="0">
              <a:cs typeface="Calibri" panose="020F0502020204030204"/>
            </a:endParaRPr>
          </a:p>
        </p:txBody>
      </p:sp>
      <p:sp>
        <p:nvSpPr>
          <p:cNvPr id="22" name="Title 42">
            <a:extLst>
              <a:ext uri="{FF2B5EF4-FFF2-40B4-BE49-F238E27FC236}">
                <a16:creationId xmlns:a16="http://schemas.microsoft.com/office/drawing/2014/main" id="{3A14A86E-C88D-4B40-9FB1-50D9E4908C58}"/>
              </a:ext>
            </a:extLst>
          </p:cNvPr>
          <p:cNvSpPr txBox="1">
            <a:spLocks/>
          </p:cNvSpPr>
          <p:nvPr/>
        </p:nvSpPr>
        <p:spPr>
          <a:xfrm>
            <a:off x="933450" y="762000"/>
            <a:ext cx="4381500" cy="3429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3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47D3208-6FC7-EC52-E726-BBDF33BC614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670883" y="968531"/>
          <a:ext cx="528955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93242B-5DCD-426A-B4E1-4B7657F28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9867" y="2171855"/>
            <a:ext cx="2714625" cy="2714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F4997-BFAC-4905-BA63-5559EE9E937E}"/>
              </a:ext>
            </a:extLst>
          </p:cNvPr>
          <p:cNvSpPr txBox="1"/>
          <p:nvPr/>
        </p:nvSpPr>
        <p:spPr>
          <a:xfrm>
            <a:off x="8139867" y="5206483"/>
            <a:ext cx="6741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u="sng" dirty="0"/>
              <a:t>t.ly/</a:t>
            </a:r>
            <a:r>
              <a:rPr lang="en-US" sz="5400" u="sng" dirty="0" err="1"/>
              <a:t>fVqV</a:t>
            </a:r>
            <a:endParaRPr lang="en-US" sz="5400" u="sng" dirty="0"/>
          </a:p>
        </p:txBody>
      </p:sp>
    </p:spTree>
    <p:extLst>
      <p:ext uri="{BB962C8B-B14F-4D97-AF65-F5344CB8AC3E}">
        <p14:creationId xmlns:p14="http://schemas.microsoft.com/office/powerpoint/2010/main" val="85447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loor, indoor, kitchen, ceiling&#10;&#10;Description automatically generated">
            <a:extLst>
              <a:ext uri="{FF2B5EF4-FFF2-40B4-BE49-F238E27FC236}">
                <a16:creationId xmlns:a16="http://schemas.microsoft.com/office/drawing/2014/main" id="{09EC892C-285B-478B-BC27-65406DF4C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b="5033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3" name="Picture 1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78E88BF-525E-443E-8E9A-2ABFC1A50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23885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E9957F29-8EB9-43D0-A2EB-5E6AB7787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" b="12586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9" name="Picture 8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EEC4B677-36F5-4A57-9EFB-13B007A860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" b="997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675E14-C3D3-498B-8CD3-0F56D747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  <a:t>LaHouse Research and Education Center: Resilient, Sustainable and Healthy Homes</a:t>
            </a:r>
          </a:p>
        </p:txBody>
      </p:sp>
    </p:spTree>
    <p:extLst>
      <p:ext uri="{BB962C8B-B14F-4D97-AF65-F5344CB8AC3E}">
        <p14:creationId xmlns:p14="http://schemas.microsoft.com/office/powerpoint/2010/main" val="365233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F08220-8BD9-44CA-AC2A-06131E47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Hazards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EAF0C7-DB82-4497-84BB-304A90483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4023654" cy="378541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C10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100-year floodplain: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65% of Louisiana’s land area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25% of Louisiana’s population and structures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100-year flood has a 50% probability of occurring at least once in 70 years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3810BD-A9CA-4DE7-9457-7AFBE7D8A8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4561" r="1223" b="15171"/>
          <a:stretch/>
        </p:blipFill>
        <p:spPr>
          <a:xfrm>
            <a:off x="4519485" y="657676"/>
            <a:ext cx="7573607" cy="62003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24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929D6-5397-968F-AA9C-5736EE76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3462462"/>
            <a:ext cx="3679443" cy="9468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Freeboard</a:t>
            </a:r>
          </a:p>
        </p:txBody>
      </p:sp>
      <p:sp>
        <p:nvSpPr>
          <p:cNvPr id="5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D2D4ABA-62D4-00B8-55CC-4A89B971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60" y="1496681"/>
            <a:ext cx="7761626" cy="44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5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69FC5-E99D-4BDF-9D6E-1554D5885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0" r="7078" b="15671"/>
          <a:stretch/>
        </p:blipFill>
        <p:spPr>
          <a:xfrm>
            <a:off x="40423" y="938620"/>
            <a:ext cx="12172607" cy="524417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E8F620-D86A-44BB-8044-61A3BF0C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2" y="-46664"/>
            <a:ext cx="11542816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Individualized Analysis &amp; Recommendations</a:t>
            </a:r>
          </a:p>
        </p:txBody>
      </p:sp>
      <p:pic>
        <p:nvPicPr>
          <p:cNvPr id="6" name="Google Shape;92;p1" descr="Image result for SeaGrant louisiana">
            <a:extLst>
              <a:ext uri="{FF2B5EF4-FFF2-40B4-BE49-F238E27FC236}">
                <a16:creationId xmlns:a16="http://schemas.microsoft.com/office/drawing/2014/main" id="{DE1C9B8C-7B8B-4FC4-9F6A-F78866C2C1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1810" y="4290991"/>
            <a:ext cx="1403980" cy="138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B9567E-1829-1B90-498E-93B15A97BE73}"/>
              </a:ext>
            </a:extLst>
          </p:cNvPr>
          <p:cNvSpPr txBox="1"/>
          <p:nvPr/>
        </p:nvSpPr>
        <p:spPr>
          <a:xfrm>
            <a:off x="6995882" y="6170271"/>
            <a:ext cx="4871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4"/>
              </a:rPr>
              <a:t>https://floodsafehome.lsu.edu/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802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2BD07-31C8-EADA-19BE-2A7C598C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History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DA4B7-B281-B139-01DB-16D1621E6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756236" cy="3320668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2014 ASCE 24 – 1’ of freeboard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2015 ICC model codes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Adoption of 2015 ICC model codes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LSUCCC Freeboard Task Force, council vote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August 2023 adoption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Parishes objecting…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Legislative oversight…?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CB15D-207A-F090-41EA-E3846E65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4" r="9852" b="-1"/>
          <a:stretch/>
        </p:blipFill>
        <p:spPr>
          <a:xfrm>
            <a:off x="646945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818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4F539-BBA4-4501-B6D9-98CE80A2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FloodSafe</a:t>
            </a:r>
            <a:r>
              <a:rPr lang="en-US" dirty="0">
                <a:latin typeface="+mn-lt"/>
              </a:rPr>
              <a:t> Home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B3E78B-E7EB-8FFC-9927-740B393338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781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546B-50CA-63E7-6A5A-8CEB02EF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Louisiana’s Coastal Parishes</a:t>
            </a:r>
          </a:p>
        </p:txBody>
      </p:sp>
      <p:pic>
        <p:nvPicPr>
          <p:cNvPr id="8" name="Content Placeholder 7" descr="Same map of southern Louisiana, showing the 20 parishes that are designated as coastal in the 2022-2024 proposal and the three of these parishes that are included in our 2020-2022 project.">
            <a:extLst>
              <a:ext uri="{FF2B5EF4-FFF2-40B4-BE49-F238E27FC236}">
                <a16:creationId xmlns:a16="http://schemas.microsoft.com/office/drawing/2014/main" id="{84AFE57D-A075-AA8F-90A9-2A4CA36BC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8877"/>
            <a:ext cx="10515600" cy="3498145"/>
          </a:xfrm>
        </p:spPr>
      </p:pic>
    </p:spTree>
    <p:extLst>
      <p:ext uri="{BB962C8B-B14F-4D97-AF65-F5344CB8AC3E}">
        <p14:creationId xmlns:p14="http://schemas.microsoft.com/office/powerpoint/2010/main" val="20806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F9168-04A4-4F9F-AB6B-81C9A91A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+mn-lt"/>
              </a:rPr>
              <a:t>We Determine Flood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E26E5-E775-4E8F-8368-C983465C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93" y="2524721"/>
            <a:ext cx="5572966" cy="367712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Probability of occurrence</a:t>
            </a:r>
          </a:p>
          <a:p>
            <a:pPr marL="0" indent="0" algn="ctr">
              <a:buNone/>
            </a:pP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x </a:t>
            </a:r>
          </a:p>
          <a:p>
            <a:pPr marL="0" indent="0" algn="ctr">
              <a:buNone/>
            </a:pPr>
            <a:r>
              <a:rPr lang="en-US" sz="4000" dirty="0"/>
              <a:t>Consequences</a:t>
            </a:r>
          </a:p>
          <a:p>
            <a:pPr marL="0" indent="0" algn="ctr">
              <a:buNone/>
            </a:pPr>
            <a:r>
              <a:rPr lang="en-US" sz="4000" dirty="0"/>
              <a:t>Summed over all probable events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60FE86-1FBB-45A3-BE8F-5E58151D1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r="3" b="3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D7E6C-BB56-3261-3D18-0455860F4F73}"/>
              </a:ext>
            </a:extLst>
          </p:cNvPr>
          <p:cNvCxnSpPr/>
          <p:nvPr/>
        </p:nvCxnSpPr>
        <p:spPr>
          <a:xfrm>
            <a:off x="485522" y="4788427"/>
            <a:ext cx="54864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59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6b5e69-62d7-4d8a-9ec1-77ac5971931b" xsi:nil="true"/>
    <lcf76f155ced4ddcb4097134ff3c332f xmlns="c55ce691-0dbb-4562-ab90-cbcfe232791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45DF05DCE3E49BE5702CC21F1D961" ma:contentTypeVersion="12" ma:contentTypeDescription="Create a new document." ma:contentTypeScope="" ma:versionID="b4ec258f4f7c66d824805e40cdda700f">
  <xsd:schema xmlns:xsd="http://www.w3.org/2001/XMLSchema" xmlns:xs="http://www.w3.org/2001/XMLSchema" xmlns:p="http://schemas.microsoft.com/office/2006/metadata/properties" xmlns:ns2="c55ce691-0dbb-4562-ab90-cbcfe2327911" xmlns:ns3="096b5e69-62d7-4d8a-9ec1-77ac5971931b" targetNamespace="http://schemas.microsoft.com/office/2006/metadata/properties" ma:root="true" ma:fieldsID="ef4690e678d118b422ad0472b4bedb9f" ns2:_="" ns3:_="">
    <xsd:import namespace="c55ce691-0dbb-4562-ab90-cbcfe2327911"/>
    <xsd:import namespace="096b5e69-62d7-4d8a-9ec1-77ac597193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ce691-0dbb-4562-ab90-cbcfe23279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41ea59-33c4-48ff-94ef-ea055c729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5e69-62d7-4d8a-9ec1-77ac597193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85c29c-98ba-4269-a3a9-5e3fae6f45ba}" ma:internalName="TaxCatchAll" ma:showField="CatchAllData" ma:web="096b5e69-62d7-4d8a-9ec1-77ac597193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702547-58E0-4062-AC62-45B1E9845586}">
  <ds:schemaRefs>
    <ds:schemaRef ds:uri="http://schemas.microsoft.com/office/2006/metadata/properties"/>
    <ds:schemaRef ds:uri="http://schemas.microsoft.com/office/infopath/2007/PartnerControls"/>
    <ds:schemaRef ds:uri="096b5e69-62d7-4d8a-9ec1-77ac5971931b"/>
    <ds:schemaRef ds:uri="c55ce691-0dbb-4562-ab90-cbcfe2327911"/>
  </ds:schemaRefs>
</ds:datastoreItem>
</file>

<file path=customXml/itemProps2.xml><?xml version="1.0" encoding="utf-8"?>
<ds:datastoreItem xmlns:ds="http://schemas.openxmlformats.org/officeDocument/2006/customXml" ds:itemID="{F2A75B0A-2280-41E4-AA54-47E601BC7C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38E677-37A8-4C9D-8EA2-A7C4EEFD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ce691-0dbb-4562-ab90-cbcfe2327911"/>
    <ds:schemaRef ds:uri="096b5e69-62d7-4d8a-9ec1-77ac59719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353</Words>
  <Application>Microsoft Office PowerPoint</Application>
  <PresentationFormat>Widescreen</PresentationFormat>
  <Paragraphs>53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Benefits and Costs of Freeboard for Louisiana Homes</vt:lpstr>
      <vt:lpstr>LaHouse Research and Education Center: Resilient, Sustainable and Healthy Homes</vt:lpstr>
      <vt:lpstr>Flood Hazards</vt:lpstr>
      <vt:lpstr>Freeboard</vt:lpstr>
      <vt:lpstr>Individualized Analysis &amp; Recommendations</vt:lpstr>
      <vt:lpstr>History</vt:lpstr>
      <vt:lpstr>FloodSafe Home</vt:lpstr>
      <vt:lpstr>Louisiana’s Coastal Parishes</vt:lpstr>
      <vt:lpstr>We Determine Flood Risk</vt:lpstr>
      <vt:lpstr>Annual Flood Risk (Community Level)</vt:lpstr>
      <vt:lpstr>Challenges</vt:lpstr>
      <vt:lpstr>Contributors and Funding</vt:lpstr>
      <vt:lpstr>LaHouse Research and Education Center:  Solutions for Resilient, Sustainable, Healthy Homes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Kleinpeter, Shelly</dc:creator>
  <cp:lastModifiedBy>Friedland, Carol</cp:lastModifiedBy>
  <cp:revision>322</cp:revision>
  <dcterms:created xsi:type="dcterms:W3CDTF">2022-06-22T13:50:34Z</dcterms:created>
  <dcterms:modified xsi:type="dcterms:W3CDTF">2023-07-05T18:19:52Z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0x010100C1145DF05DCE3E49BE5702CC21F1D961</vt:lpwstr>
  </property>
</Properties>
</file>