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3" r:id="rId5"/>
  </p:sldMasterIdLst>
  <p:notesMasterIdLst>
    <p:notesMasterId r:id="rId17"/>
  </p:notesMasterIdLst>
  <p:sldIdLst>
    <p:sldId id="462" r:id="rId6"/>
    <p:sldId id="473" r:id="rId7"/>
    <p:sldId id="544" r:id="rId8"/>
    <p:sldId id="467" r:id="rId9"/>
    <p:sldId id="547" r:id="rId10"/>
    <p:sldId id="546" r:id="rId11"/>
    <p:sldId id="296" r:id="rId12"/>
    <p:sldId id="464" r:id="rId13"/>
    <p:sldId id="465" r:id="rId14"/>
    <p:sldId id="545" r:id="rId15"/>
    <p:sldId id="275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8B1"/>
    <a:srgbClr val="4F4F4F"/>
    <a:srgbClr val="007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E86291-D61F-4ED3-B040-73F9AE4B3E00}" v="10" dt="2023-06-01T18:43:28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6765" autoAdjust="0"/>
  </p:normalViewPr>
  <p:slideViewPr>
    <p:cSldViewPr snapToGrid="0">
      <p:cViewPr varScale="1">
        <p:scale>
          <a:sx n="69" d="100"/>
          <a:sy n="69" d="100"/>
        </p:scale>
        <p:origin x="10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05A450-F460-431D-A762-F72E8767E6D2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42B215-4C3A-406D-BD1C-A1CCDB688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8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7900" y="522288"/>
            <a:ext cx="4648200" cy="2614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4D42B-74E2-4FA5-9BA8-0F08F1B20DB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RAE – members, advocate, NEW, LS, National Summit and Blue Carbon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2B215-4C3A-406D-BD1C-A1CCDB688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38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4D42B-74E2-4FA5-9BA8-0F08F1B20D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787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</a:t>
            </a:r>
            <a:r>
              <a:rPr lang="en-US" baseline="0" dirty="0"/>
              <a:t> please also consider me as a resources – feel free to email me for help in messaging, access to slides and other resources, or if you want to do a webinar or presentation. I hope this was helpful and that you can feel a bit more comfortable when talking about blue carbon.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2B215-4C3A-406D-BD1C-A1CCDB688E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7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11" y="2321259"/>
            <a:ext cx="5735578" cy="228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6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Restore America's Estuaries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38E9-F92C-489A-9D30-440C4D61E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4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1B33B-D7FA-41F1-9969-96786AE79C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1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92919"/>
            <a:ext cx="10972800" cy="715192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rgbClr val="33619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305869"/>
            <a:ext cx="10972800" cy="34067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6195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33619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33619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33619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33619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6808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159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rgbClr val="336195"/>
                </a:solidFill>
                <a:latin typeface="Arial"/>
                <a:cs typeface="Arial"/>
              </a:defRPr>
            </a:lvl1pPr>
            <a:lvl2pPr>
              <a:defRPr sz="3200">
                <a:solidFill>
                  <a:srgbClr val="336195"/>
                </a:solidFill>
                <a:latin typeface="Arial"/>
                <a:cs typeface="Arial"/>
              </a:defRPr>
            </a:lvl2pPr>
            <a:lvl3pPr>
              <a:defRPr sz="2667">
                <a:solidFill>
                  <a:srgbClr val="336195"/>
                </a:solidFill>
                <a:latin typeface="Arial"/>
                <a:cs typeface="Arial"/>
              </a:defRPr>
            </a:lvl3pPr>
            <a:lvl4pPr>
              <a:defRPr sz="2400">
                <a:solidFill>
                  <a:srgbClr val="336195"/>
                </a:solidFill>
                <a:latin typeface="Arial"/>
                <a:cs typeface="Arial"/>
              </a:defRPr>
            </a:lvl4pPr>
            <a:lvl5pPr>
              <a:defRPr sz="2400">
                <a:solidFill>
                  <a:srgbClr val="336195"/>
                </a:solidFill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159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rgbClr val="336195"/>
                </a:solidFill>
                <a:latin typeface="Arial"/>
                <a:cs typeface="Arial"/>
              </a:defRPr>
            </a:lvl1pPr>
            <a:lvl2pPr>
              <a:defRPr sz="3200">
                <a:solidFill>
                  <a:srgbClr val="336195"/>
                </a:solidFill>
                <a:latin typeface="Arial"/>
                <a:cs typeface="Arial"/>
              </a:defRPr>
            </a:lvl2pPr>
            <a:lvl3pPr>
              <a:defRPr sz="2667">
                <a:solidFill>
                  <a:srgbClr val="336195"/>
                </a:solidFill>
                <a:latin typeface="Arial"/>
                <a:cs typeface="Arial"/>
              </a:defRPr>
            </a:lvl3pPr>
            <a:lvl4pPr>
              <a:defRPr sz="2400">
                <a:solidFill>
                  <a:srgbClr val="336195"/>
                </a:solidFill>
                <a:latin typeface="Arial"/>
                <a:cs typeface="Arial"/>
              </a:defRPr>
            </a:lvl4pPr>
            <a:lvl5pPr>
              <a:defRPr sz="2400">
                <a:solidFill>
                  <a:srgbClr val="336195"/>
                </a:solidFill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92919"/>
            <a:ext cx="10972800" cy="715192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rgbClr val="33619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327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9406" y="4252352"/>
            <a:ext cx="1127734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33619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84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5"/>
          <a:stretch/>
        </p:blipFill>
        <p:spPr>
          <a:xfrm>
            <a:off x="0" y="-95534"/>
            <a:ext cx="12192000" cy="763933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 userDrawn="1"/>
        </p:nvSpPr>
        <p:spPr>
          <a:xfrm>
            <a:off x="781723" y="1064248"/>
            <a:ext cx="10695007" cy="528963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2793" y="2146963"/>
            <a:ext cx="10515600" cy="1057275"/>
          </a:xfrm>
        </p:spPr>
        <p:txBody>
          <a:bodyPr anchor="b"/>
          <a:lstStyle>
            <a:lvl1pPr>
              <a:defRPr sz="6000">
                <a:solidFill>
                  <a:srgbClr val="0368B1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72793" y="3212176"/>
            <a:ext cx="10515600" cy="4968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</a:t>
            </a:r>
          </a:p>
          <a:p>
            <a:pPr lvl="0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72793" y="4375813"/>
            <a:ext cx="60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Date | Location </a:t>
            </a:r>
          </a:p>
        </p:txBody>
      </p:sp>
    </p:spTree>
    <p:extLst>
      <p:ext uri="{BB962C8B-B14F-4D97-AF65-F5344CB8AC3E}">
        <p14:creationId xmlns:p14="http://schemas.microsoft.com/office/powerpoint/2010/main" val="108356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77875"/>
          </a:xfrm>
        </p:spPr>
        <p:txBody>
          <a:bodyPr/>
          <a:lstStyle>
            <a:lvl1pPr>
              <a:defRPr>
                <a:solidFill>
                  <a:srgbClr val="0368B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2550"/>
            <a:ext cx="10515600" cy="4824413"/>
          </a:xfrm>
        </p:spPr>
        <p:txBody>
          <a:bodyPr/>
          <a:lstStyle>
            <a:lvl1pPr>
              <a:defRPr>
                <a:solidFill>
                  <a:srgbClr val="4F4F4F"/>
                </a:solidFill>
              </a:defRPr>
            </a:lvl1pPr>
            <a:lvl2pPr>
              <a:defRPr>
                <a:solidFill>
                  <a:srgbClr val="4F4F4F"/>
                </a:solidFill>
              </a:defRPr>
            </a:lvl2pPr>
            <a:lvl3pPr>
              <a:defRPr>
                <a:solidFill>
                  <a:srgbClr val="4F4F4F"/>
                </a:solidFill>
              </a:defRPr>
            </a:lvl3pPr>
            <a:lvl4pPr>
              <a:defRPr>
                <a:solidFill>
                  <a:srgbClr val="4F4F4F"/>
                </a:solidFill>
              </a:defRPr>
            </a:lvl4pPr>
            <a:lvl5pPr>
              <a:defRPr>
                <a:solidFill>
                  <a:srgbClr val="4F4F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9525"/>
            <a:ext cx="4114800" cy="365125"/>
          </a:xfrm>
        </p:spPr>
        <p:txBody>
          <a:bodyPr/>
          <a:lstStyle>
            <a:lvl1pPr>
              <a:defRPr>
                <a:solidFill>
                  <a:srgbClr val="00703C"/>
                </a:solidFill>
              </a:defRPr>
            </a:lvl1pPr>
          </a:lstStyle>
          <a:p>
            <a:pPr algn="l"/>
            <a:r>
              <a:rPr lang="en-US"/>
              <a:t>Restore America's Estuaries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3C"/>
                </a:solidFill>
              </a:defRPr>
            </a:lvl1pPr>
          </a:lstStyle>
          <a:p>
            <a:fld id="{7B7C38E9-F92C-489A-9D30-440C4D61E7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86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87400"/>
          </a:xfrm>
        </p:spPr>
        <p:txBody>
          <a:bodyPr/>
          <a:lstStyle>
            <a:lvl1pPr>
              <a:defRPr>
                <a:solidFill>
                  <a:srgbClr val="0368B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31913"/>
            <a:ext cx="5181600" cy="4845050"/>
          </a:xfrm>
        </p:spPr>
        <p:txBody>
          <a:bodyPr/>
          <a:lstStyle>
            <a:lvl1pPr>
              <a:defRPr>
                <a:solidFill>
                  <a:srgbClr val="4F4F4F"/>
                </a:solidFill>
              </a:defRPr>
            </a:lvl1pPr>
            <a:lvl2pPr>
              <a:defRPr>
                <a:solidFill>
                  <a:srgbClr val="4F4F4F"/>
                </a:solidFill>
              </a:defRPr>
            </a:lvl2pPr>
            <a:lvl3pPr>
              <a:defRPr>
                <a:solidFill>
                  <a:srgbClr val="4F4F4F"/>
                </a:solidFill>
              </a:defRPr>
            </a:lvl3pPr>
            <a:lvl4pPr>
              <a:defRPr>
                <a:solidFill>
                  <a:srgbClr val="4F4F4F"/>
                </a:solidFill>
              </a:defRPr>
            </a:lvl4pPr>
            <a:lvl5pPr>
              <a:defRPr>
                <a:solidFill>
                  <a:srgbClr val="4F4F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31913"/>
            <a:ext cx="5181600" cy="4845050"/>
          </a:xfrm>
        </p:spPr>
        <p:txBody>
          <a:bodyPr/>
          <a:lstStyle>
            <a:lvl1pPr>
              <a:defRPr>
                <a:solidFill>
                  <a:srgbClr val="4F4F4F"/>
                </a:solidFill>
              </a:defRPr>
            </a:lvl1pPr>
            <a:lvl2pPr>
              <a:defRPr>
                <a:solidFill>
                  <a:srgbClr val="4F4F4F"/>
                </a:solidFill>
              </a:defRPr>
            </a:lvl2pPr>
            <a:lvl3pPr>
              <a:defRPr>
                <a:solidFill>
                  <a:srgbClr val="4F4F4F"/>
                </a:solidFill>
              </a:defRPr>
            </a:lvl3pPr>
            <a:lvl4pPr>
              <a:defRPr>
                <a:solidFill>
                  <a:srgbClr val="4F4F4F"/>
                </a:solidFill>
              </a:defRPr>
            </a:lvl4pPr>
            <a:lvl5pPr>
              <a:defRPr>
                <a:solidFill>
                  <a:srgbClr val="4F4F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</p:spPr>
        <p:txBody>
          <a:bodyPr/>
          <a:lstStyle>
            <a:lvl1pPr algn="l">
              <a:defRPr>
                <a:solidFill>
                  <a:srgbClr val="00703C"/>
                </a:solidFill>
              </a:defRPr>
            </a:lvl1pPr>
          </a:lstStyle>
          <a:p>
            <a:r>
              <a:rPr lang="en-US"/>
              <a:t>Restore America's Estuaries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3C"/>
                </a:solidFill>
              </a:defRPr>
            </a:lvl1pPr>
          </a:lstStyle>
          <a:p>
            <a:fld id="{7B7C38E9-F92C-489A-9D30-440C4D61E7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3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87400"/>
          </a:xfrm>
        </p:spPr>
        <p:txBody>
          <a:bodyPr/>
          <a:lstStyle>
            <a:lvl1pPr>
              <a:defRPr>
                <a:solidFill>
                  <a:srgbClr val="0368B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>
                <a:solidFill>
                  <a:srgbClr val="00703C"/>
                </a:solidFill>
              </a:defRPr>
            </a:lvl1pPr>
          </a:lstStyle>
          <a:p>
            <a:r>
              <a:rPr lang="en-US"/>
              <a:t>Restore America's Estuaries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3C"/>
                </a:solidFill>
              </a:defRPr>
            </a:lvl1pPr>
          </a:lstStyle>
          <a:p>
            <a:fld id="{7B7C38E9-F92C-489A-9D30-440C4D61E7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99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9150" y="6356350"/>
            <a:ext cx="4114800" cy="365125"/>
          </a:xfrm>
        </p:spPr>
        <p:txBody>
          <a:bodyPr/>
          <a:lstStyle>
            <a:lvl1pPr algn="l">
              <a:defRPr>
                <a:solidFill>
                  <a:srgbClr val="00703C"/>
                </a:solidFill>
              </a:defRPr>
            </a:lvl1pPr>
          </a:lstStyle>
          <a:p>
            <a:r>
              <a:rPr lang="en-US"/>
              <a:t>Restore America's Estuaries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3C"/>
                </a:solidFill>
              </a:defRPr>
            </a:lvl1pPr>
          </a:lstStyle>
          <a:p>
            <a:fld id="{7B7C38E9-F92C-489A-9D30-440C4D61E7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7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57300"/>
            <a:ext cx="3932237" cy="80009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57300"/>
            <a:ext cx="6172200" cy="4603750"/>
          </a:xfrm>
        </p:spPr>
        <p:txBody>
          <a:bodyPr/>
          <a:lstStyle>
            <a:lvl1pPr>
              <a:defRPr sz="3200">
                <a:solidFill>
                  <a:srgbClr val="4F4F4F"/>
                </a:solidFill>
              </a:defRPr>
            </a:lvl1pPr>
            <a:lvl2pPr>
              <a:defRPr sz="2800">
                <a:solidFill>
                  <a:srgbClr val="4F4F4F"/>
                </a:solidFill>
              </a:defRPr>
            </a:lvl2pPr>
            <a:lvl3pPr>
              <a:defRPr sz="2400">
                <a:solidFill>
                  <a:srgbClr val="4F4F4F"/>
                </a:solidFill>
              </a:defRPr>
            </a:lvl3pPr>
            <a:lvl4pPr>
              <a:defRPr sz="2000">
                <a:solidFill>
                  <a:srgbClr val="4F4F4F"/>
                </a:solidFill>
              </a:defRPr>
            </a:lvl4pPr>
            <a:lvl5pPr>
              <a:defRPr sz="2000">
                <a:solidFill>
                  <a:srgbClr val="4F4F4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F4F4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9788" y="6356349"/>
            <a:ext cx="4114800" cy="365125"/>
          </a:xfrm>
        </p:spPr>
        <p:txBody>
          <a:bodyPr/>
          <a:lstStyle>
            <a:lvl1pPr algn="l">
              <a:defRPr>
                <a:solidFill>
                  <a:srgbClr val="00703C"/>
                </a:solidFill>
              </a:defRPr>
            </a:lvl1pPr>
          </a:lstStyle>
          <a:p>
            <a:r>
              <a:rPr lang="en-US"/>
              <a:t>Restore America's Estuaries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3C"/>
                </a:solidFill>
              </a:defRPr>
            </a:lvl1pPr>
          </a:lstStyle>
          <a:p>
            <a:fld id="{7B7C38E9-F92C-489A-9D30-440C4D61E7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8200" y="365126"/>
            <a:ext cx="10515600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368B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8588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47774"/>
            <a:ext cx="3932237" cy="809625"/>
          </a:xfrm>
        </p:spPr>
        <p:txBody>
          <a:bodyPr anchor="b">
            <a:noAutofit/>
          </a:bodyPr>
          <a:lstStyle>
            <a:lvl1pPr>
              <a:defRPr sz="2800">
                <a:solidFill>
                  <a:srgbClr val="4F4F4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47774"/>
            <a:ext cx="6172200" cy="46132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rgbClr val="4F4F4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</p:spPr>
        <p:txBody>
          <a:bodyPr/>
          <a:lstStyle>
            <a:lvl1pPr>
              <a:defRPr>
                <a:solidFill>
                  <a:srgbClr val="00703C"/>
                </a:solidFill>
              </a:defRPr>
            </a:lvl1pPr>
          </a:lstStyle>
          <a:p>
            <a:pPr algn="l"/>
            <a:r>
              <a:rPr lang="en-US"/>
              <a:t>Restore America's Estuaries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3C"/>
                </a:solidFill>
              </a:defRPr>
            </a:lvl1pPr>
          </a:lstStyle>
          <a:p>
            <a:fld id="{7B7C38E9-F92C-489A-9D30-440C4D61E7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838200" y="365126"/>
            <a:ext cx="10515600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368B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9644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Restore America's Estuaries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38E9-F92C-489A-9D30-440C4D61E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8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Restore America's Estuaries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C38E9-F92C-489A-9D30-440C4D61E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3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defTabSz="609585" rtl="0" eaLnBrk="1" latinLnBrk="0" hangingPunct="1">
        <a:lnSpc>
          <a:spcPts val="7200"/>
        </a:lnSpc>
        <a:spcBef>
          <a:spcPct val="0"/>
        </a:spcBef>
        <a:buNone/>
        <a:defRPr sz="8533" b="1" kern="700" spc="-333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1065" y="6375292"/>
            <a:ext cx="5312229" cy="679087"/>
          </a:xfrm>
        </p:spPr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</a:rPr>
              <a:t>June 2, 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2AD9E1-4076-47DE-92AA-39CAC571C906}"/>
              </a:ext>
            </a:extLst>
          </p:cNvPr>
          <p:cNvSpPr/>
          <p:nvPr/>
        </p:nvSpPr>
        <p:spPr>
          <a:xfrm>
            <a:off x="277091" y="5329382"/>
            <a:ext cx="3971636" cy="1385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4C7683B-5ACB-497A-8C3C-F89F330ED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4" y="5470161"/>
            <a:ext cx="2675088" cy="1072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5929" y="4502101"/>
            <a:ext cx="7318979" cy="1936120"/>
          </a:xfrm>
        </p:spPr>
        <p:txBody>
          <a:bodyPr>
            <a:noAutofit/>
          </a:bodyPr>
          <a:lstStyle/>
          <a:p>
            <a:pPr algn="r"/>
            <a:r>
              <a:rPr lang="en-US" sz="3200" b="1" dirty="0">
                <a:solidFill>
                  <a:srgbClr val="0368B1"/>
                </a:solidFill>
                <a:latin typeface="+mn-lt"/>
                <a:ea typeface="+mj-lt"/>
                <a:cs typeface="Times" panose="02020603050405020304" pitchFamily="18" charset="0"/>
              </a:rPr>
              <a:t>Developing and Leveraging Communities of Practice to Advance Blue Carbon Science to Support Policy Decisions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368B1"/>
                </a:solidFill>
                <a:cs typeface="Times" panose="02020603050405020304" pitchFamily="18" charset="0"/>
              </a:rPr>
              <a:t>Hilary Stevens</a:t>
            </a:r>
            <a:endParaRPr lang="en-US" sz="2400" b="1" dirty="0">
              <a:solidFill>
                <a:srgbClr val="0368B1"/>
              </a:solidFill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D32ED0-96CA-9FEC-DEFD-CE295AA18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78" y="494011"/>
            <a:ext cx="9288979" cy="1188950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Summit Workshop Discussion Points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E505C5-CB3D-26AA-D7C2-F457DE83C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 dirty="0"/>
              <a:t>Groups currently at international, national and regional level</a:t>
            </a:r>
          </a:p>
          <a:p>
            <a:r>
              <a:rPr lang="en-US" sz="2400" dirty="0"/>
              <a:t>Promote communication and collaboration</a:t>
            </a:r>
          </a:p>
          <a:p>
            <a:r>
              <a:rPr lang="en-US" sz="2400" dirty="0"/>
              <a:t>Wide range of organization structures and outputs</a:t>
            </a:r>
          </a:p>
          <a:p>
            <a:r>
              <a:rPr lang="en-US" sz="2400" dirty="0"/>
              <a:t>Northern Gulf of Mexico is a geographic gap</a:t>
            </a:r>
          </a:p>
          <a:p>
            <a:endParaRPr lang="en-US" sz="24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3C4C409-96D4-FDF6-1C7C-52288C8E9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latin typeface="Calibri" panose="020F0502020204030204"/>
                <a:ea typeface="+mn-ea"/>
                <a:cs typeface="+mn-cs"/>
              </a:rPr>
              <a:t>Restore America's Estuaries</a:t>
            </a:r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943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363732-FF03-4CF6-9819-91F797BB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Thank you!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lvl="1" indent="0">
              <a:buNone/>
            </a:pPr>
            <a:r>
              <a:rPr lang="en-US" sz="2000"/>
              <a:t>Hilary Stevens</a:t>
            </a:r>
          </a:p>
          <a:p>
            <a:pPr marL="228600" lvl="1" indent="0">
              <a:buNone/>
            </a:pPr>
            <a:r>
              <a:rPr lang="en-US" sz="2000"/>
              <a:t>Coastal Resilience Senior Manager</a:t>
            </a:r>
          </a:p>
          <a:p>
            <a:pPr marL="228600" lvl="1" indent="0">
              <a:buNone/>
            </a:pPr>
            <a:r>
              <a:rPr lang="en-US" sz="2000"/>
              <a:t>Restore America’s Estuaries</a:t>
            </a:r>
          </a:p>
          <a:p>
            <a:pPr marL="228600" lvl="1" indent="0">
              <a:buNone/>
            </a:pPr>
            <a:r>
              <a:rPr lang="en-US" sz="2000"/>
              <a:t>HStevens@estuaries.org </a:t>
            </a:r>
          </a:p>
          <a:p>
            <a:pPr marL="228600" lvl="1" indent="0">
              <a:buNone/>
            </a:pPr>
            <a:endParaRPr lang="en-US" sz="2000"/>
          </a:p>
          <a:p>
            <a:pPr marL="228600" lvl="1" indent="0">
              <a:buNone/>
            </a:pPr>
            <a:r>
              <a:rPr lang="en-US" sz="2000"/>
              <a:t>www.estuaries.org/bluecarbon</a:t>
            </a:r>
          </a:p>
          <a:p>
            <a:pPr marL="228600" lvl="1" indent="0">
              <a:buNone/>
            </a:pPr>
            <a:endParaRPr lang="en-US" sz="20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5B190C72-643F-591F-10A1-BA91681AF1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" r="2" b="2427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 dirty="0">
                <a:latin typeface="Calibri" panose="020F0502020204030204"/>
                <a:ea typeface="+mn-ea"/>
                <a:cs typeface="+mn-cs"/>
              </a:rPr>
              <a:t>Restore America's Estuaries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7B7C38E9-F92C-489A-9D30-440C4D61E7B2}" type="slidenum">
              <a:rPr lang="en-US"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2583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6710" y="226244"/>
            <a:ext cx="11164711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368B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Restore America's Estuaries is dedicated to the protection and restoration of bays and estuaries as essential resources for our nation.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368B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4" name="Content Placeholder 3" descr="Map&#10;&#10;Description automatically generated">
            <a:extLst>
              <a:ext uri="{FF2B5EF4-FFF2-40B4-BE49-F238E27FC236}">
                <a16:creationId xmlns:a16="http://schemas.microsoft.com/office/drawing/2014/main" id="{56BFE603-2B47-485D-B740-10B1A95A2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22" y="1230180"/>
            <a:ext cx="8692156" cy="475818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847FE7-B349-4B54-9F04-B2D8A1E7B6FE}"/>
              </a:ext>
            </a:extLst>
          </p:cNvPr>
          <p:cNvSpPr txBox="1"/>
          <p:nvPr/>
        </p:nvSpPr>
        <p:spPr>
          <a:xfrm>
            <a:off x="2385848" y="6038193"/>
            <a:ext cx="742030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Affiliate Members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Ducks Unlimited | Atlantic Coastal Fish Habitat Partnership |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Womens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Aquatic Network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Billion Oyster Project |  The Nature Conservancy | The Wetlands Institute | Buzzards Bay Coalition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649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3" name="Rectangle 222">
            <a:extLst>
              <a:ext uri="{FF2B5EF4-FFF2-40B4-BE49-F238E27FC236}">
                <a16:creationId xmlns:a16="http://schemas.microsoft.com/office/drawing/2014/main" id="{BDF1A630-2A9B-41A0-92F9-FDA261070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9" name="Rectangle 228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What we do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Content Placeholder 2"/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anchor="ctr">
            <a:normAutofit/>
          </a:bodyPr>
          <a:lstStyle/>
          <a:p>
            <a:r>
              <a:rPr lang="en-US" sz="2000"/>
              <a:t>Grants programs</a:t>
            </a:r>
          </a:p>
          <a:p>
            <a:r>
              <a:rPr lang="en-US" sz="2000"/>
              <a:t>Outreach and education</a:t>
            </a:r>
          </a:p>
          <a:p>
            <a:pPr lvl="1"/>
            <a:r>
              <a:rPr lang="en-US" sz="2000"/>
              <a:t>Living Shorelines</a:t>
            </a:r>
          </a:p>
          <a:p>
            <a:pPr lvl="1"/>
            <a:r>
              <a:rPr lang="en-US" sz="2000"/>
              <a:t>Water Quality</a:t>
            </a:r>
          </a:p>
          <a:p>
            <a:pPr lvl="1"/>
            <a:r>
              <a:rPr lang="en-US" sz="2000"/>
              <a:t>Blue Carbon </a:t>
            </a:r>
          </a:p>
          <a:p>
            <a:r>
              <a:rPr lang="en-US" sz="2000"/>
              <a:t>Biennial National Summit</a:t>
            </a:r>
          </a:p>
          <a:p>
            <a:r>
              <a:rPr lang="en-US" sz="2000"/>
              <a:t>National Estuaries Week</a:t>
            </a:r>
          </a:p>
        </p:txBody>
      </p:sp>
      <p:pic>
        <p:nvPicPr>
          <p:cNvPr id="14" name="Picture 13" descr="A group of people walking on a beach&#10;&#10;Description automatically generated with medium confidence">
            <a:extLst>
              <a:ext uri="{FF2B5EF4-FFF2-40B4-BE49-F238E27FC236}">
                <a16:creationId xmlns:a16="http://schemas.microsoft.com/office/drawing/2014/main" id="{ACC47C52-C2DF-A03D-8D4C-7740AECD87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3"/>
          <a:stretch/>
        </p:blipFill>
        <p:spPr>
          <a:xfrm>
            <a:off x="6946666" y="1076226"/>
            <a:ext cx="2112264" cy="1395790"/>
          </a:xfrm>
          <a:prstGeom prst="rect">
            <a:avLst/>
          </a:prstGeom>
        </p:spPr>
      </p:pic>
      <p:pic>
        <p:nvPicPr>
          <p:cNvPr id="10" name="Picture 9" descr="A picture containing water, outdoor, sky, child&#10;&#10;Description automatically generated">
            <a:extLst>
              <a:ext uri="{FF2B5EF4-FFF2-40B4-BE49-F238E27FC236}">
                <a16:creationId xmlns:a16="http://schemas.microsoft.com/office/drawing/2014/main" id="{03A589B7-4CB9-B428-BA68-2E7DCE6EE0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6" r="1576" b="-2"/>
          <a:stretch/>
        </p:blipFill>
        <p:spPr>
          <a:xfrm>
            <a:off x="9304307" y="774285"/>
            <a:ext cx="1950695" cy="1999673"/>
          </a:xfrm>
          <a:prstGeom prst="rect">
            <a:avLst/>
          </a:prstGeom>
        </p:spPr>
      </p:pic>
      <p:pic>
        <p:nvPicPr>
          <p:cNvPr id="8" name="Picture 7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0388EF71-B639-7B67-7094-0DB4555E0D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r="20812"/>
          <a:stretch/>
        </p:blipFill>
        <p:spPr>
          <a:xfrm>
            <a:off x="7567957" y="2942704"/>
            <a:ext cx="3146540" cy="321354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Restore America's Estuaries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B7C38E9-F92C-489A-9D30-440C4D61E7B2}" type="slidenum"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49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4804036-4D39-10E2-1D1D-0D76BFBA5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4200" b="1" dirty="0"/>
              <a:t>Background for Blue Carbon Collaboration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728010-79DD-C582-0E51-0F30ED0A2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RAE hosts Blue Carbon National Working Group: 2015, 2018, 2021</a:t>
            </a:r>
          </a:p>
          <a:p>
            <a:endParaRPr lang="en-US" sz="2000" b="1" dirty="0"/>
          </a:p>
          <a:p>
            <a:r>
              <a:rPr lang="en-US" sz="2000" b="1" dirty="0"/>
              <a:t>Establishing a Blue Carbon Network for the Gulf Coast </a:t>
            </a:r>
            <a:r>
              <a:rPr lang="en-US" sz="2000" dirty="0"/>
              <a:t>– NERRS Science Collaborative project 2015-2017</a:t>
            </a:r>
          </a:p>
          <a:p>
            <a:endParaRPr lang="en-US" sz="2000" dirty="0"/>
          </a:p>
          <a:p>
            <a:r>
              <a:rPr lang="en-US" sz="2000" b="1" dirty="0"/>
              <a:t>Coordinated a Blue Carbon Roundtable with experts and Capitol Hill staffers</a:t>
            </a:r>
          </a:p>
          <a:p>
            <a:endParaRPr lang="en-US" sz="2000" b="0" dirty="0"/>
          </a:p>
          <a:p>
            <a:r>
              <a:rPr lang="en-US" sz="2000" b="1" dirty="0"/>
              <a:t>Developing and Leveraging Communities of Practice to Advance Blue Carbon Workshop </a:t>
            </a:r>
            <a:r>
              <a:rPr lang="en-US" sz="2000" b="0" dirty="0"/>
              <a:t>– at RAE Summit in December 2022</a:t>
            </a:r>
          </a:p>
          <a:p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9D2D-A56F-7936-846D-59A25832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Restore America's Estuaries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891A6-63D9-0D90-C55F-D97344BD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7C38E9-F92C-489A-9D30-440C4D61E7B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3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6" name="Rectangle 137">
            <a:extLst>
              <a:ext uri="{FF2B5EF4-FFF2-40B4-BE49-F238E27FC236}">
                <a16:creationId xmlns:a16="http://schemas.microsoft.com/office/drawing/2014/main" id="{EF4CB1B7-AF26-4C13-8E7D-0489A31E4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Group 139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41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9" name="Rectangle 143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73141-B9EE-0E37-7231-F5FD9EFC9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en-US" sz="3400" b="1" dirty="0"/>
              <a:t>Establishing a Blue Carbon Network for the Gulf Coast</a:t>
            </a:r>
            <a:endParaRPr lang="en-US" sz="3400" dirty="0"/>
          </a:p>
        </p:txBody>
      </p:sp>
      <p:sp>
        <p:nvSpPr>
          <p:cNvPr id="160" name="Rectangle 145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ECE56-CA97-E3B5-8860-EB7F929A6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NERRS Science Collaborative project 2015-2017</a:t>
            </a:r>
          </a:p>
          <a:p>
            <a:r>
              <a:rPr lang="en-US" sz="2000" dirty="0"/>
              <a:t>Regional partnership</a:t>
            </a:r>
          </a:p>
          <a:p>
            <a:r>
              <a:rPr lang="en-US" sz="2000" dirty="0"/>
              <a:t>Meeting in Baton Rouge in 2016- Land owner disinterest due to lack of incentives</a:t>
            </a:r>
          </a:p>
        </p:txBody>
      </p:sp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AB4C122-43F2-C04D-6616-8478D31902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" r="2" b="11295"/>
          <a:stretch/>
        </p:blipFill>
        <p:spPr>
          <a:xfrm>
            <a:off x="6572187" y="297671"/>
            <a:ext cx="4763600" cy="2801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32B6F8-1BF9-9653-D011-509AE1EE0F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725" b="-2"/>
          <a:stretch/>
        </p:blipFill>
        <p:spPr>
          <a:xfrm>
            <a:off x="6335144" y="3215448"/>
            <a:ext cx="5000643" cy="2940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8570C2-2E22-E339-5320-C48EA1F6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Restore America's Estuaries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325F7-62F6-C8B0-979B-FA4CE9DB2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7C38E9-F92C-489A-9D30-440C4D61E7B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B31D7-5385-A040-3D4C-FC636AF9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 b="1"/>
              <a:t>Blue Carbon Roundtable</a:t>
            </a:r>
          </a:p>
        </p:txBody>
      </p:sp>
      <p:grpSp>
        <p:nvGrpSpPr>
          <p:cNvPr id="24" name="Group 1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6C34-2510-9747-D9D1-35D2CA16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/>
              <a:t>Training on science communications</a:t>
            </a:r>
          </a:p>
          <a:p>
            <a:r>
              <a:rPr lang="en-US" sz="2000"/>
              <a:t>Meeting with Capitol Hill staffers</a:t>
            </a:r>
          </a:p>
          <a:p>
            <a:r>
              <a:rPr lang="en-US" sz="2000"/>
              <a:t>Field trip to Smithsonian Environmental Research Center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standing in a field with a person&#10;&#10;Description automatically generated with low confidence">
            <a:extLst>
              <a:ext uri="{FF2B5EF4-FFF2-40B4-BE49-F238E27FC236}">
                <a16:creationId xmlns:a16="http://schemas.microsoft.com/office/drawing/2014/main" id="{9FBD04B8-DF87-5BEB-6556-E54FF3884F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 r="18994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D9677-7371-1428-4A15-E6F9422EF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Restore America's Estuaries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B3732-BC52-4AEC-55D8-5141C829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7C38E9-F92C-489A-9D30-440C4D61E7B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8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" name="Rectangle 113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43631" y="809898"/>
            <a:ext cx="9942716" cy="1554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800" b="1" kern="1200" dirty="0">
                <a:solidFill>
                  <a:srgbClr val="0368B1"/>
                </a:solidFill>
                <a:latin typeface="+mj-lt"/>
                <a:ea typeface="+mj-ea"/>
                <a:cs typeface="+mj-cs"/>
              </a:rPr>
              <a:t>National Working Group Findings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368B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extBox 3"/>
          <p:cNvSpPr txBox="1"/>
          <p:nvPr/>
        </p:nvSpPr>
        <p:spPr>
          <a:xfrm>
            <a:off x="1045028" y="3017522"/>
            <a:ext cx="9941319" cy="3124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36399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Database of parameters to support landscape-level accounting</a:t>
            </a:r>
          </a:p>
          <a:p>
            <a:pPr marL="236399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Develop pilot projects and capture lessons learned</a:t>
            </a:r>
          </a:p>
          <a:p>
            <a:pPr marL="236399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Integrate blue carbon into ecosystem service models</a:t>
            </a:r>
          </a:p>
          <a:p>
            <a:pPr marL="236399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Need to improve modeling to bring down costs</a:t>
            </a:r>
          </a:p>
          <a:p>
            <a:pPr marL="236399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Better target communications and fundraising</a:t>
            </a:r>
          </a:p>
          <a:p>
            <a:pPr marL="236399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Need training on methodology</a:t>
            </a:r>
          </a:p>
          <a:p>
            <a:pPr marL="236399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Investigate issues on federal land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Restore America's Estuaries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906138" y="1078173"/>
            <a:ext cx="8217578" cy="980484"/>
          </a:xfrm>
          <a:prstGeom prst="rect">
            <a:avLst/>
          </a:prstGeom>
        </p:spPr>
        <p:txBody>
          <a:bodyPr lIns="133307" tIns="66653" rIns="133307" bIns="66653"/>
          <a:lstStyle/>
          <a:p>
            <a:pPr marL="0" marR="0" lvl="0" indent="0" algn="l" defTabSz="9141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Geneva" pitchFamily="-112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61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40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53C33-5510-404E-B192-8B1E63C93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04" y="679731"/>
            <a:ext cx="3090345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Reports Built on National Working Group Input</a:t>
            </a:r>
          </a:p>
        </p:txBody>
      </p:sp>
      <p:grpSp>
        <p:nvGrpSpPr>
          <p:cNvPr id="58" name="Group 4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4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4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71A444-C027-9703-9549-F44EE11DF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9" r="7424" b="-3"/>
          <a:stretch/>
        </p:blipFill>
        <p:spPr>
          <a:xfrm rot="21600000">
            <a:off x="996363" y="972235"/>
            <a:ext cx="3383280" cy="504773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2C2936-AE5F-E511-16B2-A9200D7998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97" r="5036" b="-3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96D34-DD43-4F83-803A-2EA128CA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8192" y="6492240"/>
            <a:ext cx="2072723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B7C38E9-F92C-489A-9D30-440C4D61E7B2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80474F1-8CD1-4829-B230-B8D657289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8" y="6294083"/>
            <a:ext cx="1152675" cy="46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2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53C33-5510-404E-B192-8B1E63C93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en-US" sz="2800" b="1"/>
              <a:t>National Policy Recommendations from 2021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96E94-A4C0-489E-9983-9A3CFE593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u="none" strike="noStrike" baseline="0"/>
              <a:t>“All of government” approach through dedicated resources and coordination, including a research agenda</a:t>
            </a:r>
            <a:br>
              <a:rPr lang="en-US" sz="1800" u="none" strike="noStrike" baseline="0"/>
            </a:br>
            <a:endParaRPr lang="en-US" sz="1800" u="none" strike="noStrike" baseline="0"/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u="none" strike="noStrike" baseline="0"/>
              <a:t>Strengthen protections for BC ecosystems</a:t>
            </a:r>
            <a:br>
              <a:rPr lang="en-US" sz="1800" u="none" strike="noStrike" baseline="0"/>
            </a:br>
            <a:endParaRPr lang="en-US" sz="1800" u="none" strike="noStrike" baseline="0"/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u="none" strike="noStrike" baseline="0"/>
              <a:t>Remove barriers to BC restoration projects</a:t>
            </a:r>
            <a:br>
              <a:rPr lang="en-US" sz="1800" u="none" strike="noStrike" baseline="0"/>
            </a:br>
            <a:endParaRPr lang="en-US" sz="1800" u="none" strike="noStrike" baseline="0"/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/>
              <a:t>Advance policies for climate-related financing</a:t>
            </a:r>
            <a:endParaRPr lang="en-US" sz="1800" u="none" strike="noStrike" baseline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39AD01-48A5-4A28-A0B8-036CBE0BB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166" y="901032"/>
            <a:ext cx="3921906" cy="5116220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96D34-DD43-4F83-803A-2EA128CA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B7C38E9-F92C-489A-9D30-440C4D61E7B2}" type="slidenum"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80474F1-8CD1-4829-B230-B8D657289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8" y="6294083"/>
            <a:ext cx="1152675" cy="46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21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ew_PPT-Template_2018_16x9_color [Read-Only]" id="{3F78C87F-67B0-43F0-8989-F2113CC23EB2}" vid="{5CA75B27-E874-4510-8180-3062AD1E15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145DF05DCE3E49BE5702CC21F1D961" ma:contentTypeVersion="12" ma:contentTypeDescription="Create a new document." ma:contentTypeScope="" ma:versionID="b4ec258f4f7c66d824805e40cdda700f">
  <xsd:schema xmlns:xsd="http://www.w3.org/2001/XMLSchema" xmlns:xs="http://www.w3.org/2001/XMLSchema" xmlns:p="http://schemas.microsoft.com/office/2006/metadata/properties" xmlns:ns2="c55ce691-0dbb-4562-ab90-cbcfe2327911" xmlns:ns3="096b5e69-62d7-4d8a-9ec1-77ac5971931b" targetNamespace="http://schemas.microsoft.com/office/2006/metadata/properties" ma:root="true" ma:fieldsID="ef4690e678d118b422ad0472b4bedb9f" ns2:_="" ns3:_="">
    <xsd:import namespace="c55ce691-0dbb-4562-ab90-cbcfe2327911"/>
    <xsd:import namespace="096b5e69-62d7-4d8a-9ec1-77ac5971931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ce691-0dbb-4562-ab90-cbcfe232791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a041ea59-33c4-48ff-94ef-ea055c7299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b5e69-62d7-4d8a-9ec1-77ac5971931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485c29c-98ba-4269-a3a9-5e3fae6f45ba}" ma:internalName="TaxCatchAll" ma:showField="CatchAllData" ma:web="096b5e69-62d7-4d8a-9ec1-77ac597193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5ce691-0dbb-4562-ab90-cbcfe2327911">
      <Terms xmlns="http://schemas.microsoft.com/office/infopath/2007/PartnerControls"/>
    </lcf76f155ced4ddcb4097134ff3c332f>
    <TaxCatchAll xmlns="096b5e69-62d7-4d8a-9ec1-77ac5971931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DA3035-9739-471F-A923-D68DB3223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5ce691-0dbb-4562-ab90-cbcfe2327911"/>
    <ds:schemaRef ds:uri="096b5e69-62d7-4d8a-9ec1-77ac597193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EE1E3E-CB0B-47E1-9D87-50BC65134707}">
  <ds:schemaRefs>
    <ds:schemaRef ds:uri="4e6f27b0-25d9-4fc9-884b-6f1c03d3ba08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d7caa5b5-a606-4829-a53c-826370b0a9c6"/>
    <ds:schemaRef ds:uri="http://purl.org/dc/terms/"/>
    <ds:schemaRef ds:uri="c55ce691-0dbb-4562-ab90-cbcfe2327911"/>
    <ds:schemaRef ds:uri="096b5e69-62d7-4d8a-9ec1-77ac5971931b"/>
  </ds:schemaRefs>
</ds:datastoreItem>
</file>

<file path=customXml/itemProps3.xml><?xml version="1.0" encoding="utf-8"?>
<ds:datastoreItem xmlns:ds="http://schemas.openxmlformats.org/officeDocument/2006/customXml" ds:itemID="{0D81C944-8797-4E58-85DB-E857CE0243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17908</TotalTime>
  <Words>463</Words>
  <Application>Microsoft Office PowerPoint</Application>
  <PresentationFormat>Widescreen</PresentationFormat>
  <Paragraphs>77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7_Office Theme</vt:lpstr>
      <vt:lpstr>Developing and Leveraging Communities of Practice to Advance Blue Carbon Science to Support Policy Decisions Hilary Stevens</vt:lpstr>
      <vt:lpstr>PowerPoint Presentation</vt:lpstr>
      <vt:lpstr>What we do</vt:lpstr>
      <vt:lpstr>Background for Blue Carbon Collaboration</vt:lpstr>
      <vt:lpstr>Establishing a Blue Carbon Network for the Gulf Coast</vt:lpstr>
      <vt:lpstr>Blue Carbon Roundtable</vt:lpstr>
      <vt:lpstr>PowerPoint Presentation</vt:lpstr>
      <vt:lpstr>Reports Built on National Working Group Input</vt:lpstr>
      <vt:lpstr>National Policy Recommendations from 2021 Meeting</vt:lpstr>
      <vt:lpstr>Summit Workshop Discussion Points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Sarina Katz</dc:creator>
  <cp:lastModifiedBy>Hilary Stevens</cp:lastModifiedBy>
  <cp:revision>94</cp:revision>
  <cp:lastPrinted>2018-12-06T20:10:56Z</cp:lastPrinted>
  <dcterms:created xsi:type="dcterms:W3CDTF">2018-12-05T17:47:12Z</dcterms:created>
  <dcterms:modified xsi:type="dcterms:W3CDTF">2023-07-05T19:35:19Z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0x010100C1145DF05DCE3E49BE5702CC21F1D961</vt:lpwstr>
  </property>
  <property fmtid="{D5CDD505-2E9C-101B-9397-08002B2CF9AE}" pid="3" name="MediaServiceImageTags">
    <vt:lpwstr/>
  </property>
</Properties>
</file>