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8" r:id="rId1"/>
  </p:sldMasterIdLst>
  <p:notesMasterIdLst>
    <p:notesMasterId r:id="rId14"/>
  </p:notesMasterIdLst>
  <p:sldIdLst>
    <p:sldId id="257" r:id="rId2"/>
    <p:sldId id="276" r:id="rId3"/>
    <p:sldId id="289" r:id="rId4"/>
    <p:sldId id="292" r:id="rId5"/>
    <p:sldId id="290" r:id="rId6"/>
    <p:sldId id="285" r:id="rId7"/>
    <p:sldId id="277" r:id="rId8"/>
    <p:sldId id="284" r:id="rId9"/>
    <p:sldId id="282" r:id="rId10"/>
    <p:sldId id="279" r:id="rId11"/>
    <p:sldId id="291" r:id="rId12"/>
    <p:sldId id="262" r:id="rId13"/>
  </p:sldIdLst>
  <p:sldSz cx="9144000" cy="6858000" type="screen4x3"/>
  <p:notesSz cx="6858000" cy="9144000"/>
  <p:embeddedFontLst>
    <p:embeddedFont>
      <p:font typeface="Acumin Pro" panose="020B0504020202020204" pitchFamily="34" charset="77"/>
      <p:regular r:id="rId15"/>
      <p:bold r:id="rId16"/>
      <p:italic r:id="rId17"/>
      <p:boldItalic r:id="rId18"/>
    </p:embeddedFont>
    <p:embeddedFont>
      <p:font typeface="Acumin Pro ExtraCondensed" panose="020B0508020202020204" pitchFamily="34" charset="77"/>
      <p:regular r:id="rId19"/>
      <p:bold r:id="rId20"/>
      <p:italic r:id="rId21"/>
      <p:boldItalic r:id="rId22"/>
    </p:embeddedFont>
    <p:embeddedFont>
      <p:font typeface="Acumin Pro ExtraCondensed Smbd" panose="020B0708020202020204" pitchFamily="34" charset="77"/>
      <p:regular r:id="rId23"/>
      <p:bold r:id="rId24"/>
      <p:italic r:id="rId25"/>
      <p:boldItalic r:id="rId26"/>
    </p:embeddedFont>
    <p:embeddedFont>
      <p:font typeface="Acumin Pro Medium" panose="020B0604020202020204" pitchFamily="34" charset="77"/>
      <p:regular r:id="rId27"/>
      <p:bold r:id="rId28"/>
      <p:italic r:id="rId29"/>
      <p:boldItalic r:id="rId30"/>
    </p:embeddedFont>
    <p:embeddedFont>
      <p:font typeface="Acumin Pro Semibold" panose="020B0704020202020204" pitchFamily="34" charset="77"/>
      <p:regular r:id="rId31"/>
      <p:bold r:id="rId32"/>
      <p:italic r:id="rId33"/>
      <p:boldItalic r:id="rId34"/>
    </p:embeddedFont>
    <p:embeddedFont>
      <p:font typeface="Acumin Pro SemiCondensed" panose="020B0506020202020204" pitchFamily="34" charset="77"/>
      <p:regular r:id="rId35"/>
      <p:bold r:id="rId36"/>
      <p:italic r:id="rId37"/>
      <p:boldItalic r:id="rId38"/>
    </p:embeddedFont>
    <p:embeddedFont>
      <p:font typeface="Arial Narrow" panose="020B0604020202020204" pitchFamily="3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mbria Math" panose="02040503050406030204" pitchFamily="18" charset="0"/>
      <p:regular r:id="rId47"/>
    </p:embeddedFont>
    <p:embeddedFont>
      <p:font typeface="Helvetica" pitchFamily="2" charset="0"/>
      <p:regular r:id="rId48"/>
      <p:bold r:id="rId49"/>
      <p:italic r:id="rId50"/>
      <p:boldItalic r:id="rId51"/>
    </p:embeddedFont>
    <p:embeddedFont>
      <p:font typeface="United Sans Cd Md" pitchFamily="2" charset="77"/>
      <p:regular r:id="rId52"/>
      <p:bold r:id="rId53"/>
      <p:italic r:id="rId54"/>
      <p:boldItalic r:id="rId55"/>
    </p:embeddedFont>
    <p:embeddedFont>
      <p:font typeface="United Sans Reg Medium" pitchFamily="2" charset="77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C8F560-2701-70EF-C65E-99D79F807BA5}" name="David R Johnson" initials="DRJ" userId="David R Johnson" providerId="None"/>
  <p188:author id="{BDF5D49F-EEC6-2FDC-6D91-1D2FBB2B1C0C}" name="Ahmadi Gharehtoragh, Mohammad" initials="MA" userId="S::mahmadig@purdue.edu::311bbc52-5560-4625-91b4-ac639d3b1ce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675F53-2B3C-42E5-B0B9-3AAABFBFD101}" v="8" dt="2023-06-01T01:18:38.927"/>
    <p1510:client id="{82450198-F319-410C-A07B-FDD2E30F0684}" v="17" dt="2023-06-01T01:04:48.495"/>
    <p1510:client id="{A0E3515C-44CB-4872-B935-EB6167AEED4F}" v="3" dt="2023-06-01T02:15:05.0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font" Target="fonts/font28.fntdata"/><Relationship Id="rId47" Type="http://schemas.openxmlformats.org/officeDocument/2006/relationships/font" Target="fonts/font33.fntdata"/><Relationship Id="rId50" Type="http://schemas.openxmlformats.org/officeDocument/2006/relationships/font" Target="fonts/font36.fntdata"/><Relationship Id="rId55" Type="http://schemas.openxmlformats.org/officeDocument/2006/relationships/font" Target="fonts/font41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9" Type="http://schemas.openxmlformats.org/officeDocument/2006/relationships/font" Target="fonts/font15.fntdata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font" Target="fonts/font26.fntdata"/><Relationship Id="rId45" Type="http://schemas.openxmlformats.org/officeDocument/2006/relationships/font" Target="fonts/font31.fntdata"/><Relationship Id="rId53" Type="http://schemas.openxmlformats.org/officeDocument/2006/relationships/font" Target="fonts/font39.fntdata"/><Relationship Id="rId58" Type="http://schemas.openxmlformats.org/officeDocument/2006/relationships/font" Target="fonts/font44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font" Target="fonts/font5.fntdata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font" Target="fonts/font29.fntdata"/><Relationship Id="rId48" Type="http://schemas.openxmlformats.org/officeDocument/2006/relationships/font" Target="fonts/font34.fntdata"/><Relationship Id="rId56" Type="http://schemas.openxmlformats.org/officeDocument/2006/relationships/font" Target="fonts/font42.fntdata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font" Target="fonts/font3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46" Type="http://schemas.openxmlformats.org/officeDocument/2006/relationships/font" Target="fonts/font32.fntdata"/><Relationship Id="rId59" Type="http://schemas.openxmlformats.org/officeDocument/2006/relationships/font" Target="fonts/font45.fntdata"/><Relationship Id="rId20" Type="http://schemas.openxmlformats.org/officeDocument/2006/relationships/font" Target="fonts/font6.fntdata"/><Relationship Id="rId41" Type="http://schemas.openxmlformats.org/officeDocument/2006/relationships/font" Target="fonts/font27.fntdata"/><Relationship Id="rId54" Type="http://schemas.openxmlformats.org/officeDocument/2006/relationships/font" Target="fonts/font4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49" Type="http://schemas.openxmlformats.org/officeDocument/2006/relationships/font" Target="fonts/font35.fntdata"/><Relationship Id="rId57" Type="http://schemas.openxmlformats.org/officeDocument/2006/relationships/font" Target="fonts/font43.fntdata"/><Relationship Id="rId10" Type="http://schemas.openxmlformats.org/officeDocument/2006/relationships/slide" Target="slides/slide9.xml"/><Relationship Id="rId31" Type="http://schemas.openxmlformats.org/officeDocument/2006/relationships/font" Target="fonts/font17.fntdata"/><Relationship Id="rId44" Type="http://schemas.openxmlformats.org/officeDocument/2006/relationships/font" Target="fonts/font30.fntdata"/><Relationship Id="rId52" Type="http://schemas.openxmlformats.org/officeDocument/2006/relationships/font" Target="fonts/font38.fntdata"/><Relationship Id="rId60" Type="http://schemas.openxmlformats.org/officeDocument/2006/relationships/presProps" Target="presProps.xml"/><Relationship Id="rId65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3BCC8-3BD6-4705-A0A4-B262D0E8F1C7}" type="datetimeFigureOut">
              <a:rPr lang="en-US" smtClean="0"/>
              <a:t>6/1/23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B3461-DF92-416C-AB5E-B64DE9C1B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8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ibility Statem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PT Accessibility">
            <a:extLst>
              <a:ext uri="{FF2B5EF4-FFF2-40B4-BE49-F238E27FC236}">
                <a16:creationId xmlns:a16="http://schemas.microsoft.com/office/drawing/2014/main" id="{7218C6A0-FE47-3C49-9974-F3CABE12FB6E}"/>
              </a:ext>
            </a:extLst>
          </p:cNvPr>
          <p:cNvSpPr txBox="1"/>
          <p:nvPr userDrawn="1"/>
        </p:nvSpPr>
        <p:spPr>
          <a:xfrm>
            <a:off x="1110838" y="1877220"/>
            <a:ext cx="6128758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ffectLst/>
                <a:latin typeface="Acumin Pro" panose="020B0504020202020204" pitchFamily="34" charset="77"/>
              </a:rPr>
              <a:t>Support the Purdue University brand in your presentations by using a brand-friendly template. This template uses an accessible master layout. Please note that some changes </a:t>
            </a:r>
            <a:br>
              <a:rPr lang="en-US">
                <a:solidFill>
                  <a:schemeClr val="bg1"/>
                </a:solidFill>
                <a:effectLst/>
                <a:latin typeface="Acumin Pro" panose="020B0504020202020204" pitchFamily="34" charset="77"/>
              </a:rPr>
            </a:br>
            <a:r>
              <a:rPr lang="en-US">
                <a:solidFill>
                  <a:schemeClr val="bg1"/>
                </a:solidFill>
                <a:effectLst/>
                <a:latin typeface="Acumin Pro" panose="020B0504020202020204" pitchFamily="34" charset="77"/>
              </a:rPr>
              <a:t>to the PowerPoint template could impact accessibility by those with disabilities. Follow the instructions provided by Microsoft Office to ensure that your PowerPoint presentations are accessible to all users: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PPT Accessibility URL" descr="PPT Accessibility URL">
            <a:extLst>
              <a:ext uri="{FF2B5EF4-FFF2-40B4-BE49-F238E27FC236}">
                <a16:creationId xmlns:a16="http://schemas.microsoft.com/office/drawing/2014/main" id="{BA1A708E-CC6F-5046-B62E-67EF72C834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1110837" y="4133385"/>
            <a:ext cx="5765747" cy="754822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1800" b="0" i="0" cap="none" spc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https://</a:t>
            </a:r>
            <a:r>
              <a:rPr lang="en-US" err="1">
                <a:solidFill>
                  <a:schemeClr val="accent1"/>
                </a:solidFill>
              </a:rPr>
              <a:t>support.office.com</a:t>
            </a:r>
            <a:r>
              <a:rPr lang="en-US">
                <a:solidFill>
                  <a:schemeClr val="accent1"/>
                </a:solidFill>
              </a:rPr>
              <a:t>/</a:t>
            </a:r>
            <a:r>
              <a:rPr lang="en-US" err="1">
                <a:solidFill>
                  <a:schemeClr val="accent1"/>
                </a:solidFill>
              </a:rPr>
              <a:t>en</a:t>
            </a:r>
            <a:r>
              <a:rPr lang="en-US">
                <a:solidFill>
                  <a:schemeClr val="accent1"/>
                </a:solidFill>
              </a:rPr>
              <a:t>-us/article/Make-your-PowerPoint-presentations-accessible-6f7772b2-2f33-4bd2-8ca7-dae3b2b3ef25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BC758-D59E-8E44-B1BB-3467BE203B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187" y="6046656"/>
            <a:ext cx="3560601" cy="377004"/>
          </a:xfrm>
          <a:prstGeom prst="rect">
            <a:avLst/>
          </a:prstGeom>
        </p:spPr>
      </p:pic>
      <p:pic>
        <p:nvPicPr>
          <p:cNvPr id="29" name="Gold Triangle">
            <a:extLst>
              <a:ext uri="{FF2B5EF4-FFF2-40B4-BE49-F238E27FC236}">
                <a16:creationId xmlns:a16="http://schemas.microsoft.com/office/drawing/2014/main" id="{6C3B8210-1510-C644-9CE9-0E6E1BA99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0" y="0"/>
            <a:ext cx="1778000" cy="6858000"/>
          </a:xfrm>
          <a:prstGeom prst="rect">
            <a:avLst/>
          </a:prstGeom>
        </p:spPr>
      </p:pic>
      <p:sp>
        <p:nvSpPr>
          <p:cNvPr id="19" name="Date">
            <a:extLst>
              <a:ext uri="{FF2B5EF4-FFF2-40B4-BE49-F238E27FC236}">
                <a16:creationId xmlns:a16="http://schemas.microsoft.com/office/drawing/2014/main" id="{AAF94E19-ED71-7845-B4E1-5D3EA4F2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206" y="6202177"/>
            <a:ext cx="856701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6/1/23</a:t>
            </a:fld>
            <a:endParaRPr lang="en-US"/>
          </a:p>
        </p:txBody>
      </p:sp>
      <p:cxnSp>
        <p:nvCxnSpPr>
          <p:cNvPr id="22" name="Line">
            <a:extLst>
              <a:ext uri="{FF2B5EF4-FFF2-40B4-BE49-F238E27FC236}">
                <a16:creationId xmlns:a16="http://schemas.microsoft.com/office/drawing/2014/main" id="{6E05FCF8-5823-9D4D-B7F3-412E5BDD4E01}"/>
              </a:ext>
            </a:extLst>
          </p:cNvPr>
          <p:cNvCxnSpPr>
            <a:cxnSpLocks/>
          </p:cNvCxnSpPr>
          <p:nvPr/>
        </p:nvCxnSpPr>
        <p:spPr>
          <a:xfrm>
            <a:off x="8400500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">
            <a:extLst>
              <a:ext uri="{FF2B5EF4-FFF2-40B4-BE49-F238E27FC236}">
                <a16:creationId xmlns:a16="http://schemas.microsoft.com/office/drawing/2014/main" id="{14A543BD-A296-7346-B649-5BA64898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3374" y="6181281"/>
            <a:ext cx="36576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88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4080">
          <p15:clr>
            <a:srgbClr val="FBAE40"/>
          </p15:clr>
        </p15:guide>
        <p15:guide id="7" pos="264">
          <p15:clr>
            <a:srgbClr val="FBAE40"/>
          </p15:clr>
        </p15:guide>
        <p15:guide id="8" orient="horz" pos="192">
          <p15:clr>
            <a:srgbClr val="FBAE40"/>
          </p15:clr>
        </p15:guide>
        <p15:guide id="9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ld Background">
            <a:extLst>
              <a:ext uri="{FF2B5EF4-FFF2-40B4-BE49-F238E27FC236}">
                <a16:creationId xmlns:a16="http://schemas.microsoft.com/office/drawing/2014/main" id="{EACB2F0C-1C3D-CD48-AD13-7B5AD683F7C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116116" y="1626244"/>
            <a:ext cx="5933959" cy="1523494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6000" b="1" i="1" spc="0">
                <a:solidFill>
                  <a:schemeClr val="bg1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/>
              <a:t>Title Slide </a:t>
            </a:r>
            <a:r>
              <a:rPr lang="en-US" err="1"/>
              <a:t>Acumin</a:t>
            </a:r>
            <a:r>
              <a:rPr lang="en-US"/>
              <a:t> Pro Extra Cond Bold Italic 60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1121760" y="3990084"/>
            <a:ext cx="5322202" cy="336015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Acumin Pro SemiCondensed" panose="020B0506020202020204" pitchFamily="34" charset="77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</a:t>
            </a:r>
            <a:r>
              <a:rPr lang="en-US" err="1"/>
              <a:t>Acumin</a:t>
            </a:r>
            <a:r>
              <a:rPr lang="en-US"/>
              <a:t> Pro Semi Cond Bold 22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25" name="Black Triangle">
            <a:extLst>
              <a:ext uri="{FF2B5EF4-FFF2-40B4-BE49-F238E27FC236}">
                <a16:creationId xmlns:a16="http://schemas.microsoft.com/office/drawing/2014/main" id="{B39FD579-3334-AA49-8C7F-768033BE0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0" y="0"/>
            <a:ext cx="1778000" cy="6858000"/>
          </a:xfrm>
          <a:prstGeom prst="rect">
            <a:avLst/>
          </a:prstGeom>
        </p:spPr>
      </p:pic>
      <p:sp>
        <p:nvSpPr>
          <p:cNvPr id="7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6/1/23</a:t>
            </a:fld>
            <a:endParaRPr lang="en-US"/>
          </a:p>
        </p:txBody>
      </p:sp>
      <p:cxnSp>
        <p:nvCxnSpPr>
          <p:cNvPr id="33" name="Line">
            <a:extLst>
              <a:ext uri="{FF2B5EF4-FFF2-40B4-BE49-F238E27FC236}">
                <a16:creationId xmlns:a16="http://schemas.microsoft.com/office/drawing/2014/main" id="{E61121D3-034C-A148-89AD-C240C1E7F6F7}"/>
              </a:ext>
            </a:extLst>
          </p:cNvPr>
          <p:cNvCxnSpPr>
            <a:cxnSpLocks/>
          </p:cNvCxnSpPr>
          <p:nvPr/>
        </p:nvCxnSpPr>
        <p:spPr>
          <a:xfrm>
            <a:off x="8400500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"/>
          <p:cNvSpPr>
            <a:spLocks noGrp="1"/>
          </p:cNvSpPr>
          <p:nvPr>
            <p:ph type="sldNum" sz="quarter" idx="12"/>
          </p:nvPr>
        </p:nvSpPr>
        <p:spPr>
          <a:xfrm>
            <a:off x="8410660" y="6181281"/>
            <a:ext cx="36576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3E1E7E-7A64-A244-B3A7-FD6BE8843C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187" y="6046656"/>
            <a:ext cx="3560601" cy="3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02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4080">
          <p15:clr>
            <a:srgbClr val="FBAE40"/>
          </p15:clr>
        </p15:guide>
        <p15:guide id="8" pos="69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Cop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lack Bar">
            <a:extLst>
              <a:ext uri="{FF2B5EF4-FFF2-40B4-BE49-F238E27FC236}">
                <a16:creationId xmlns:a16="http://schemas.microsoft.com/office/drawing/2014/main" id="{6283C7A5-FA96-634B-82F6-99BF44D20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" y="0"/>
            <a:ext cx="8636000" cy="9144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117214" y="442674"/>
            <a:ext cx="6925732" cy="51244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600" b="1" i="1" cap="none" spc="0">
                <a:solidFill>
                  <a:schemeClr val="tx2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/>
              <a:t>Title </a:t>
            </a:r>
            <a:r>
              <a:rPr lang="en-US" err="1"/>
              <a:t>Acumin</a:t>
            </a:r>
            <a:r>
              <a:rPr lang="en-US"/>
              <a:t> Pro Extra Cond Bold Italic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/>
          <p:cNvSpPr>
            <a:spLocks noGrp="1"/>
          </p:cNvSpPr>
          <p:nvPr>
            <p:ph type="subTitle" idx="1" hasCustomPrompt="1"/>
          </p:nvPr>
        </p:nvSpPr>
        <p:spPr>
          <a:xfrm>
            <a:off x="1117213" y="1345166"/>
            <a:ext cx="5491495" cy="341599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Acumin Pro SemiCondensed" panose="020B0506020202020204" pitchFamily="34" charset="77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 </a:t>
            </a:r>
            <a:r>
              <a:rPr lang="en-US" err="1"/>
              <a:t>Acumin</a:t>
            </a:r>
            <a:r>
              <a:rPr lang="en-US"/>
              <a:t> Pro Semi Cond Bold 22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5" name="Body Text">
            <a:extLst>
              <a:ext uri="{FF2B5EF4-FFF2-40B4-BE49-F238E27FC236}">
                <a16:creationId xmlns:a16="http://schemas.microsoft.com/office/drawing/2014/main" id="{9F798712-4535-8340-942F-27FFD5E3F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21465" y="1962540"/>
            <a:ext cx="5524500" cy="3411537"/>
          </a:xfrm>
        </p:spPr>
        <p:txBody>
          <a:bodyPr lIns="0" tIns="0" rIns="0" bIns="0">
            <a:norm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="0" i="0" normalizeH="0"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pPr lvl="0"/>
            <a:r>
              <a:rPr lang="en-US"/>
              <a:t>Bulleted copy. </a:t>
            </a:r>
            <a:r>
              <a:rPr lang="en-US" err="1"/>
              <a:t>Acumin</a:t>
            </a:r>
            <a:r>
              <a:rPr lang="en-US"/>
              <a:t> Pro Reg 18 pt. Keep it short with bite-size chunks of information.</a:t>
            </a:r>
          </a:p>
          <a:p>
            <a:pPr lvl="0"/>
            <a:endParaRPr lang="en-US"/>
          </a:p>
          <a:p>
            <a:pPr lvl="0"/>
            <a:r>
              <a:rPr lang="en-US"/>
              <a:t>Bulleted copy. </a:t>
            </a:r>
            <a:r>
              <a:rPr lang="en-US" err="1"/>
              <a:t>Acumin</a:t>
            </a:r>
            <a:r>
              <a:rPr lang="en-US"/>
              <a:t> Pro Reg 18 pt. Keep it short with bite-size chunks of information.</a:t>
            </a:r>
          </a:p>
          <a:p>
            <a:pPr lvl="0"/>
            <a:endParaRPr lang="en-US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/>
              <a:t>Bulleted copy. </a:t>
            </a:r>
            <a:r>
              <a:rPr lang="en-US" err="1"/>
              <a:t>Acumin</a:t>
            </a:r>
            <a:r>
              <a:rPr lang="en-US"/>
              <a:t> Pro Reg 18 pt. Keep it short with bite-size chunks of information.</a:t>
            </a:r>
          </a:p>
          <a:p>
            <a:pPr lvl="0"/>
            <a:endParaRPr lang="en-US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/>
              <a:t>Bulleted copy. </a:t>
            </a:r>
            <a:r>
              <a:rPr lang="en-US" err="1"/>
              <a:t>Acumin</a:t>
            </a:r>
            <a:r>
              <a:rPr lang="en-US"/>
              <a:t> Pro Reg 18 pt. Keep it short with bite-size chunks of information.</a:t>
            </a:r>
          </a:p>
          <a:p>
            <a:pPr lvl="0"/>
            <a:endParaRPr lang="en-US"/>
          </a:p>
        </p:txBody>
      </p:sp>
      <p:sp>
        <p:nvSpPr>
          <p:cNvPr id="28" name="Date">
            <a:extLst>
              <a:ext uri="{FF2B5EF4-FFF2-40B4-BE49-F238E27FC236}">
                <a16:creationId xmlns:a16="http://schemas.microsoft.com/office/drawing/2014/main" id="{32B67432-75BE-B145-B884-FF16D239E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2587" y="6202177"/>
            <a:ext cx="77832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</a:defRPr>
            </a:lvl1pPr>
          </a:lstStyle>
          <a:p>
            <a:fld id="{E0C8DACD-4E35-4E4C-AC75-C3DE50F04E7E}" type="datetime1">
              <a:rPr lang="en-US" smtClean="0"/>
              <a:pPr/>
              <a:t>6/1/23</a:t>
            </a:fld>
            <a:endParaRPr lang="en-US"/>
          </a:p>
        </p:txBody>
      </p:sp>
      <p:cxnSp>
        <p:nvCxnSpPr>
          <p:cNvPr id="30" name="Line">
            <a:extLst>
              <a:ext uri="{FF2B5EF4-FFF2-40B4-BE49-F238E27FC236}">
                <a16:creationId xmlns:a16="http://schemas.microsoft.com/office/drawing/2014/main" id="{58350E96-57A4-414B-9B8B-1430C2B4D38E}"/>
              </a:ext>
            </a:extLst>
          </p:cNvPr>
          <p:cNvCxnSpPr>
            <a:cxnSpLocks/>
          </p:cNvCxnSpPr>
          <p:nvPr/>
        </p:nvCxnSpPr>
        <p:spPr>
          <a:xfrm>
            <a:off x="8400500" y="6270568"/>
            <a:ext cx="0" cy="160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">
            <a:extLst>
              <a:ext uri="{FF2B5EF4-FFF2-40B4-BE49-F238E27FC236}">
                <a16:creationId xmlns:a16="http://schemas.microsoft.com/office/drawing/2014/main" id="{49E8753C-A442-034F-B0F4-92D22B324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3374" y="6181281"/>
            <a:ext cx="36576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1" i="0" spc="0" baseline="0">
                <a:solidFill>
                  <a:schemeClr val="bg1"/>
                </a:solidFill>
                <a:latin typeface="Acumin Pro Semibold" panose="020B0504020202020204" pitchFamily="34" charset="77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30EEE07-EF97-EE41-A89C-89C99CAF44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187" y="6046656"/>
            <a:ext cx="3560601" cy="3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54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pos="984">
          <p15:clr>
            <a:srgbClr val="FBAE40"/>
          </p15:clr>
        </p15:guide>
        <p15:guide id="8" pos="696">
          <p15:clr>
            <a:srgbClr val="FBAE40"/>
          </p15:clr>
        </p15:guide>
        <p15:guide id="9" pos="11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Copy &amp; Pic/Char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lack Bar">
            <a:extLst>
              <a:ext uri="{FF2B5EF4-FFF2-40B4-BE49-F238E27FC236}">
                <a16:creationId xmlns:a16="http://schemas.microsoft.com/office/drawing/2014/main" id="{87C91AFD-CCD5-AA40-82FE-4B69C6151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" y="0"/>
            <a:ext cx="8636000" cy="914400"/>
          </a:xfrm>
          <a:prstGeom prst="rect">
            <a:avLst/>
          </a:prstGeom>
        </p:spPr>
      </p:pic>
      <p:sp>
        <p:nvSpPr>
          <p:cNvPr id="22" name="Title">
            <a:extLst>
              <a:ext uri="{FF2B5EF4-FFF2-40B4-BE49-F238E27FC236}">
                <a16:creationId xmlns:a16="http://schemas.microsoft.com/office/drawing/2014/main" id="{73768DE6-FB80-874D-8DE0-986B46F1FD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1117214" y="442674"/>
            <a:ext cx="6925732" cy="51244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600" b="1" i="1" cap="none" spc="0">
                <a:solidFill>
                  <a:schemeClr val="tx2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/>
              <a:t>Title </a:t>
            </a:r>
            <a:r>
              <a:rPr lang="en-US" err="1"/>
              <a:t>Acumin</a:t>
            </a:r>
            <a:r>
              <a:rPr lang="en-US"/>
              <a:t> Pro Extra Cond Bold Italic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/>
          <p:cNvSpPr>
            <a:spLocks noGrp="1"/>
          </p:cNvSpPr>
          <p:nvPr>
            <p:ph type="subTitle" idx="1" hasCustomPrompt="1"/>
          </p:nvPr>
        </p:nvSpPr>
        <p:spPr>
          <a:xfrm>
            <a:off x="1117679" y="1345166"/>
            <a:ext cx="5466371" cy="338554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Acumin Pro SemiCondensed" panose="020B0506020202020204" pitchFamily="34" charset="77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 </a:t>
            </a:r>
            <a:r>
              <a:rPr lang="en-US" err="1"/>
              <a:t>Acumin</a:t>
            </a:r>
            <a:r>
              <a:rPr lang="en-US"/>
              <a:t> Pro Semi Cond Bold 22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4B5CCD19-DE21-294C-8B0B-3103725AE0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8501" y="1917388"/>
            <a:ext cx="3443499" cy="3411537"/>
          </a:xfrm>
        </p:spPr>
        <p:txBody>
          <a:bodyPr lIns="0" tIns="0" rIns="0" bIns="0">
            <a:norm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="0" i="0" normalizeH="0"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pPr lvl="0"/>
            <a:r>
              <a:rPr lang="en-US"/>
              <a:t>Bulleted copy. </a:t>
            </a:r>
            <a:r>
              <a:rPr lang="en-US" err="1"/>
              <a:t>Acumin</a:t>
            </a:r>
            <a:r>
              <a:rPr lang="en-US"/>
              <a:t> Pro Reg 18 pt. Keep it short with bite-size chunks of information.</a:t>
            </a:r>
          </a:p>
          <a:p>
            <a:pPr lvl="0"/>
            <a:endParaRPr lang="en-US"/>
          </a:p>
          <a:p>
            <a:pPr lvl="0"/>
            <a:r>
              <a:rPr lang="en-US"/>
              <a:t>Bulleted copy. </a:t>
            </a:r>
            <a:r>
              <a:rPr lang="en-US" err="1"/>
              <a:t>Acumin</a:t>
            </a:r>
            <a:r>
              <a:rPr lang="en-US"/>
              <a:t> Pro Reg 18 pt. Keep it short with bite-size chunks of information.</a:t>
            </a:r>
          </a:p>
          <a:p>
            <a:pPr lvl="0"/>
            <a:endParaRPr lang="en-US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/>
              <a:t>Bulleted copy. </a:t>
            </a:r>
            <a:r>
              <a:rPr lang="en-US" err="1"/>
              <a:t>Acumin</a:t>
            </a:r>
            <a:r>
              <a:rPr lang="en-US"/>
              <a:t> Pro Reg 18 pt. Keep it short with bite-size chunks of information.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Picture or Chart" descr="Picture or Chart">
            <a:extLst>
              <a:ext uri="{FF2B5EF4-FFF2-40B4-BE49-F238E27FC236}">
                <a16:creationId xmlns:a16="http://schemas.microsoft.com/office/drawing/2014/main" id="{699BD747-48B6-2547-8F7C-25A44594F6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65675" y="1920875"/>
            <a:ext cx="3965575" cy="2982913"/>
          </a:xfrm>
        </p:spPr>
        <p:txBody>
          <a:bodyPr lIns="0" tIns="0" rIns="0" bIns="0" anchor="ctr" anchorCtr="0"/>
          <a:lstStyle>
            <a:lvl1pPr algn="ctr">
              <a:defRPr b="0" i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  <a:lvl4pPr marL="685800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Insert picture or chart here</a:t>
            </a:r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CF069E70-AF49-2042-836A-1CC5C09B9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37270" y="6202177"/>
            <a:ext cx="84363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</a:defRPr>
            </a:lvl1pPr>
          </a:lstStyle>
          <a:p>
            <a:fld id="{E0C8DACD-4E35-4E4C-AC75-C3DE50F04E7E}" type="datetime1">
              <a:rPr lang="en-US" smtClean="0"/>
              <a:pPr/>
              <a:t>6/1/23</a:t>
            </a:fld>
            <a:endParaRPr lang="en-US"/>
          </a:p>
        </p:txBody>
      </p:sp>
      <p:cxnSp>
        <p:nvCxnSpPr>
          <p:cNvPr id="25" name="Line">
            <a:extLst>
              <a:ext uri="{FF2B5EF4-FFF2-40B4-BE49-F238E27FC236}">
                <a16:creationId xmlns:a16="http://schemas.microsoft.com/office/drawing/2014/main" id="{BCC405A1-23C8-8E4E-940E-49CA3B709385}"/>
              </a:ext>
            </a:extLst>
          </p:cNvPr>
          <p:cNvCxnSpPr>
            <a:cxnSpLocks/>
          </p:cNvCxnSpPr>
          <p:nvPr/>
        </p:nvCxnSpPr>
        <p:spPr>
          <a:xfrm>
            <a:off x="8400500" y="6270568"/>
            <a:ext cx="0" cy="160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">
            <a:extLst>
              <a:ext uri="{FF2B5EF4-FFF2-40B4-BE49-F238E27FC236}">
                <a16:creationId xmlns:a16="http://schemas.microsoft.com/office/drawing/2014/main" id="{50D54855-2B56-7D4D-BC1F-BBB8B58B9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3374" y="6181281"/>
            <a:ext cx="36576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1" i="0" spc="0" baseline="0">
                <a:solidFill>
                  <a:schemeClr val="bg1"/>
                </a:solidFill>
                <a:latin typeface="Acumin Pro Semibold" panose="020B0504020202020204" pitchFamily="34" charset="77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900952A-2AE4-B943-9D28-5D1D60F763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187" y="6046656"/>
            <a:ext cx="3560601" cy="3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6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4080">
          <p15:clr>
            <a:srgbClr val="FBAE40"/>
          </p15:clr>
        </p15:guide>
        <p15:guide id="7" pos="6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Pic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" descr="Description of Picture">
            <a:extLst>
              <a:ext uri="{FF2B5EF4-FFF2-40B4-BE49-F238E27FC236}">
                <a16:creationId xmlns:a16="http://schemas.microsoft.com/office/drawing/2014/main" id="{B6A7C9B5-3617-0144-A4ED-16186741E8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anchor="ctr" anchorCtr="1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hoto Caption">
            <a:extLst>
              <a:ext uri="{FF2B5EF4-FFF2-40B4-BE49-F238E27FC236}">
                <a16:creationId xmlns:a16="http://schemas.microsoft.com/office/drawing/2014/main" id="{0D6DAF39-EE35-6843-807B-FF770BE212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381000" y="304800"/>
            <a:ext cx="2879168" cy="1253420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1800" b="1" i="0" cap="none" spc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/>
              <a:t>Brief photo caption. Place in top left or right corner. </a:t>
            </a:r>
            <a:r>
              <a:rPr lang="en-US" err="1"/>
              <a:t>Acumin</a:t>
            </a:r>
            <a:r>
              <a:rPr lang="en-US"/>
              <a:t> Pro Bold 18 pt. Make text black or white for legibility.</a:t>
            </a:r>
          </a:p>
        </p:txBody>
      </p:sp>
      <p:pic>
        <p:nvPicPr>
          <p:cNvPr id="29" name="Gold Triangle">
            <a:extLst>
              <a:ext uri="{FF2B5EF4-FFF2-40B4-BE49-F238E27FC236}">
                <a16:creationId xmlns:a16="http://schemas.microsoft.com/office/drawing/2014/main" id="{6C3B8210-1510-C644-9CE9-0E6E1BA9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0" y="0"/>
            <a:ext cx="1778000" cy="6858000"/>
          </a:xfrm>
          <a:prstGeom prst="rect">
            <a:avLst/>
          </a:prstGeom>
        </p:spPr>
      </p:pic>
      <p:sp>
        <p:nvSpPr>
          <p:cNvPr id="19" name="Date">
            <a:extLst>
              <a:ext uri="{FF2B5EF4-FFF2-40B4-BE49-F238E27FC236}">
                <a16:creationId xmlns:a16="http://schemas.microsoft.com/office/drawing/2014/main" id="{AAF94E19-ED71-7845-B4E1-5D3EA4F2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207" y="6202177"/>
            <a:ext cx="856700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6/1/23</a:t>
            </a:fld>
            <a:endParaRPr lang="en-US"/>
          </a:p>
        </p:txBody>
      </p:sp>
      <p:cxnSp>
        <p:nvCxnSpPr>
          <p:cNvPr id="22" name="Line">
            <a:extLst>
              <a:ext uri="{FF2B5EF4-FFF2-40B4-BE49-F238E27FC236}">
                <a16:creationId xmlns:a16="http://schemas.microsoft.com/office/drawing/2014/main" id="{6E05FCF8-5823-9D4D-B7F3-412E5BDD4E01}"/>
              </a:ext>
            </a:extLst>
          </p:cNvPr>
          <p:cNvCxnSpPr>
            <a:cxnSpLocks/>
          </p:cNvCxnSpPr>
          <p:nvPr/>
        </p:nvCxnSpPr>
        <p:spPr>
          <a:xfrm>
            <a:off x="8400500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">
            <a:extLst>
              <a:ext uri="{FF2B5EF4-FFF2-40B4-BE49-F238E27FC236}">
                <a16:creationId xmlns:a16="http://schemas.microsoft.com/office/drawing/2014/main" id="{14A543BD-A296-7346-B649-5BA64898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3374" y="6181281"/>
            <a:ext cx="36576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2C43E8-C8CA-0C44-B921-474A83EA40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187" y="6046656"/>
            <a:ext cx="3560601" cy="3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58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4080">
          <p15:clr>
            <a:srgbClr val="FBAE40"/>
          </p15:clr>
        </p15:guide>
        <p15:guide id="7" pos="264">
          <p15:clr>
            <a:srgbClr val="FBAE40"/>
          </p15:clr>
        </p15:guide>
        <p15:guide id="8" orient="horz" pos="192">
          <p15:clr>
            <a:srgbClr val="FBAE40"/>
          </p15:clr>
        </p15:guide>
        <p15:guide id="9" pos="2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Fact/High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ld Background">
            <a:extLst>
              <a:ext uri="{FF2B5EF4-FFF2-40B4-BE49-F238E27FC236}">
                <a16:creationId xmlns:a16="http://schemas.microsoft.com/office/drawing/2014/main" id="{5CCAEC11-865D-CB4B-88E8-5AF51FB37FBE}"/>
              </a:ext>
            </a:extLst>
          </p:cNvPr>
          <p:cNvSpPr/>
          <p:nvPr/>
        </p:nvSpPr>
        <p:spPr>
          <a:xfrm>
            <a:off x="0" y="0"/>
            <a:ext cx="9143999" cy="68522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ding">
            <a:extLst>
              <a:ext uri="{FF2B5EF4-FFF2-40B4-BE49-F238E27FC236}">
                <a16:creationId xmlns:a16="http://schemas.microsoft.com/office/drawing/2014/main" id="{4D7D7E43-151C-6148-8D70-1135C4C4B7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2170159" y="1466566"/>
            <a:ext cx="4814498" cy="121097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ctr">
              <a:defRPr sz="8600" b="0" i="0" cap="none" spc="0">
                <a:solidFill>
                  <a:schemeClr val="accent2"/>
                </a:solidFill>
                <a:latin typeface="United Sans Reg Medium" pitchFamily="2" charset="77"/>
              </a:defRPr>
            </a:lvl1pPr>
          </a:lstStyle>
          <a:p>
            <a:r>
              <a:rPr lang="en-US"/>
              <a:t>123</a:t>
            </a:r>
          </a:p>
        </p:txBody>
      </p:sp>
      <p:sp>
        <p:nvSpPr>
          <p:cNvPr id="20" name="Black Bar">
            <a:extLst>
              <a:ext uri="{FF2B5EF4-FFF2-40B4-BE49-F238E27FC236}">
                <a16:creationId xmlns:a16="http://schemas.microsoft.com/office/drawing/2014/main" id="{EACB2F0C-1C3D-CD48-AD13-7B5AD683F7C7}"/>
              </a:ext>
            </a:extLst>
          </p:cNvPr>
          <p:cNvSpPr/>
          <p:nvPr/>
        </p:nvSpPr>
        <p:spPr>
          <a:xfrm>
            <a:off x="1986208" y="2744421"/>
            <a:ext cx="5179092" cy="440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head">
            <a:extLst>
              <a:ext uri="{FF2B5EF4-FFF2-40B4-BE49-F238E27FC236}">
                <a16:creationId xmlns:a16="http://schemas.microsoft.com/office/drawing/2014/main" id="{0B79470A-88E7-9241-9D11-9A69D76233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86207" y="2706475"/>
            <a:ext cx="5171597" cy="553998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3600" b="1" i="0" spc="300">
                <a:solidFill>
                  <a:schemeClr val="accent4"/>
                </a:solidFill>
                <a:latin typeface="United Sans Cd Md" pitchFamily="50" charset="0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TOPIC OR TITLE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BD416322-CF1A-F143-B2A9-844B608C50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56451" y="3540352"/>
            <a:ext cx="5008850" cy="1122744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normalizeH="0" baseline="0">
                <a:solidFill>
                  <a:schemeClr val="bg1"/>
                </a:solidFill>
                <a:latin typeface="Acumin Pro Medium" panose="020B0504020202020204" pitchFamily="34" charset="77"/>
              </a:defRPr>
            </a:lvl1pPr>
          </a:lstStyle>
          <a:p>
            <a:pPr lvl="0"/>
            <a:r>
              <a:rPr lang="en-US"/>
              <a:t>Fact or highlight. </a:t>
            </a:r>
            <a:r>
              <a:rPr lang="en-US" err="1"/>
              <a:t>Acumin</a:t>
            </a:r>
            <a:r>
              <a:rPr lang="en-US"/>
              <a:t> Pro Medium 24 pt. Keep it short with bite-size chunks of information.</a:t>
            </a:r>
          </a:p>
        </p:txBody>
      </p:sp>
      <p:pic>
        <p:nvPicPr>
          <p:cNvPr id="24" name="Gold Triangle">
            <a:extLst>
              <a:ext uri="{FF2B5EF4-FFF2-40B4-BE49-F238E27FC236}">
                <a16:creationId xmlns:a16="http://schemas.microsoft.com/office/drawing/2014/main" id="{4DC803D7-BDE8-2740-B36D-EB98236EB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0" y="0"/>
            <a:ext cx="1778000" cy="6858000"/>
          </a:xfrm>
          <a:prstGeom prst="rect">
            <a:avLst/>
          </a:prstGeom>
        </p:spPr>
      </p:pic>
      <p:sp>
        <p:nvSpPr>
          <p:cNvPr id="25" name="Date">
            <a:extLst>
              <a:ext uri="{FF2B5EF4-FFF2-40B4-BE49-F238E27FC236}">
                <a16:creationId xmlns:a16="http://schemas.microsoft.com/office/drawing/2014/main" id="{A7492D50-D618-9F40-B9F2-9B0844182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5646" y="6202177"/>
            <a:ext cx="765261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6/1/23</a:t>
            </a:fld>
            <a:endParaRPr lang="en-US"/>
          </a:p>
        </p:txBody>
      </p:sp>
      <p:cxnSp>
        <p:nvCxnSpPr>
          <p:cNvPr id="27" name="Line">
            <a:extLst>
              <a:ext uri="{FF2B5EF4-FFF2-40B4-BE49-F238E27FC236}">
                <a16:creationId xmlns:a16="http://schemas.microsoft.com/office/drawing/2014/main" id="{8F96F97C-D2D6-7949-BDC5-C0B91FB918BD}"/>
              </a:ext>
            </a:extLst>
          </p:cNvPr>
          <p:cNvCxnSpPr>
            <a:cxnSpLocks/>
          </p:cNvCxnSpPr>
          <p:nvPr/>
        </p:nvCxnSpPr>
        <p:spPr>
          <a:xfrm>
            <a:off x="8400500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">
            <a:extLst>
              <a:ext uri="{FF2B5EF4-FFF2-40B4-BE49-F238E27FC236}">
                <a16:creationId xmlns:a16="http://schemas.microsoft.com/office/drawing/2014/main" id="{8E13B548-F076-CF46-A887-15D7D486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3374" y="6181281"/>
            <a:ext cx="36576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69C0A4-E1C7-4248-8532-A1B5108FDA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187" y="6046656"/>
            <a:ext cx="3560601" cy="3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93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4080">
          <p15:clr>
            <a:srgbClr val="FBAE40"/>
          </p15:clr>
        </p15:guide>
        <p15:guide id="7" orient="horz" pos="1008">
          <p15:clr>
            <a:srgbClr val="FBAE40"/>
          </p15:clr>
        </p15:guide>
        <p15:guide id="8" orient="horz" pos="148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ld Background">
            <a:extLst>
              <a:ext uri="{FF2B5EF4-FFF2-40B4-BE49-F238E27FC236}">
                <a16:creationId xmlns:a16="http://schemas.microsoft.com/office/drawing/2014/main" id="{F59025A6-822F-2D44-9F31-61A4A63F5CD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089144" y="1557666"/>
            <a:ext cx="5500897" cy="854080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6000" b="1" i="1" spc="0">
                <a:solidFill>
                  <a:schemeClr val="bg1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00775FC-E9E4-FF46-A522-92CC39196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311" y="2578489"/>
            <a:ext cx="5500891" cy="880790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normalizeH="0"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pPr lvl="0"/>
            <a:r>
              <a:rPr lang="en-US"/>
              <a:t>Conclusion, call to action or contact information. </a:t>
            </a:r>
            <a:r>
              <a:rPr lang="en-US" err="1"/>
              <a:t>Acumin</a:t>
            </a:r>
            <a:r>
              <a:rPr lang="en-US"/>
              <a:t> Pro Reg 18 pt. Keep it short with bite-size chunks of information.</a:t>
            </a:r>
          </a:p>
        </p:txBody>
      </p:sp>
      <p:pic>
        <p:nvPicPr>
          <p:cNvPr id="21" name="Black Triangle">
            <a:extLst>
              <a:ext uri="{FF2B5EF4-FFF2-40B4-BE49-F238E27FC236}">
                <a16:creationId xmlns:a16="http://schemas.microsoft.com/office/drawing/2014/main" id="{237F821D-D4B4-C442-814B-E1605BD75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0" y="0"/>
            <a:ext cx="1778000" cy="6858000"/>
          </a:xfrm>
          <a:prstGeom prst="rect">
            <a:avLst/>
          </a:prstGeom>
        </p:spPr>
      </p:pic>
      <p:sp>
        <p:nvSpPr>
          <p:cNvPr id="22" name="Date">
            <a:extLst>
              <a:ext uri="{FF2B5EF4-FFF2-40B4-BE49-F238E27FC236}">
                <a16:creationId xmlns:a16="http://schemas.microsoft.com/office/drawing/2014/main" id="{F8CD2E15-DFA2-0F4C-8839-A9AD4504A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3394" y="6202177"/>
            <a:ext cx="817513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6/1/23</a:t>
            </a:fld>
            <a:endParaRPr lang="en-US"/>
          </a:p>
        </p:txBody>
      </p:sp>
      <p:cxnSp>
        <p:nvCxnSpPr>
          <p:cNvPr id="25" name="Line">
            <a:extLst>
              <a:ext uri="{FF2B5EF4-FFF2-40B4-BE49-F238E27FC236}">
                <a16:creationId xmlns:a16="http://schemas.microsoft.com/office/drawing/2014/main" id="{A45DD0F1-B8FD-0047-817A-E2982F127A6A}"/>
              </a:ext>
            </a:extLst>
          </p:cNvPr>
          <p:cNvCxnSpPr>
            <a:cxnSpLocks/>
          </p:cNvCxnSpPr>
          <p:nvPr/>
        </p:nvCxnSpPr>
        <p:spPr>
          <a:xfrm>
            <a:off x="8400500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">
            <a:extLst>
              <a:ext uri="{FF2B5EF4-FFF2-40B4-BE49-F238E27FC236}">
                <a16:creationId xmlns:a16="http://schemas.microsoft.com/office/drawing/2014/main" id="{ACFC5D5C-1C9B-F148-A910-72ADDA93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3374" y="6181281"/>
            <a:ext cx="36576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A3B79D6-A9F6-0445-970F-F4D8E92445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187" y="6046656"/>
            <a:ext cx="3560601" cy="3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2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4080">
          <p15:clr>
            <a:srgbClr val="FBAE40"/>
          </p15:clr>
        </p15:guide>
        <p15:guide id="7" pos="6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15646" y="6202177"/>
            <a:ext cx="765261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</a:defRPr>
            </a:lvl1pPr>
          </a:lstStyle>
          <a:p>
            <a:fld id="{E0C8DACD-4E35-4E4C-AC75-C3DE50F04E7E}" type="datetime1">
              <a:rPr lang="en-US" smtClean="0"/>
              <a:pPr/>
              <a:t>6/1/23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3384" y="6219163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74334" y="6181281"/>
            <a:ext cx="36576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1" i="0" spc="0" baseline="0">
                <a:solidFill>
                  <a:schemeClr val="bg1"/>
                </a:solidFill>
                <a:latin typeface="Acumin Pro Semibold" panose="020B0504020202020204" pitchFamily="34" charset="77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FF833F-712C-324A-8187-5455C581BDBA}"/>
              </a:ext>
            </a:extLst>
          </p:cNvPr>
          <p:cNvCxnSpPr>
            <a:cxnSpLocks/>
          </p:cNvCxnSpPr>
          <p:nvPr/>
        </p:nvCxnSpPr>
        <p:spPr>
          <a:xfrm>
            <a:off x="8400500" y="6270568"/>
            <a:ext cx="0" cy="160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33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0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4056">
          <p15:clr>
            <a:srgbClr val="F26B43"/>
          </p15:clr>
        </p15:guide>
        <p15:guide id="4" orient="horz" pos="3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C6DAED2-C73D-2443-84E6-FD89A1066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116" y="1626244"/>
            <a:ext cx="7294544" cy="1784143"/>
          </a:xfrm>
        </p:spPr>
        <p:txBody>
          <a:bodyPr/>
          <a:lstStyle/>
          <a:p>
            <a:r>
              <a:rPr lang="en-US" sz="4800"/>
              <a:t>Surrogate models to predict storm surge hydrodynamics over evolving landscapes and climate forcings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4021E30B-3F73-3D4B-B22E-DFCD13F098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760" y="3990084"/>
            <a:ext cx="5322202" cy="1272143"/>
          </a:xfrm>
        </p:spPr>
        <p:txBody>
          <a:bodyPr/>
          <a:lstStyle/>
          <a:p>
            <a:r>
              <a:rPr lang="en-US"/>
              <a:t>Mohammad Ahmadi, David Johnson.</a:t>
            </a:r>
          </a:p>
          <a:p>
            <a:r>
              <a:rPr lang="en-US"/>
              <a:t>State of Coast 2023, New Orleans.</a:t>
            </a:r>
          </a:p>
          <a:p>
            <a:r>
              <a:rPr lang="en-US"/>
              <a:t>May 30- June 2, 2023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4EEC893F-2E6E-8648-8011-345CAE34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6394" y="6202177"/>
            <a:ext cx="874514" cy="323968"/>
          </a:xfrm>
        </p:spPr>
        <p:txBody>
          <a:bodyPr/>
          <a:lstStyle/>
          <a:p>
            <a:fld id="{049DC8E1-D369-0F48-9062-BB068AFD07CE}" type="datetime1">
              <a:rPr lang="en-US" smtClean="0"/>
              <a:pPr/>
              <a:t>6/1/23</a:t>
            </a:fld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C6C36F4-D49A-904E-968D-C3A9784AB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43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D50457A-EE63-AD46-8E58-1E6CAA4D95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US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2F2CC36B-4CC8-BB44-88DB-7A0F08098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66413" y="6231585"/>
            <a:ext cx="1021891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7A9A36-4EB0-BF46-AE48-7CDA251B954B}" type="datetime1">
              <a:rPr lang="en-US" smtClean="0"/>
              <a:pPr/>
              <a:t>6/1/23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F526709-EB34-8246-9278-7067DBE7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6787" y="6189793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000" b="1" i="0" kern="1200" spc="0" baseline="0">
                <a:solidFill>
                  <a:schemeClr val="bg1"/>
                </a:solidFill>
                <a:latin typeface="Acumin Pro Semibold" panose="020B0504020202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10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80A154E2-AE56-5943-A44B-14E32AEF3A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6422" y="955122"/>
            <a:ext cx="8598045" cy="255865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 of Surrogate modeling (NN) on storm surge prediction.</a:t>
            </a:r>
          </a:p>
          <a:p>
            <a:pPr>
              <a:lnSpc>
                <a:spcPct val="200000"/>
              </a:lnSpc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of the impact of Climate change on Landscape parameters and sea level rise on storm surge prediction.</a:t>
            </a:r>
          </a:p>
          <a:p>
            <a:pPr>
              <a:lnSpc>
                <a:spcPct val="200000"/>
              </a:lnSpc>
            </a:pPr>
            <a:r>
              <a:rPr lang="en-US" sz="1600">
                <a:solidFill>
                  <a:schemeClr val="tx1"/>
                </a:solidFill>
                <a:effectLst/>
                <a:latin typeface="Helvetica" pitchFamily="2" charset="0"/>
              </a:rPr>
              <a:t>Predictive accuracy that is on par with the magnitude of bias and uncertainty in the ADCIRC model.</a:t>
            </a:r>
          </a:p>
          <a:p>
            <a:pPr>
              <a:lnSpc>
                <a:spcPct val="200000"/>
              </a:lnSpc>
            </a:pPr>
            <a:r>
              <a:rPr lang="en-US" sz="1600">
                <a:solidFill>
                  <a:schemeClr val="tx1"/>
                </a:solidFill>
                <a:effectLst/>
                <a:latin typeface="Helvetica" pitchFamily="2" charset="0"/>
              </a:rPr>
              <a:t>Scenario generator </a:t>
            </a:r>
            <a:r>
              <a:rPr lang="en-US" sz="1600">
                <a:solidFill>
                  <a:schemeClr val="tx1"/>
                </a:solidFill>
                <a:latin typeface="Helvetica" pitchFamily="2" charset="0"/>
              </a:rPr>
              <a:t>to explore </a:t>
            </a:r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alternative landscape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B6000C-B86C-42F5-F6E0-CFB36146C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5510" t="20207" r="14250" b="13602"/>
          <a:stretch/>
        </p:blipFill>
        <p:spPr bwMode="auto">
          <a:xfrm>
            <a:off x="3737113" y="2896522"/>
            <a:ext cx="5242291" cy="308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851DB3-6D7C-49FE-5D70-BE1C5FA58060}"/>
              </a:ext>
            </a:extLst>
          </p:cNvPr>
          <p:cNvSpPr txBox="1"/>
          <p:nvPr/>
        </p:nvSpPr>
        <p:spPr>
          <a:xfrm>
            <a:off x="4102361" y="5985364"/>
            <a:ext cx="4877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Storm surge difference map for a single storm between observation and prediction</a:t>
            </a:r>
          </a:p>
        </p:txBody>
      </p:sp>
    </p:spTree>
    <p:extLst>
      <p:ext uri="{BB962C8B-B14F-4D97-AF65-F5344CB8AC3E}">
        <p14:creationId xmlns:p14="http://schemas.microsoft.com/office/powerpoint/2010/main" val="135388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9"/>
    </mc:Choice>
    <mc:Fallback xmlns="">
      <p:transition spd="slow" advTm="2248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D50457A-EE63-AD46-8E58-1E6CAA4D95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2F2CC36B-4CC8-BB44-88DB-7A0F08098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66413" y="6231585"/>
            <a:ext cx="1021891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7A9A36-4EB0-BF46-AE48-7CDA251B954B}" type="datetime1">
              <a:rPr lang="en-US" smtClean="0"/>
              <a:pPr/>
              <a:t>6/1/23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F526709-EB34-8246-9278-7067DBE7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6787" y="6189793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000" b="1" i="0" kern="1200" spc="0" baseline="0">
                <a:solidFill>
                  <a:schemeClr val="bg1"/>
                </a:solidFill>
                <a:latin typeface="Acumin Pro Semibold" panose="020B0504020202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11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I-GUIDE : Institute for Geospatial Understanding through an Integrative  Discovery Environment">
            <a:extLst>
              <a:ext uri="{FF2B5EF4-FFF2-40B4-BE49-F238E27FC236}">
                <a16:creationId xmlns:a16="http://schemas.microsoft.com/office/drawing/2014/main" id="{E9FEFC30-F4BA-B382-2F6F-29B5D8BE6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94" y="1588273"/>
            <a:ext cx="3076426" cy="150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oastal Protection and Restoration Authority2023 Coastal Master Plan |  Coastal Protection And Restoration Authority">
            <a:extLst>
              <a:ext uri="{FF2B5EF4-FFF2-40B4-BE49-F238E27FC236}">
                <a16:creationId xmlns:a16="http://schemas.microsoft.com/office/drawing/2014/main" id="{156502A0-EA40-D77B-ADB9-E484855F2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492" y="1588273"/>
            <a:ext cx="3681454" cy="18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397680-10A3-2A52-DA1F-AAE16C298AD6}"/>
              </a:ext>
            </a:extLst>
          </p:cNvPr>
          <p:cNvSpPr txBox="1"/>
          <p:nvPr/>
        </p:nvSpPr>
        <p:spPr>
          <a:xfrm>
            <a:off x="322028" y="3364858"/>
            <a:ext cx="61423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Funding: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NSF I-GUIDE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Input Data: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2023 Coastal Master Plan (funded by Louisiana CPRA)</a:t>
            </a:r>
          </a:p>
        </p:txBody>
      </p:sp>
    </p:spTree>
    <p:extLst>
      <p:ext uri="{BB962C8B-B14F-4D97-AF65-F5344CB8AC3E}">
        <p14:creationId xmlns:p14="http://schemas.microsoft.com/office/powerpoint/2010/main" val="42544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9"/>
    </mc:Choice>
    <mc:Fallback xmlns="">
      <p:transition spd="slow" advTm="2248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3354486-2A6A-DD4E-9A8D-861B2E201A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Body Text">
            <a:extLst>
              <a:ext uri="{FF2B5EF4-FFF2-40B4-BE49-F238E27FC236}">
                <a16:creationId xmlns:a16="http://schemas.microsoft.com/office/drawing/2014/main" id="{DDF1DEAD-BDC7-D142-97B9-9A0BD2570B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0B04DDC6-A6C5-6D40-8160-BEDB0CF8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C8E1-D369-0F48-9062-BB068AFD07CE}" type="datetime1">
              <a:rPr lang="en-US" smtClean="0"/>
              <a:pPr/>
              <a:t>6/1/23</a:t>
            </a:fld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05C2BE5-BF22-EF46-A621-4EB44D38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98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D50457A-EE63-AD46-8E58-1E6CAA4D95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Arial Narrow" panose="020B0604020202020204" pitchFamily="34" charset="0"/>
              </a:rPr>
              <a:t>Introduction &amp; Methodology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2F2CC36B-4CC8-BB44-88DB-7A0F08098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6108" y="6200875"/>
            <a:ext cx="1021891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7A9A36-4EB0-BF46-AE48-7CDA251B954B}" type="datetime1">
              <a:rPr lang="en-US" smtClean="0"/>
              <a:pPr/>
              <a:t>6/1/23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F526709-EB34-8246-9278-7067DBE7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7999" y="6159083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000" b="1" i="0" kern="1200" spc="0" baseline="0">
                <a:solidFill>
                  <a:schemeClr val="bg1"/>
                </a:solidFill>
                <a:latin typeface="Acumin Pro Semibold" panose="020B0504020202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80A154E2-AE56-5943-A44B-14E32AEF3A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5875" y="1371167"/>
            <a:ext cx="5572833" cy="255865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600">
                <a:latin typeface="Acumin Pro"/>
              </a:rPr>
              <a:t>How risk will change over time under different SLR trajectories</a:t>
            </a:r>
          </a:p>
          <a:p>
            <a:r>
              <a:rPr lang="en-US" sz="1600"/>
              <a:t>Using AI/ML as scenario generator</a:t>
            </a:r>
          </a:p>
          <a:p>
            <a:pPr marL="0" indent="0">
              <a:buNone/>
            </a:pPr>
            <a:r>
              <a:rPr lang="en-US" sz="1600">
                <a:latin typeface="Acumin Pro"/>
              </a:rPr>
              <a:t>Disadvantages of Physical-based models:</a:t>
            </a:r>
            <a:endParaRPr lang="en-US"/>
          </a:p>
          <a:p>
            <a:r>
              <a:rPr lang="en-US" sz="1600"/>
              <a:t>Estimates of storm surge hazard rely on computationally expensive hydrodynamic simulations</a:t>
            </a:r>
          </a:p>
          <a:p>
            <a:pPr lvl="0"/>
            <a:endParaRPr lang="en-US" sz="1600"/>
          </a:p>
          <a:p>
            <a:pPr lvl="0"/>
            <a:r>
              <a:rPr lang="en-US" sz="1600"/>
              <a:t>Costly computations</a:t>
            </a:r>
          </a:p>
          <a:p>
            <a:pPr lvl="0">
              <a:defRPr/>
            </a:pPr>
            <a:endParaRPr lang="en-US" sz="1600"/>
          </a:p>
          <a:p>
            <a:pPr lvl="0">
              <a:defRPr/>
            </a:pPr>
            <a:r>
              <a:rPr lang="en-US" sz="1600"/>
              <a:t>Thousands of cores</a:t>
            </a:r>
          </a:p>
          <a:p>
            <a:pPr lvl="0">
              <a:defRPr/>
            </a:pPr>
            <a:endParaRPr lang="en-US" sz="1600"/>
          </a:p>
          <a:p>
            <a:pPr lvl="0">
              <a:defRPr/>
            </a:pPr>
            <a:r>
              <a:rPr lang="en-US" sz="1600"/>
              <a:t>Biases</a:t>
            </a:r>
          </a:p>
          <a:p>
            <a:pPr lvl="0">
              <a:defRPr/>
            </a:pPr>
            <a:endParaRPr lang="en-US" sz="1600"/>
          </a:p>
          <a:p>
            <a:pPr lvl="0">
              <a:defRPr/>
            </a:pPr>
            <a:endParaRPr lang="en-US" sz="1600"/>
          </a:p>
          <a:p>
            <a:pPr lvl="0">
              <a:defRPr/>
            </a:pPr>
            <a:endParaRPr lang="en-US" sz="1600"/>
          </a:p>
          <a:p>
            <a:pPr lvl="0">
              <a:defRPr/>
            </a:pPr>
            <a:endParaRPr lang="en-US" sz="1600"/>
          </a:p>
          <a:p>
            <a:pPr marL="0" indent="0">
              <a:buNone/>
              <a:defRPr/>
            </a:pPr>
            <a:endParaRPr lang="en-US" sz="140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5CBBBA2B-E0DB-E1D4-447E-9F72628E2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7213" y="993393"/>
            <a:ext cx="5491495" cy="34159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Surrogate modeling</a:t>
            </a:r>
          </a:p>
        </p:txBody>
      </p:sp>
      <p:pic>
        <p:nvPicPr>
          <p:cNvPr id="8" name="Picture 7" descr="A picture containing text, illustration, screenshot&#10;&#10;Description automatically generated">
            <a:extLst>
              <a:ext uri="{FF2B5EF4-FFF2-40B4-BE49-F238E27FC236}">
                <a16:creationId xmlns:a16="http://schemas.microsoft.com/office/drawing/2014/main" id="{89E99AAD-65E1-2B49-475F-37ACAFE97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709" y="2885398"/>
            <a:ext cx="5652075" cy="31227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7F0D91-BECE-2083-6CF9-C429FD21C536}"/>
              </a:ext>
            </a:extLst>
          </p:cNvPr>
          <p:cNvSpPr txBox="1"/>
          <p:nvPr/>
        </p:nvSpPr>
        <p:spPr>
          <a:xfrm>
            <a:off x="3894746" y="597584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/>
              <a:t>(Jia et al., 2016)</a:t>
            </a:r>
          </a:p>
        </p:txBody>
      </p:sp>
    </p:spTree>
    <p:extLst>
      <p:ext uri="{BB962C8B-B14F-4D97-AF65-F5344CB8AC3E}">
        <p14:creationId xmlns:p14="http://schemas.microsoft.com/office/powerpoint/2010/main" val="27362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9"/>
    </mc:Choice>
    <mc:Fallback xmlns="">
      <p:transition spd="slow" advTm="2248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CCCA-5C28-3DC2-52D8-5262C8D128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Arial Narrow" panose="020B0604020202020204" pitchFamily="34" charset="0"/>
              </a:rPr>
              <a:t>Methodology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D42936-E3E4-9A84-B70D-8632C8B573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6/1/23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2AFAB-505D-57F2-562B-A5F856927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39" name="Arrow: Chevron 4463">
            <a:extLst>
              <a:ext uri="{FF2B5EF4-FFF2-40B4-BE49-F238E27FC236}">
                <a16:creationId xmlns:a16="http://schemas.microsoft.com/office/drawing/2014/main" id="{E08FE7D1-0BA2-DB69-D2DF-C5E9F11E1220}"/>
              </a:ext>
            </a:extLst>
          </p:cNvPr>
          <p:cNvSpPr/>
          <p:nvPr/>
        </p:nvSpPr>
        <p:spPr>
          <a:xfrm>
            <a:off x="482320" y="1851014"/>
            <a:ext cx="1794867" cy="692819"/>
          </a:xfrm>
          <a:prstGeom prst="chevron">
            <a:avLst>
              <a:gd name="adj" fmla="val 4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0" name="Freeform: Shape 4464">
            <a:extLst>
              <a:ext uri="{FF2B5EF4-FFF2-40B4-BE49-F238E27FC236}">
                <a16:creationId xmlns:a16="http://schemas.microsoft.com/office/drawing/2014/main" id="{5B414AE9-0653-C022-02F2-9DA0854360B6}"/>
              </a:ext>
            </a:extLst>
          </p:cNvPr>
          <p:cNvSpPr/>
          <p:nvPr/>
        </p:nvSpPr>
        <p:spPr>
          <a:xfrm>
            <a:off x="960952" y="2024219"/>
            <a:ext cx="1515665" cy="692819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5646" tIns="185646" rIns="185646" bIns="185646" numCol="1" spcCol="1270" anchor="ctr" anchorCtr="0">
            <a:noAutofit/>
          </a:bodyPr>
          <a:lstStyle/>
          <a:p>
            <a:pPr algn="ctr" defTabSz="10334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25"/>
          </a:p>
        </p:txBody>
      </p:sp>
      <p:sp>
        <p:nvSpPr>
          <p:cNvPr id="141" name="Arrow: Chevron 4465">
            <a:extLst>
              <a:ext uri="{FF2B5EF4-FFF2-40B4-BE49-F238E27FC236}">
                <a16:creationId xmlns:a16="http://schemas.microsoft.com/office/drawing/2014/main" id="{47E8CA48-0390-1A7D-4189-8ED56CBFF742}"/>
              </a:ext>
            </a:extLst>
          </p:cNvPr>
          <p:cNvSpPr/>
          <p:nvPr/>
        </p:nvSpPr>
        <p:spPr>
          <a:xfrm>
            <a:off x="2532458" y="1851014"/>
            <a:ext cx="1794867" cy="692819"/>
          </a:xfrm>
          <a:prstGeom prst="chevron">
            <a:avLst>
              <a:gd name="adj" fmla="val 4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2" name="Freeform: Shape 4466">
            <a:extLst>
              <a:ext uri="{FF2B5EF4-FFF2-40B4-BE49-F238E27FC236}">
                <a16:creationId xmlns:a16="http://schemas.microsoft.com/office/drawing/2014/main" id="{2EB5CDAB-F31C-D1DB-C292-53A18E4EB36E}"/>
              </a:ext>
            </a:extLst>
          </p:cNvPr>
          <p:cNvSpPr/>
          <p:nvPr/>
        </p:nvSpPr>
        <p:spPr>
          <a:xfrm>
            <a:off x="3011089" y="2024219"/>
            <a:ext cx="1515665" cy="692819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  <a:ln w="19050"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5646" tIns="185646" rIns="185646" bIns="185646" numCol="1" spcCol="1270" anchor="ctr" anchorCtr="0">
            <a:noAutofit/>
          </a:bodyPr>
          <a:lstStyle/>
          <a:p>
            <a:pPr algn="ctr" defTabSz="10334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25"/>
          </a:p>
        </p:txBody>
      </p:sp>
      <p:sp>
        <p:nvSpPr>
          <p:cNvPr id="143" name="Arrow: Chevron 4467">
            <a:extLst>
              <a:ext uri="{FF2B5EF4-FFF2-40B4-BE49-F238E27FC236}">
                <a16:creationId xmlns:a16="http://schemas.microsoft.com/office/drawing/2014/main" id="{550CDA61-06A0-A011-DC8C-F6F58AEF899C}"/>
              </a:ext>
            </a:extLst>
          </p:cNvPr>
          <p:cNvSpPr/>
          <p:nvPr/>
        </p:nvSpPr>
        <p:spPr>
          <a:xfrm>
            <a:off x="4582595" y="1851014"/>
            <a:ext cx="1794867" cy="692819"/>
          </a:xfrm>
          <a:prstGeom prst="chevron">
            <a:avLst>
              <a:gd name="adj" fmla="val 4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algn="r" defTabSz="457200" rtl="1" eaLnBrk="1" latinLnBrk="0" hangingPunct="1"/>
            <a:endParaRPr lang="en-US"/>
          </a:p>
        </p:txBody>
      </p:sp>
      <p:sp>
        <p:nvSpPr>
          <p:cNvPr id="144" name="Freeform: Shape 4468">
            <a:extLst>
              <a:ext uri="{FF2B5EF4-FFF2-40B4-BE49-F238E27FC236}">
                <a16:creationId xmlns:a16="http://schemas.microsoft.com/office/drawing/2014/main" id="{6A0B8DFD-745E-C718-134A-64914FD16E44}"/>
              </a:ext>
            </a:extLst>
          </p:cNvPr>
          <p:cNvSpPr/>
          <p:nvPr/>
        </p:nvSpPr>
        <p:spPr>
          <a:xfrm>
            <a:off x="5061227" y="2024219"/>
            <a:ext cx="1515665" cy="692819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  <a:ln w="19050">
            <a:solidFill>
              <a:schemeClr val="accent3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5646" tIns="185646" rIns="185646" bIns="185646" numCol="1" spcCol="1270" anchor="ctr" anchorCtr="0">
            <a:noAutofit/>
          </a:bodyPr>
          <a:lstStyle/>
          <a:p>
            <a:pPr algn="ctr" defTabSz="10334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25"/>
          </a:p>
        </p:txBody>
      </p:sp>
      <p:sp>
        <p:nvSpPr>
          <p:cNvPr id="145" name="Arrow: Chevron 4469">
            <a:extLst>
              <a:ext uri="{FF2B5EF4-FFF2-40B4-BE49-F238E27FC236}">
                <a16:creationId xmlns:a16="http://schemas.microsoft.com/office/drawing/2014/main" id="{7676F86C-502E-A8AE-8740-8BA2477D2543}"/>
              </a:ext>
            </a:extLst>
          </p:cNvPr>
          <p:cNvSpPr/>
          <p:nvPr/>
        </p:nvSpPr>
        <p:spPr>
          <a:xfrm>
            <a:off x="6632732" y="1851014"/>
            <a:ext cx="1794867" cy="692819"/>
          </a:xfrm>
          <a:prstGeom prst="chevron">
            <a:avLst>
              <a:gd name="adj" fmla="val 4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6" name="Freeform: Shape 4470">
            <a:extLst>
              <a:ext uri="{FF2B5EF4-FFF2-40B4-BE49-F238E27FC236}">
                <a16:creationId xmlns:a16="http://schemas.microsoft.com/office/drawing/2014/main" id="{9A797EF3-BB0E-3350-B9DF-B1FAAFD78484}"/>
              </a:ext>
            </a:extLst>
          </p:cNvPr>
          <p:cNvSpPr/>
          <p:nvPr/>
        </p:nvSpPr>
        <p:spPr>
          <a:xfrm>
            <a:off x="7111364" y="2024219"/>
            <a:ext cx="1515665" cy="692819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  <a:ln w="19050"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5646" tIns="185646" rIns="185646" bIns="185646" numCol="1" spcCol="1270" anchor="ctr" anchorCtr="0">
            <a:noAutofit/>
          </a:bodyPr>
          <a:lstStyle/>
          <a:p>
            <a:pPr algn="ctr" defTabSz="10334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25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11FC59C-B70B-3B95-DD41-C8458D5468CE}"/>
              </a:ext>
            </a:extLst>
          </p:cNvPr>
          <p:cNvGrpSpPr/>
          <p:nvPr/>
        </p:nvGrpSpPr>
        <p:grpSpPr>
          <a:xfrm>
            <a:off x="7193959" y="3745079"/>
            <a:ext cx="1433070" cy="426442"/>
            <a:chOff x="1487520" y="1254998"/>
            <a:chExt cx="4380624" cy="568589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CB96F9CC-2281-D03F-F4F9-C740F10AB75C}"/>
                </a:ext>
              </a:extLst>
            </p:cNvPr>
            <p:cNvSpPr txBox="1"/>
            <p:nvPr/>
          </p:nvSpPr>
          <p:spPr>
            <a:xfrm>
              <a:off x="1487520" y="1254998"/>
              <a:ext cx="4380624" cy="3077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endParaRPr lang="ko-KR" altLang="en-US" sz="9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2C8F6F65-30DA-0AF0-A2D0-9BCDCF6469E4}"/>
                </a:ext>
              </a:extLst>
            </p:cNvPr>
            <p:cNvSpPr txBox="1"/>
            <p:nvPr/>
          </p:nvSpPr>
          <p:spPr>
            <a:xfrm>
              <a:off x="1487520" y="1515811"/>
              <a:ext cx="438062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9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34B75E6-4783-3379-79FC-3034B322A1E8}"/>
              </a:ext>
            </a:extLst>
          </p:cNvPr>
          <p:cNvGrpSpPr/>
          <p:nvPr/>
        </p:nvGrpSpPr>
        <p:grpSpPr>
          <a:xfrm>
            <a:off x="1004141" y="2070549"/>
            <a:ext cx="1429284" cy="653743"/>
            <a:chOff x="1338855" y="2610785"/>
            <a:chExt cx="1905712" cy="871656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917DA9C5-E5FA-D151-3BEE-11754ED3B0E2}"/>
                </a:ext>
              </a:extLst>
            </p:cNvPr>
            <p:cNvSpPr txBox="1"/>
            <p:nvPr/>
          </p:nvSpPr>
          <p:spPr>
            <a:xfrm>
              <a:off x="1338855" y="2610785"/>
              <a:ext cx="1905712" cy="45140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>
                  <a:solidFill>
                    <a:schemeClr val="bg1"/>
                  </a:solidFill>
                  <a:cs typeface="Arial" pitchFamily="34" charset="0"/>
                </a:rPr>
                <a:t>Grid points</a:t>
              </a:r>
              <a:endParaRPr lang="ko-KR" altLang="en-US" sz="160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07AD66D4-E6EC-B51C-174E-00F4F41FB4D5}"/>
                </a:ext>
              </a:extLst>
            </p:cNvPr>
            <p:cNvSpPr txBox="1"/>
            <p:nvPr/>
          </p:nvSpPr>
          <p:spPr>
            <a:xfrm>
              <a:off x="1338855" y="3051555"/>
              <a:ext cx="1905712" cy="430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dirty="0">
                  <a:solidFill>
                    <a:schemeClr val="bg1"/>
                  </a:solidFill>
                  <a:cs typeface="Arial" pitchFamily="34" charset="0"/>
                </a:rPr>
                <a:t>Lat, Lon</a:t>
              </a:r>
              <a:endParaRPr lang="ko-KR" altLang="en-US" sz="15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5476B34-33B3-781C-FEAA-4990DF7816A9}"/>
              </a:ext>
            </a:extLst>
          </p:cNvPr>
          <p:cNvGrpSpPr/>
          <p:nvPr/>
        </p:nvGrpSpPr>
        <p:grpSpPr>
          <a:xfrm>
            <a:off x="3054279" y="2070549"/>
            <a:ext cx="1660844" cy="653743"/>
            <a:chOff x="1338855" y="2610785"/>
            <a:chExt cx="1905712" cy="871656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FEB53E32-501B-EA7F-9B24-6E63A91AD1C1}"/>
                </a:ext>
              </a:extLst>
            </p:cNvPr>
            <p:cNvSpPr txBox="1"/>
            <p:nvPr/>
          </p:nvSpPr>
          <p:spPr>
            <a:xfrm>
              <a:off x="1338855" y="2610785"/>
              <a:ext cx="1905712" cy="4514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altLang="ko-KR" sz="1600">
                  <a:solidFill>
                    <a:schemeClr val="bg1"/>
                  </a:solidFill>
                  <a:cs typeface="Arial"/>
                </a:rPr>
                <a:t>Storm P</a:t>
              </a:r>
              <a:r>
                <a:rPr lang="ko-KR" altLang="en-US" sz="1600" err="1">
                  <a:solidFill>
                    <a:schemeClr val="bg1"/>
                  </a:solidFill>
                  <a:cs typeface="Arial"/>
                </a:rPr>
                <a:t>arams</a:t>
              </a:r>
              <a:endParaRPr lang="ko-KR" altLang="en-US" sz="1600" err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170098BE-D84D-AA86-7FD4-727C2FC68BB5}"/>
                </a:ext>
              </a:extLst>
            </p:cNvPr>
            <p:cNvSpPr txBox="1"/>
            <p:nvPr/>
          </p:nvSpPr>
          <p:spPr>
            <a:xfrm>
              <a:off x="1338855" y="3051555"/>
              <a:ext cx="1905712" cy="43088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dirty="0">
                  <a:solidFill>
                    <a:schemeClr val="bg1"/>
                  </a:solidFill>
                  <a:cs typeface="Arial" pitchFamily="34" charset="0"/>
                </a:rPr>
                <a:t>Strength &amp; Track</a:t>
              </a:r>
              <a:endParaRPr lang="ko-KR" altLang="en-US" sz="15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BB23C040-A878-9787-2FBB-36021A1B910D}"/>
              </a:ext>
            </a:extLst>
          </p:cNvPr>
          <p:cNvGrpSpPr/>
          <p:nvPr/>
        </p:nvGrpSpPr>
        <p:grpSpPr>
          <a:xfrm>
            <a:off x="5061226" y="2070548"/>
            <a:ext cx="1515666" cy="653743"/>
            <a:chOff x="1338855" y="2610785"/>
            <a:chExt cx="1905712" cy="871656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19F798B-F3FD-F2E4-3F14-B5A55971C485}"/>
                </a:ext>
              </a:extLst>
            </p:cNvPr>
            <p:cNvSpPr txBox="1"/>
            <p:nvPr/>
          </p:nvSpPr>
          <p:spPr>
            <a:xfrm>
              <a:off x="1338855" y="2610785"/>
              <a:ext cx="1905712" cy="4514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cs typeface="Arial" pitchFamily="34" charset="0"/>
                </a:rPr>
                <a:t>Landscape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958B58BF-2A82-91E5-2CE9-F08AC6BD511D}"/>
                </a:ext>
              </a:extLst>
            </p:cNvPr>
            <p:cNvSpPr txBox="1"/>
            <p:nvPr/>
          </p:nvSpPr>
          <p:spPr>
            <a:xfrm>
              <a:off x="1338855" y="3051555"/>
              <a:ext cx="1905711" cy="43088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dirty="0" err="1">
                  <a:solidFill>
                    <a:schemeClr val="bg1"/>
                  </a:solidFill>
                  <a:cs typeface="Arial" pitchFamily="34" charset="0"/>
                </a:rPr>
                <a:t>Elev</a:t>
              </a:r>
              <a:r>
                <a:rPr lang="en-US" altLang="ko-KR" sz="1500" dirty="0">
                  <a:solidFill>
                    <a:schemeClr val="bg1"/>
                  </a:solidFill>
                  <a:cs typeface="Arial" pitchFamily="34" charset="0"/>
                </a:rPr>
                <a:t>, roughness</a:t>
              </a:r>
              <a:endParaRPr lang="ko-KR" altLang="en-US" sz="15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7B60A143-D6EF-E6D4-E9CF-39C96A10A61C}"/>
              </a:ext>
            </a:extLst>
          </p:cNvPr>
          <p:cNvGrpSpPr/>
          <p:nvPr/>
        </p:nvGrpSpPr>
        <p:grpSpPr>
          <a:xfrm>
            <a:off x="7154555" y="2070548"/>
            <a:ext cx="1429284" cy="653743"/>
            <a:chOff x="1338855" y="2610785"/>
            <a:chExt cx="1905712" cy="871656"/>
          </a:xfrm>
        </p:grpSpPr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E2349635-EC61-30AE-C952-AAD7616B9D68}"/>
                </a:ext>
              </a:extLst>
            </p:cNvPr>
            <p:cNvSpPr txBox="1"/>
            <p:nvPr/>
          </p:nvSpPr>
          <p:spPr>
            <a:xfrm>
              <a:off x="1338855" y="2610785"/>
              <a:ext cx="1905712" cy="4514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>
                  <a:solidFill>
                    <a:schemeClr val="bg1"/>
                  </a:solidFill>
                  <a:cs typeface="Arial" pitchFamily="34" charset="0"/>
                </a:rPr>
                <a:t>SLR</a:t>
              </a:r>
              <a:endParaRPr lang="ko-KR" altLang="en-US" sz="160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0529B937-6E1B-7EF3-4E1C-11AAAD956EFB}"/>
                </a:ext>
              </a:extLst>
            </p:cNvPr>
            <p:cNvSpPr txBox="1"/>
            <p:nvPr/>
          </p:nvSpPr>
          <p:spPr>
            <a:xfrm>
              <a:off x="1338855" y="3051555"/>
              <a:ext cx="1905712" cy="43088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>
                  <a:solidFill>
                    <a:schemeClr val="bg1"/>
                  </a:solidFill>
                  <a:cs typeface="Arial" pitchFamily="34" charset="0"/>
                </a:rPr>
                <a:t>Low, High</a:t>
              </a:r>
              <a:endParaRPr lang="ko-KR" altLang="en-US" sz="150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F97E17F2-DE4D-BB8F-DEBD-2B34A05712F8}"/>
              </a:ext>
            </a:extLst>
          </p:cNvPr>
          <p:cNvGrpSpPr/>
          <p:nvPr/>
        </p:nvGrpSpPr>
        <p:grpSpPr>
          <a:xfrm>
            <a:off x="3079274" y="3745079"/>
            <a:ext cx="1433070" cy="426442"/>
            <a:chOff x="1487520" y="1254998"/>
            <a:chExt cx="4380624" cy="568589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8F2D04FC-1D4C-F9F8-A4BD-EFBB827F3492}"/>
                </a:ext>
              </a:extLst>
            </p:cNvPr>
            <p:cNvSpPr txBox="1"/>
            <p:nvPr/>
          </p:nvSpPr>
          <p:spPr>
            <a:xfrm>
              <a:off x="1487520" y="1254998"/>
              <a:ext cx="4380624" cy="3077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endParaRPr lang="ko-KR" altLang="en-US" sz="9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6D5E158-FF3E-A7DE-7578-53DCA6FB29BC}"/>
                </a:ext>
              </a:extLst>
            </p:cNvPr>
            <p:cNvSpPr txBox="1"/>
            <p:nvPr/>
          </p:nvSpPr>
          <p:spPr>
            <a:xfrm>
              <a:off x="1487520" y="1515811"/>
              <a:ext cx="438062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9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" name="Subtitle 8">
            <a:extLst>
              <a:ext uri="{FF2B5EF4-FFF2-40B4-BE49-F238E27FC236}">
                <a16:creationId xmlns:a16="http://schemas.microsoft.com/office/drawing/2014/main" id="{1B930946-FB98-D520-9852-57FF9D9E6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7213" y="1345166"/>
            <a:ext cx="6076746" cy="33855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Artificial neural network prediction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Body Text">
                <a:extLst>
                  <a:ext uri="{FF2B5EF4-FFF2-40B4-BE49-F238E27FC236}">
                    <a16:creationId xmlns:a16="http://schemas.microsoft.com/office/drawing/2014/main" id="{DDE78B35-598C-41F0-B058-42507114FD0F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358211" y="2954181"/>
                <a:ext cx="4995455" cy="255865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Surge predicted at 94,013 points across coast</a:t>
                </a:r>
              </a:p>
              <a:p>
                <a:endParaRPr lang="en-US" dirty="0"/>
              </a:p>
              <a:p>
                <a:r>
                  <a:rPr lang="en-US" dirty="0"/>
                  <a:t>Model trained using current conditions (2020) and 2023 Coastal Master Plan’s Lower and Higher environmental scenarios</a:t>
                </a:r>
              </a:p>
              <a:p>
                <a:pPr lvl="1"/>
                <a:r>
                  <a:rPr lang="en-US" dirty="0"/>
                  <a:t>Storm parameters: track, central pressure, radius of maximum wind speed, forward velocity</a:t>
                </a:r>
              </a:p>
              <a:p>
                <a:pPr lvl="1"/>
                <a:r>
                  <a:rPr lang="en-US" dirty="0"/>
                  <a:t>Landscape parameters: </a:t>
                </a:r>
                <a:r>
                  <a:rPr lang="en-US" dirty="0" err="1"/>
                  <a:t>lat</a:t>
                </a:r>
                <a:r>
                  <a:rPr lang="en-US" dirty="0"/>
                  <a:t>/</a:t>
                </a:r>
                <a:r>
                  <a:rPr lang="en-US" dirty="0" err="1"/>
                  <a:t>lon</a:t>
                </a:r>
                <a:r>
                  <a:rPr lang="en-US" dirty="0"/>
                  <a:t>, </a:t>
                </a:r>
                <a:r>
                  <a:rPr lang="en-US" dirty="0" err="1"/>
                  <a:t>topobathy</a:t>
                </a:r>
                <a:r>
                  <a:rPr lang="en-US" dirty="0"/>
                  <a:t> elevation, Manning’s </a:t>
                </a:r>
                <a:r>
                  <a:rPr lang="en-US" i="1" dirty="0"/>
                  <a:t>n</a:t>
                </a:r>
                <a:r>
                  <a:rPr lang="en-US" dirty="0"/>
                  <a:t>, canopy,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Boundary conditions: eustatic sea level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0" name="Body Text">
                <a:extLst>
                  <a:ext uri="{FF2B5EF4-FFF2-40B4-BE49-F238E27FC236}">
                    <a16:creationId xmlns:a16="http://schemas.microsoft.com/office/drawing/2014/main" id="{DDE78B35-598C-41F0-B058-42507114FD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358211" y="2954181"/>
                <a:ext cx="4995455" cy="2558653"/>
              </a:xfrm>
              <a:blipFill>
                <a:blip r:embed="rId2"/>
                <a:stretch>
                  <a:fillRect l="-2686" t="-3103" r="-1221" b="-210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3" name="Table 172">
            <a:extLst>
              <a:ext uri="{FF2B5EF4-FFF2-40B4-BE49-F238E27FC236}">
                <a16:creationId xmlns:a16="http://schemas.microsoft.com/office/drawing/2014/main" id="{AC232104-84CC-17C3-35C3-D7C4D9B37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585532"/>
              </p:ext>
            </p:extLst>
          </p:nvPr>
        </p:nvGraphicFramePr>
        <p:xfrm>
          <a:off x="5449529" y="2948453"/>
          <a:ext cx="3620992" cy="3197758"/>
        </p:xfrm>
        <a:graphic>
          <a:graphicData uri="http://schemas.openxmlformats.org/drawingml/2006/table">
            <a:tbl>
              <a:tblPr/>
              <a:tblGrid>
                <a:gridCol w="1497404">
                  <a:extLst>
                    <a:ext uri="{9D8B030D-6E8A-4147-A177-3AD203B41FA5}">
                      <a16:colId xmlns:a16="http://schemas.microsoft.com/office/drawing/2014/main" val="535905769"/>
                    </a:ext>
                  </a:extLst>
                </a:gridCol>
                <a:gridCol w="925666">
                  <a:extLst>
                    <a:ext uri="{9D8B030D-6E8A-4147-A177-3AD203B41FA5}">
                      <a16:colId xmlns:a16="http://schemas.microsoft.com/office/drawing/2014/main" val="343537113"/>
                    </a:ext>
                  </a:extLst>
                </a:gridCol>
                <a:gridCol w="1197922">
                  <a:extLst>
                    <a:ext uri="{9D8B030D-6E8A-4147-A177-3AD203B41FA5}">
                      <a16:colId xmlns:a16="http://schemas.microsoft.com/office/drawing/2014/main" val="570658526"/>
                    </a:ext>
                  </a:extLst>
                </a:gridCol>
              </a:tblGrid>
              <a:tr h="42228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Scenario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Year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Sea Level (NAVD88 ft)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827522"/>
                  </a:ext>
                </a:extLst>
              </a:tr>
              <a:tr h="18189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Low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2030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1.43</a:t>
                      </a:r>
                      <a:endParaRPr lang="en-US" sz="1600" dirty="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503591"/>
                  </a:ext>
                </a:extLst>
              </a:tr>
              <a:tr h="18189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Low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2040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1.71</a:t>
                      </a:r>
                      <a:endParaRPr lang="en-US" sz="1600" dirty="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287197"/>
                  </a:ext>
                </a:extLst>
              </a:tr>
              <a:tr h="18189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Low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2050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2.03</a:t>
                      </a:r>
                      <a:endParaRPr lang="en-US" sz="1600" dirty="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351493"/>
                  </a:ext>
                </a:extLst>
              </a:tr>
              <a:tr h="18189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Low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2060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2.41</a:t>
                      </a:r>
                      <a:endParaRPr lang="en-US" sz="1600" dirty="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809865"/>
                  </a:ext>
                </a:extLst>
              </a:tr>
              <a:tr h="18189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Low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2070</a:t>
                      </a:r>
                      <a:endParaRPr lang="en-US" sz="1600" dirty="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2.83</a:t>
                      </a:r>
                      <a:endParaRPr lang="en-US" sz="1600" dirty="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898124"/>
                  </a:ext>
                </a:extLst>
              </a:tr>
              <a:tr h="18189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High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2030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1.52</a:t>
                      </a:r>
                      <a:endParaRPr lang="en-US" sz="1600" dirty="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407021"/>
                  </a:ext>
                </a:extLst>
              </a:tr>
              <a:tr h="18189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High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2040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1.91</a:t>
                      </a:r>
                      <a:endParaRPr lang="en-US" sz="1600" dirty="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929114"/>
                  </a:ext>
                </a:extLst>
              </a:tr>
              <a:tr h="18189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High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2050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2.40</a:t>
                      </a:r>
                      <a:endParaRPr lang="en-US" sz="1600" dirty="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527225"/>
                  </a:ext>
                </a:extLst>
              </a:tr>
              <a:tr h="18189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High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2060</a:t>
                      </a:r>
                      <a:endParaRPr lang="en-US" sz="160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3.02</a:t>
                      </a:r>
                      <a:endParaRPr lang="en-US" sz="1600" dirty="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573190"/>
                  </a:ext>
                </a:extLst>
              </a:tr>
              <a:tr h="18189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High</a:t>
                      </a:r>
                      <a:endParaRPr lang="en-US" sz="1600" dirty="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2070</a:t>
                      </a:r>
                      <a:endParaRPr lang="en-US" sz="1600" dirty="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3.71</a:t>
                      </a:r>
                      <a:endParaRPr lang="en-US" sz="1600" dirty="0">
                        <a:effectLst/>
                      </a:endParaRPr>
                    </a:p>
                  </a:txBody>
                  <a:tcPr marL="12349" marR="12349" marT="12349" marB="1234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145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0805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D50457A-EE63-AD46-8E58-1E6CAA4D95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Arial Narrow" panose="020B0604020202020204" pitchFamily="34" charset="0"/>
              </a:rPr>
              <a:t>Prediction of Storm Surge for the current condition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2F2CC36B-4CC8-BB44-88DB-7A0F08098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26048" y="6200875"/>
            <a:ext cx="1021891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7A9A36-4EB0-BF46-AE48-7CDA251B954B}" type="datetime1">
              <a:rPr lang="en-US" smtClean="0"/>
              <a:pPr/>
              <a:t>6/1/23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F526709-EB34-8246-9278-7067DBE7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7939" y="6159083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000" b="1" i="0" kern="1200" spc="0" baseline="0">
                <a:solidFill>
                  <a:schemeClr val="bg1"/>
                </a:solidFill>
                <a:latin typeface="Acumin Pro Semibold" panose="020B0504020202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map, text, screenshot&#10;&#10;Description automatically generated">
            <a:extLst>
              <a:ext uri="{FF2B5EF4-FFF2-40B4-BE49-F238E27FC236}">
                <a16:creationId xmlns:a16="http://schemas.microsoft.com/office/drawing/2014/main" id="{C3969A4A-A3C3-C185-8FDF-AA066E7D7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1" t="11766" r="9518" b="8339"/>
          <a:stretch/>
        </p:blipFill>
        <p:spPr>
          <a:xfrm>
            <a:off x="430542" y="955123"/>
            <a:ext cx="7596244" cy="50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0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9"/>
    </mc:Choice>
    <mc:Fallback xmlns="">
      <p:transition spd="slow" advTm="2248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D50457A-EE63-AD46-8E58-1E6CAA4D95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Arial Narrow" panose="020B0604020202020204" pitchFamily="34" charset="0"/>
              </a:rPr>
              <a:t>Prediction of Storm Surge for the current condition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2F2CC36B-4CC8-BB44-88DB-7A0F08098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26048" y="6200875"/>
            <a:ext cx="1021891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7A9A36-4EB0-BF46-AE48-7CDA251B954B}" type="datetime1">
              <a:rPr lang="en-US" smtClean="0"/>
              <a:pPr/>
              <a:t>6/1/23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F526709-EB34-8246-9278-7067DBE7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7939" y="6159083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000" b="1" i="0" kern="1200" spc="0" baseline="0">
                <a:solidFill>
                  <a:schemeClr val="bg1"/>
                </a:solidFill>
                <a:latin typeface="Acumin Pro Semibold" panose="020B0504020202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5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39A8C-86D2-9759-2B4A-32864A042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7" t="7966" r="9216" b="6827"/>
          <a:stretch/>
        </p:blipFill>
        <p:spPr>
          <a:xfrm>
            <a:off x="1141903" y="955122"/>
            <a:ext cx="6695090" cy="47816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D2EA49-9AAA-DF83-CA48-0EFC0CBEC235}"/>
              </a:ext>
            </a:extLst>
          </p:cNvPr>
          <p:cNvSpPr txBox="1"/>
          <p:nvPr/>
        </p:nvSpPr>
        <p:spPr>
          <a:xfrm>
            <a:off x="2277163" y="5677655"/>
            <a:ext cx="7003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Storm surge prediction for the case where the ANN model input only includes storm parameters [a, c] and [b, d] which also includes the landscape parameters. </a:t>
            </a:r>
          </a:p>
        </p:txBody>
      </p:sp>
    </p:spTree>
    <p:extLst>
      <p:ext uri="{BB962C8B-B14F-4D97-AF65-F5344CB8AC3E}">
        <p14:creationId xmlns:p14="http://schemas.microsoft.com/office/powerpoint/2010/main" val="95190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9"/>
    </mc:Choice>
    <mc:Fallback xmlns="">
      <p:transition spd="slow" advTm="2248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D50457A-EE63-AD46-8E58-1E6CAA4D95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Arial Narrow" panose="020B0604020202020204" pitchFamily="34" charset="0"/>
              </a:rPr>
              <a:t>RMSE Map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2F2CC36B-4CC8-BB44-88DB-7A0F08098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26048" y="6200875"/>
            <a:ext cx="1021891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7A9A36-4EB0-BF46-AE48-7CDA251B954B}" type="datetime1">
              <a:rPr lang="en-US" smtClean="0"/>
              <a:pPr/>
              <a:t>6/1/23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F526709-EB34-8246-9278-7067DBE7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7939" y="6159083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000" b="1" i="0" kern="1200" spc="0" baseline="0">
                <a:solidFill>
                  <a:schemeClr val="bg1"/>
                </a:solidFill>
                <a:latin typeface="Acumin Pro Semibold" panose="020B0504020202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6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80A154E2-AE56-5943-A44B-14E32AEF3A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5875" y="2149673"/>
            <a:ext cx="5572833" cy="255865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endParaRPr lang="en-US" sz="1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D2EA49-9AAA-DF83-CA48-0EFC0CBEC235}"/>
              </a:ext>
            </a:extLst>
          </p:cNvPr>
          <p:cNvSpPr txBox="1"/>
          <p:nvPr/>
        </p:nvSpPr>
        <p:spPr>
          <a:xfrm>
            <a:off x="628354" y="5735582"/>
            <a:ext cx="7414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1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Scatter plot of average RMSE values across all scenarios in the entire domain for all grid points.</a:t>
            </a:r>
            <a:endParaRPr lang="en-US" sz="14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48E640-7BD9-CDDA-8100-7D35D2DDF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8" t="19862" r="14907" b="14140"/>
          <a:stretch/>
        </p:blipFill>
        <p:spPr bwMode="auto">
          <a:xfrm>
            <a:off x="617313" y="996914"/>
            <a:ext cx="7898333" cy="47386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871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9"/>
    </mc:Choice>
    <mc:Fallback xmlns="">
      <p:transition spd="slow" advTm="2248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D50457A-EE63-AD46-8E58-1E6CAA4D95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Arial Narrow" panose="020B0604020202020204" pitchFamily="34" charset="0"/>
              </a:rPr>
              <a:t>Histogram of Average RMSEs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2F2CC36B-4CC8-BB44-88DB-7A0F08098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26048" y="6200875"/>
            <a:ext cx="1021891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7A9A36-4EB0-BF46-AE48-7CDA251B954B}" type="datetime1">
              <a:rPr lang="en-US" smtClean="0"/>
              <a:pPr/>
              <a:t>6/1/23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F526709-EB34-8246-9278-7067DBE7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7939" y="6159083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000" b="1" i="0" kern="1200" spc="0" baseline="0">
                <a:solidFill>
                  <a:schemeClr val="bg1"/>
                </a:solidFill>
                <a:latin typeface="Acumin Pro Semibold" panose="020B0504020202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7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34B958-5D5D-BB6B-7BB5-C0A498643F84}"/>
              </a:ext>
            </a:extLst>
          </p:cNvPr>
          <p:cNvSpPr txBox="1"/>
          <p:nvPr/>
        </p:nvSpPr>
        <p:spPr>
          <a:xfrm>
            <a:off x="1330913" y="5725840"/>
            <a:ext cx="70170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1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Histogram of average RMSE values across all scenarios in the entire domain for all grid points.</a:t>
            </a:r>
            <a:endParaRPr lang="en-US" sz="14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E0FE94-0921-BE33-EC71-09FB91935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2" b="2136"/>
          <a:stretch/>
        </p:blipFill>
        <p:spPr>
          <a:xfrm>
            <a:off x="1462971" y="955122"/>
            <a:ext cx="6407969" cy="480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9"/>
    </mc:Choice>
    <mc:Fallback xmlns="">
      <p:transition spd="slow" advTm="2248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D50457A-EE63-AD46-8E58-1E6CAA4D95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Arial Narrow" panose="020B0604020202020204" pitchFamily="34" charset="0"/>
              </a:rPr>
              <a:t>PDFs of Storm Surge Prediction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2F2CC36B-4CC8-BB44-88DB-7A0F08098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26048" y="6200875"/>
            <a:ext cx="1021891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7A9A36-4EB0-BF46-AE48-7CDA251B954B}" type="datetime1">
              <a:rPr lang="en-US" smtClean="0"/>
              <a:pPr/>
              <a:t>6/1/23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F526709-EB34-8246-9278-7067DBE7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7939" y="6159083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000" b="1" i="0" kern="1200" spc="0" baseline="0">
                <a:solidFill>
                  <a:schemeClr val="bg1"/>
                </a:solidFill>
                <a:latin typeface="Acumin Pro Semibold" panose="020B0504020202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8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D2EA49-9AAA-DF83-CA48-0EFC0CBEC235}"/>
              </a:ext>
            </a:extLst>
          </p:cNvPr>
          <p:cNvSpPr txBox="1"/>
          <p:nvPr/>
        </p:nvSpPr>
        <p:spPr>
          <a:xfrm>
            <a:off x="864704" y="5861086"/>
            <a:ext cx="7414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PDFs of storm surge for all future scenarios.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1361C-6815-4F72-640B-F39A643B1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1" t="9046" r="9017" b="4416"/>
          <a:stretch/>
        </p:blipFill>
        <p:spPr bwMode="auto">
          <a:xfrm>
            <a:off x="1797372" y="996914"/>
            <a:ext cx="5858537" cy="49322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23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9"/>
    </mc:Choice>
    <mc:Fallback xmlns="">
      <p:transition spd="slow" advTm="2248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61724-B8D3-9830-EE2D-C8136592B0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Statistical Metrics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B5A93-9F9C-BEF1-EB45-5A0BF428D6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6/1/23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282AB-9D32-42F7-1B0C-3D80DD613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BBD65-91C4-EF7C-B11B-4C3A9A9CD1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4258" y="1490228"/>
            <a:ext cx="8334436" cy="387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71278"/>
      </p:ext>
    </p:extLst>
  </p:cSld>
  <p:clrMapOvr>
    <a:masterClrMapping/>
  </p:clrMapOvr>
</p:sld>
</file>

<file path=ppt/theme/theme1.xml><?xml version="1.0" encoding="utf-8"?>
<a:theme xmlns:a="http://schemas.openxmlformats.org/drawingml/2006/main" name="Purdue1">
  <a:themeElements>
    <a:clrScheme name="PurdueColors">
      <a:dk1>
        <a:srgbClr val="000000"/>
      </a:dk1>
      <a:lt1>
        <a:srgbClr val="000000"/>
      </a:lt1>
      <a:dk2>
        <a:srgbClr val="C4BFC0"/>
      </a:dk2>
      <a:lt2>
        <a:srgbClr val="C9B991"/>
      </a:lt2>
      <a:accent1>
        <a:srgbClr val="8E6F3E"/>
      </a:accent1>
      <a:accent2>
        <a:srgbClr val="555960"/>
      </a:accent2>
      <a:accent3>
        <a:srgbClr val="C9B991"/>
      </a:accent3>
      <a:accent4>
        <a:srgbClr val="FFFFFF"/>
      </a:accent4>
      <a:accent5>
        <a:srgbClr val="000000"/>
      </a:accent5>
      <a:accent6>
        <a:srgbClr val="555960"/>
      </a:accent6>
      <a:hlink>
        <a:srgbClr val="000000"/>
      </a:hlink>
      <a:folHlink>
        <a:srgbClr val="555960"/>
      </a:folHlink>
    </a:clrScheme>
    <a:fontScheme name="PurdueBrand">
      <a:majorFont>
        <a:latin typeface="Acumin Pro ExtraCondensed Smbd"/>
        <a:ea typeface=""/>
        <a:cs typeface=""/>
      </a:majorFont>
      <a:minorFont>
        <a:latin typeface="Acumin Pro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-ENE-Template_Gold_StandardScreen" id="{FA41A86C-D396-7F47-BBA5-4DD66F016455}" vid="{3CF49CD8-E965-E540-B2AC-12E3884B96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PU-IE-Template_Gold_StandardScreen</Template>
  <TotalTime>59</TotalTime>
  <Words>429</Words>
  <Application>Microsoft Macintosh PowerPoint</Application>
  <PresentationFormat>On-screen Show (4:3)</PresentationFormat>
  <Paragraphs>116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Arial Narrow</vt:lpstr>
      <vt:lpstr>Acumin Pro ExtraCondensed Smbd</vt:lpstr>
      <vt:lpstr>Helvetica</vt:lpstr>
      <vt:lpstr>Acumin Pro ExtraCondensed</vt:lpstr>
      <vt:lpstr>Acumin Pro</vt:lpstr>
      <vt:lpstr>United Sans Cd Md</vt:lpstr>
      <vt:lpstr>Acumin Pro SemiCondensed</vt:lpstr>
      <vt:lpstr>Cambria Math</vt:lpstr>
      <vt:lpstr>Helvetica Neue</vt:lpstr>
      <vt:lpstr>Acumin Pro Medium</vt:lpstr>
      <vt:lpstr>Wingdings</vt:lpstr>
      <vt:lpstr>Calibri</vt:lpstr>
      <vt:lpstr>United Sans Reg Medium</vt:lpstr>
      <vt:lpstr>Söhne</vt:lpstr>
      <vt:lpstr>Times New Roman</vt:lpstr>
      <vt:lpstr>Arial</vt:lpstr>
      <vt:lpstr>Acumin Pro Semibold</vt:lpstr>
      <vt:lpstr>Purdue1</vt:lpstr>
      <vt:lpstr>Surrogate models to predict storm surge hydrodynamics over evolving landscapes and climate forcings</vt:lpstr>
      <vt:lpstr>Introduction &amp; Methodology</vt:lpstr>
      <vt:lpstr>Methodology</vt:lpstr>
      <vt:lpstr>Prediction of Storm Surge for the current condition</vt:lpstr>
      <vt:lpstr>Prediction of Storm Surge for the current condition</vt:lpstr>
      <vt:lpstr>RMSE Map</vt:lpstr>
      <vt:lpstr>Histogram of Average RMSEs</vt:lpstr>
      <vt:lpstr>PDFs of Storm Surge Prediction</vt:lpstr>
      <vt:lpstr>Statistical Metrics</vt:lpstr>
      <vt:lpstr>Conclusion</vt:lpstr>
      <vt:lpstr>ACKNOWLEDGEMENTS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Acumin Pro Extra Cond Bold Italic 60</dc:title>
  <dc:creator>Ahmadi Gharehtoragh, Mohammad</dc:creator>
  <cp:lastModifiedBy>Ahmadi Gharehtoragh, Mohammad</cp:lastModifiedBy>
  <cp:revision>8</cp:revision>
  <dcterms:created xsi:type="dcterms:W3CDTF">2022-09-22T03:28:36Z</dcterms:created>
  <dcterms:modified xsi:type="dcterms:W3CDTF">2023-06-01T10:11:49Z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2023-02-28T05:57:14Z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0ea9a6cb-bac3-443c-855e-a6e6fe35f4a7</vt:lpwstr>
  </property>
  <property fmtid="{D5CDD505-2E9C-101B-9397-08002B2CF9AE}" pid="8" name="MSIP_Label_4044bd30-2ed7-4c9d-9d12-46200872a97b_ContentBits">
    <vt:lpwstr>0</vt:lpwstr>
  </property>
</Properties>
</file>