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4" r:id="rId5"/>
    <p:sldId id="263" r:id="rId6"/>
    <p:sldId id="338" r:id="rId7"/>
    <p:sldId id="307" r:id="rId8"/>
    <p:sldId id="340" r:id="rId9"/>
    <p:sldId id="341" r:id="rId10"/>
    <p:sldId id="265" r:id="rId11"/>
    <p:sldId id="342" r:id="rId12"/>
    <p:sldId id="343" r:id="rId13"/>
    <p:sldId id="345" r:id="rId14"/>
    <p:sldId id="344" r:id="rId15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61F9"/>
    <a:srgbClr val="DC7A0E"/>
    <a:srgbClr val="F19127"/>
    <a:srgbClr val="FFFFCC"/>
    <a:srgbClr val="53493F"/>
    <a:srgbClr val="0E3647"/>
    <a:srgbClr val="0D3547"/>
    <a:srgbClr val="1A6383"/>
    <a:srgbClr val="0E374A"/>
    <a:srgbClr val="103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>
        <p:scale>
          <a:sx n="80" d="100"/>
          <a:sy n="80" d="100"/>
        </p:scale>
        <p:origin x="33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B524D-FE9A-4FE5-97AD-E9ED87FCFC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470197"/>
          </a:xfrm>
          <a:prstGeom prst="rect">
            <a:avLst/>
          </a:prstGeom>
        </p:spPr>
        <p:txBody>
          <a:bodyPr vert="horz" lIns="89099" tIns="44550" rIns="89099" bIns="44550" rtlCol="0"/>
          <a:lstStyle>
            <a:lvl1pPr algn="l">
              <a:defRPr sz="1200"/>
            </a:lvl1pPr>
          </a:lstStyle>
          <a:p>
            <a:r>
              <a:rPr lang="en-US"/>
              <a:t>Maurepas Reach 6 Presentation for CPRA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203FD-561D-454E-8C5E-DE0332561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470197"/>
          </a:xfrm>
          <a:prstGeom prst="rect">
            <a:avLst/>
          </a:prstGeom>
        </p:spPr>
        <p:txBody>
          <a:bodyPr vert="horz" lIns="89099" tIns="44550" rIns="89099" bIns="44550" rtlCol="0"/>
          <a:lstStyle>
            <a:lvl1pPr algn="r">
              <a:defRPr sz="1200"/>
            </a:lvl1pPr>
          </a:lstStyle>
          <a:p>
            <a:fld id="{B0078BA7-C138-45BA-B068-4974F2C69942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AA3C3-15F1-4D78-9163-0CB9E575BC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5104"/>
            <a:ext cx="3076672" cy="470196"/>
          </a:xfrm>
          <a:prstGeom prst="rect">
            <a:avLst/>
          </a:prstGeom>
        </p:spPr>
        <p:txBody>
          <a:bodyPr vert="horz" lIns="89099" tIns="44550" rIns="89099" bIns="44550" rtlCol="0" anchor="b"/>
          <a:lstStyle>
            <a:lvl1pPr algn="l">
              <a:defRPr sz="1200"/>
            </a:lvl1pPr>
          </a:lstStyle>
          <a:p>
            <a:r>
              <a:rPr lang="en-US"/>
              <a:t>by AECOM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286DD-9460-4CDA-89AA-E882EC978B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088" y="8915104"/>
            <a:ext cx="3076672" cy="470196"/>
          </a:xfrm>
          <a:prstGeom prst="rect">
            <a:avLst/>
          </a:prstGeom>
        </p:spPr>
        <p:txBody>
          <a:bodyPr vert="horz" lIns="89099" tIns="44550" rIns="89099" bIns="44550" rtlCol="0" anchor="b"/>
          <a:lstStyle>
            <a:lvl1pPr algn="r">
              <a:defRPr sz="1200"/>
            </a:lvl1pPr>
          </a:lstStyle>
          <a:p>
            <a:fld id="{0EF2BACC-F896-4795-96E7-3F225AF2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34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86" tIns="47094" rIns="94186" bIns="47094" rtlCol="0"/>
          <a:lstStyle>
            <a:lvl1pPr algn="l">
              <a:defRPr sz="1300"/>
            </a:lvl1pPr>
          </a:lstStyle>
          <a:p>
            <a:r>
              <a:rPr lang="en-US"/>
              <a:t>Maurepas Reach 6 Presentation for CPRA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86" tIns="47094" rIns="94186" bIns="47094" rtlCol="0"/>
          <a:lstStyle>
            <a:lvl1pPr algn="r">
              <a:defRPr sz="1300"/>
            </a:lvl1pPr>
          </a:lstStyle>
          <a:p>
            <a:fld id="{0A92E9CB-C6F0-4801-BB26-02F35B7E3C0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6" tIns="47094" rIns="94186" bIns="47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86" tIns="47094" rIns="94186" bIns="47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70894"/>
          </a:xfrm>
          <a:prstGeom prst="rect">
            <a:avLst/>
          </a:prstGeom>
        </p:spPr>
        <p:txBody>
          <a:bodyPr vert="horz" lIns="94186" tIns="47094" rIns="94186" bIns="47094" rtlCol="0" anchor="b"/>
          <a:lstStyle>
            <a:lvl1pPr algn="l">
              <a:defRPr sz="1300"/>
            </a:lvl1pPr>
          </a:lstStyle>
          <a:p>
            <a:r>
              <a:rPr lang="en-US"/>
              <a:t>by AECOM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70894"/>
          </a:xfrm>
          <a:prstGeom prst="rect">
            <a:avLst/>
          </a:prstGeom>
        </p:spPr>
        <p:txBody>
          <a:bodyPr vert="horz" lIns="94186" tIns="47094" rIns="94186" bIns="47094" rtlCol="0" anchor="b"/>
          <a:lstStyle>
            <a:lvl1pPr algn="r">
              <a:defRPr sz="13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leah.read@aecom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A82D-0056-42F6-908A-D7225A662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30" y="106392"/>
            <a:ext cx="11473539" cy="3430892"/>
          </a:xfrm>
        </p:spPr>
        <p:txBody>
          <a:bodyPr>
            <a:noAutofit/>
          </a:bodyPr>
          <a:lstStyle/>
          <a:p>
            <a:pPr algn="ctr">
              <a:spcAft>
                <a:spcPts val="400"/>
              </a:spcAft>
            </a:pP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River Reintroduction into Maurepas Swamp</a:t>
            </a:r>
            <a:b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&amp; West Short Lake Pontchartrain Risk 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Reduction Project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Combined Project Overview &amp; Challenges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97E70F-7F44-7B1F-476F-E766E4F5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6" y="4572000"/>
            <a:ext cx="2398380" cy="2179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43613-8EDD-1687-143D-A17D6434B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048" y="5762194"/>
            <a:ext cx="3057525" cy="95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A71830-74A3-5F1D-5C1F-E74465EC6CFB}"/>
              </a:ext>
            </a:extLst>
          </p:cNvPr>
          <p:cNvSpPr txBox="1"/>
          <p:nvPr/>
        </p:nvSpPr>
        <p:spPr>
          <a:xfrm>
            <a:off x="3906251" y="4150599"/>
            <a:ext cx="4379495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Leah B. Read, PE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AECOM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0111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70A671-55DF-0D5D-B599-789977011E24}"/>
              </a:ext>
            </a:extLst>
          </p:cNvPr>
          <p:cNvSpPr txBox="1">
            <a:spLocks/>
          </p:cNvSpPr>
          <p:nvPr/>
        </p:nvSpPr>
        <p:spPr>
          <a:xfrm>
            <a:off x="1363150" y="45610"/>
            <a:ext cx="9728762" cy="6491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/>
              <a:t>Project Challenges – WSLP Integration</a:t>
            </a:r>
            <a:endParaRPr lang="en-US" sz="3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3A010-2FAE-B885-5168-A6D8D233E807}"/>
              </a:ext>
            </a:extLst>
          </p:cNvPr>
          <p:cNvSpPr txBox="1"/>
          <p:nvPr/>
        </p:nvSpPr>
        <p:spPr>
          <a:xfrm>
            <a:off x="133663" y="6289170"/>
            <a:ext cx="124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D46B10-B5F0-B7CC-987C-999BC040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75" y="607802"/>
            <a:ext cx="4269554" cy="5803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33DB7F-48B2-11CE-24EC-634BD1CB967F}"/>
              </a:ext>
            </a:extLst>
          </p:cNvPr>
          <p:cNvSpPr txBox="1"/>
          <p:nvPr/>
        </p:nvSpPr>
        <p:spPr>
          <a:xfrm>
            <a:off x="133663" y="1137810"/>
            <a:ext cx="7714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All features must fit within same 300-ft ROW.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3081A-34CD-B882-D997-7D1921E086CC}"/>
              </a:ext>
            </a:extLst>
          </p:cNvPr>
          <p:cNvSpPr txBox="1"/>
          <p:nvPr/>
        </p:nvSpPr>
        <p:spPr>
          <a:xfrm>
            <a:off x="112942" y="1951947"/>
            <a:ext cx="77144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Many drainage patterns developed for Maurepas 	Project must be re-routed, and additional 	infrastructure added, because of WSLP Flood 	Risk Reduction features.</a:t>
            </a:r>
            <a:endParaRPr lang="en-US" sz="28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E6E82-029B-9B8A-DDDE-447DEB866789}"/>
              </a:ext>
            </a:extLst>
          </p:cNvPr>
          <p:cNvSpPr txBox="1"/>
          <p:nvPr/>
        </p:nvSpPr>
        <p:spPr>
          <a:xfrm>
            <a:off x="112942" y="3904308"/>
            <a:ext cx="77144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Stability of many features must be re-examined 	because of addition of adjacent levee / 	floodwall.</a:t>
            </a:r>
            <a:endParaRPr lang="en-US" sz="28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B5D3FB-536A-88E6-799D-140A810F0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05" y="6360621"/>
            <a:ext cx="1295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9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A82D-0056-42F6-908A-D7225A662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30" y="341538"/>
            <a:ext cx="11473539" cy="58969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River Reintroduction into Maurepas Swamp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&amp; WSLP Risk Reduction Project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Combined Project Overview &amp; Challenges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Information:</a:t>
            </a:r>
            <a:b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Leah B. Read, PE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leah.read@aecom.com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(504) 586 – 8111 (office)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695E0-D203-AC63-C50F-79BA43A23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05" y="6360621"/>
            <a:ext cx="1295400" cy="400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AC1712-FCA2-DDD6-3A4A-7C6CA9733C3B}"/>
              </a:ext>
            </a:extLst>
          </p:cNvPr>
          <p:cNvSpPr txBox="1"/>
          <p:nvPr/>
        </p:nvSpPr>
        <p:spPr>
          <a:xfrm>
            <a:off x="133663" y="6289170"/>
            <a:ext cx="124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139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36B060-98A9-4210-AC7A-649AE65C9EDE}"/>
              </a:ext>
            </a:extLst>
          </p:cNvPr>
          <p:cNvSpPr txBox="1">
            <a:spLocks/>
          </p:cNvSpPr>
          <p:nvPr/>
        </p:nvSpPr>
        <p:spPr>
          <a:xfrm>
            <a:off x="227471" y="277776"/>
            <a:ext cx="4377866" cy="959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Maurepas / WSLP </a:t>
            </a:r>
          </a:p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Big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7F0A9D-3C1A-4ED2-AA6E-141A3EA59F06}"/>
              </a:ext>
            </a:extLst>
          </p:cNvPr>
          <p:cNvSpPr txBox="1">
            <a:spLocks/>
          </p:cNvSpPr>
          <p:nvPr/>
        </p:nvSpPr>
        <p:spPr>
          <a:xfrm>
            <a:off x="227471" y="1717677"/>
            <a:ext cx="4139740" cy="4484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Maurepas runs 5 ½  miles N - 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B4376E-E973-42FC-ABD2-FD85CFAD5814}"/>
              </a:ext>
            </a:extLst>
          </p:cNvPr>
          <p:cNvSpPr txBox="1">
            <a:spLocks/>
          </p:cNvSpPr>
          <p:nvPr/>
        </p:nvSpPr>
        <p:spPr>
          <a:xfrm>
            <a:off x="94122" y="2416861"/>
            <a:ext cx="3411190" cy="55399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WSLP-111, -112 &amp; -113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91ABC-970A-4FA3-B8AC-80E19F83DA09}"/>
              </a:ext>
            </a:extLst>
          </p:cNvPr>
          <p:cNvSpPr txBox="1"/>
          <p:nvPr/>
        </p:nvSpPr>
        <p:spPr>
          <a:xfrm>
            <a:off x="128586" y="2803007"/>
            <a:ext cx="44767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Share Common N-S Corridor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A2E24-DAB4-4FFD-A335-981D46348DD6}"/>
              </a:ext>
            </a:extLst>
          </p:cNvPr>
          <p:cNvSpPr txBox="1"/>
          <p:nvPr/>
        </p:nvSpPr>
        <p:spPr>
          <a:xfrm>
            <a:off x="127313" y="3391397"/>
            <a:ext cx="45434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Separate 2500-ft N of US-61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F5F375-3319-4A85-8632-1CCC2641DF3C}"/>
              </a:ext>
            </a:extLst>
          </p:cNvPr>
          <p:cNvSpPr txBox="1"/>
          <p:nvPr/>
        </p:nvSpPr>
        <p:spPr>
          <a:xfrm>
            <a:off x="140459" y="4057523"/>
            <a:ext cx="45434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Maurepas Continues North, WSLP Heads East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7A756-69B0-2F8B-4B6A-71A09F4C7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92" y="326802"/>
            <a:ext cx="7534408" cy="56059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45D8C-7F39-27B2-8193-CDE67CA4C966}"/>
              </a:ext>
            </a:extLst>
          </p:cNvPr>
          <p:cNvSpPr txBox="1"/>
          <p:nvPr/>
        </p:nvSpPr>
        <p:spPr>
          <a:xfrm>
            <a:off x="5529943" y="6117887"/>
            <a:ext cx="1132114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Gramercy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93B4BE-101C-2D4A-2EE2-C3101929340E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190271" y="5434149"/>
            <a:ext cx="339672" cy="8530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4E5C58-8347-A2BF-C46B-0ECD7CB4D636}"/>
              </a:ext>
            </a:extLst>
          </p:cNvPr>
          <p:cNvSpPr txBox="1"/>
          <p:nvPr/>
        </p:nvSpPr>
        <p:spPr>
          <a:xfrm>
            <a:off x="7381942" y="6117887"/>
            <a:ext cx="102607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Garyville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8356CE-8D1C-C757-303B-AA5C6DE2F4D5}"/>
              </a:ext>
            </a:extLst>
          </p:cNvPr>
          <p:cNvCxnSpPr>
            <a:cxnSpLocks/>
          </p:cNvCxnSpPr>
          <p:nvPr/>
        </p:nvCxnSpPr>
        <p:spPr>
          <a:xfrm flipH="1" flipV="1">
            <a:off x="7103877" y="5434149"/>
            <a:ext cx="339672" cy="8530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580A650-E891-A235-39FE-A696DEA0E696}"/>
              </a:ext>
            </a:extLst>
          </p:cNvPr>
          <p:cNvSpPr txBox="1"/>
          <p:nvPr/>
        </p:nvSpPr>
        <p:spPr>
          <a:xfrm>
            <a:off x="5260025" y="4134468"/>
            <a:ext cx="1197462" cy="547842"/>
          </a:xfrm>
          <a:prstGeom prst="rect">
            <a:avLst/>
          </a:prstGeom>
          <a:solidFill>
            <a:srgbClr val="FFFFCC"/>
          </a:solidFill>
        </p:spPr>
        <p:txBody>
          <a:bodyPr wrap="square" lIns="45720" tIns="27432" rIns="45720" bIns="27432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Conveyance Channel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8233AB-66D3-C06A-B545-965F79A8EEAB}"/>
              </a:ext>
            </a:extLst>
          </p:cNvPr>
          <p:cNvCxnSpPr>
            <a:cxnSpLocks/>
          </p:cNvCxnSpPr>
          <p:nvPr/>
        </p:nvCxnSpPr>
        <p:spPr>
          <a:xfrm flipH="1">
            <a:off x="6096000" y="4433028"/>
            <a:ext cx="566057" cy="1057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4F0BC2D-7852-CB26-B502-2C9998E569B4}"/>
              </a:ext>
            </a:extLst>
          </p:cNvPr>
          <p:cNvSpPr txBox="1"/>
          <p:nvPr/>
        </p:nvSpPr>
        <p:spPr>
          <a:xfrm>
            <a:off x="6933004" y="4772429"/>
            <a:ext cx="319707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WSLP / Maurepas Shared Features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183A04-ACEC-FB3C-9037-C3C6597C83AF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6684277" y="4941706"/>
            <a:ext cx="248727" cy="14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A2C7965-DED1-19AB-9920-81ECB3131876}"/>
              </a:ext>
            </a:extLst>
          </p:cNvPr>
          <p:cNvSpPr txBox="1"/>
          <p:nvPr/>
        </p:nvSpPr>
        <p:spPr>
          <a:xfrm>
            <a:off x="8322293" y="3965191"/>
            <a:ext cx="2526947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WSLP Separate Alignment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DD25C1-A062-851C-0820-03096B413FE5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7786658" y="3991471"/>
            <a:ext cx="535635" cy="1429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6E3BB6E-D8EC-A705-88BA-4E6AD1804F4A}"/>
              </a:ext>
            </a:extLst>
          </p:cNvPr>
          <p:cNvSpPr txBox="1"/>
          <p:nvPr/>
        </p:nvSpPr>
        <p:spPr>
          <a:xfrm>
            <a:off x="9913200" y="3038514"/>
            <a:ext cx="2063209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New Orleans 25 miles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FF79CF-6AC5-5208-F679-0387E046231E}"/>
              </a:ext>
            </a:extLst>
          </p:cNvPr>
          <p:cNvCxnSpPr>
            <a:cxnSpLocks/>
          </p:cNvCxnSpPr>
          <p:nvPr/>
        </p:nvCxnSpPr>
        <p:spPr>
          <a:xfrm>
            <a:off x="9913200" y="3331417"/>
            <a:ext cx="1929160" cy="214342"/>
          </a:xfrm>
          <a:prstGeom prst="straightConnector1">
            <a:avLst/>
          </a:prstGeom>
          <a:ln w="22225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A5FF2E8-7F20-9BBA-D6EA-92F4B611145B}"/>
              </a:ext>
            </a:extLst>
          </p:cNvPr>
          <p:cNvSpPr txBox="1"/>
          <p:nvPr/>
        </p:nvSpPr>
        <p:spPr>
          <a:xfrm>
            <a:off x="95248" y="5040162"/>
            <a:ext cx="45434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Maurepas Purpose is to combat Saltwater Intrusion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211736-0959-D767-E37F-9D16D9DBEDE3}"/>
              </a:ext>
            </a:extLst>
          </p:cNvPr>
          <p:cNvSpPr txBox="1"/>
          <p:nvPr/>
        </p:nvSpPr>
        <p:spPr>
          <a:xfrm>
            <a:off x="133663" y="6289170"/>
            <a:ext cx="124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800" b="1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A28B900-5BA9-642F-3640-945B7CA9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05" y="6360621"/>
            <a:ext cx="1295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5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A82D-0056-42F6-908A-D7225A662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91" y="117240"/>
            <a:ext cx="5111628" cy="1259203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3800" b="1" dirty="0"/>
              <a:t>Maurepas  Project  </a:t>
            </a:r>
            <a:br>
              <a:rPr lang="en-US" sz="3800" b="1" dirty="0"/>
            </a:br>
            <a:r>
              <a:rPr lang="en-US" sz="3800" b="1" dirty="0"/>
              <a:t>History</a:t>
            </a:r>
            <a:endParaRPr lang="en-US" sz="3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A9D9D-66CC-423B-8A5F-1CDE86394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75"/>
          <a:stretch/>
        </p:blipFill>
        <p:spPr>
          <a:xfrm>
            <a:off x="5200486" y="4812"/>
            <a:ext cx="54051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7F6947-68DE-4301-8BD9-5C400F434A20}"/>
              </a:ext>
            </a:extLst>
          </p:cNvPr>
          <p:cNvSpPr txBox="1"/>
          <p:nvPr/>
        </p:nvSpPr>
        <p:spPr>
          <a:xfrm>
            <a:off x="133663" y="6289170"/>
            <a:ext cx="124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D0E9B-6149-4846-9839-CBEBD4B54D46}"/>
              </a:ext>
            </a:extLst>
          </p:cNvPr>
          <p:cNvSpPr txBox="1"/>
          <p:nvPr/>
        </p:nvSpPr>
        <p:spPr>
          <a:xfrm>
            <a:off x="0" y="2372307"/>
            <a:ext cx="5200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First major design phase in early 	2000’s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A84C4-FB01-4456-A103-4CB334300308}"/>
              </a:ext>
            </a:extLst>
          </p:cNvPr>
          <p:cNvSpPr txBox="1"/>
          <p:nvPr/>
        </p:nvSpPr>
        <p:spPr>
          <a:xfrm>
            <a:off x="34235" y="3293883"/>
            <a:ext cx="51748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LDNR’s significant design effort 	started post-Katrina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2ECC3-E980-4A44-A633-6E1DE6EF6C95}"/>
              </a:ext>
            </a:extLst>
          </p:cNvPr>
          <p:cNvSpPr txBox="1"/>
          <p:nvPr/>
        </p:nvSpPr>
        <p:spPr>
          <a:xfrm>
            <a:off x="45990" y="1418200"/>
            <a:ext cx="51973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First discussed / planned in 	1990’s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96C55B-6BCA-44AB-9A80-0A819A3BD466}"/>
              </a:ext>
            </a:extLst>
          </p:cNvPr>
          <p:cNvCxnSpPr>
            <a:cxnSpLocks/>
          </p:cNvCxnSpPr>
          <p:nvPr/>
        </p:nvCxnSpPr>
        <p:spPr>
          <a:xfrm flipV="1">
            <a:off x="5191853" y="4236954"/>
            <a:ext cx="5413810" cy="914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04FC86-84B7-4D03-8478-9CFC3F3F879C}"/>
              </a:ext>
            </a:extLst>
          </p:cNvPr>
          <p:cNvCxnSpPr>
            <a:cxnSpLocks/>
          </p:cNvCxnSpPr>
          <p:nvPr/>
        </p:nvCxnSpPr>
        <p:spPr>
          <a:xfrm flipV="1">
            <a:off x="5157618" y="4346588"/>
            <a:ext cx="5448045" cy="1079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F27168-22A1-48BC-9F02-9680D06DB243}"/>
              </a:ext>
            </a:extLst>
          </p:cNvPr>
          <p:cNvSpPr txBox="1"/>
          <p:nvPr/>
        </p:nvSpPr>
        <p:spPr>
          <a:xfrm>
            <a:off x="8977580" y="3861798"/>
            <a:ext cx="1037541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 Corridor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39745D-9C3F-4122-9B7E-37784AB44FDB}"/>
              </a:ext>
            </a:extLst>
          </p:cNvPr>
          <p:cNvCxnSpPr>
            <a:cxnSpLocks/>
          </p:cNvCxnSpPr>
          <p:nvPr/>
        </p:nvCxnSpPr>
        <p:spPr>
          <a:xfrm flipH="1">
            <a:off x="8773743" y="3980983"/>
            <a:ext cx="38432" cy="389672"/>
          </a:xfrm>
          <a:prstGeom prst="straightConnector1">
            <a:avLst/>
          </a:prstGeom>
          <a:ln w="12700">
            <a:solidFill>
              <a:schemeClr val="bg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CE76D8-DE84-4A3F-8658-2143E34FC9EE}"/>
              </a:ext>
            </a:extLst>
          </p:cNvPr>
          <p:cNvCxnSpPr>
            <a:cxnSpLocks/>
          </p:cNvCxnSpPr>
          <p:nvPr/>
        </p:nvCxnSpPr>
        <p:spPr>
          <a:xfrm flipH="1">
            <a:off x="8590387" y="3972679"/>
            <a:ext cx="221789" cy="296666"/>
          </a:xfrm>
          <a:prstGeom prst="straightConnector1">
            <a:avLst/>
          </a:prstGeom>
          <a:ln w="12700">
            <a:solidFill>
              <a:schemeClr val="bg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2F4F91-A9C6-4DDE-AD57-670693C231E9}"/>
              </a:ext>
            </a:extLst>
          </p:cNvPr>
          <p:cNvCxnSpPr>
            <a:cxnSpLocks/>
          </p:cNvCxnSpPr>
          <p:nvPr/>
        </p:nvCxnSpPr>
        <p:spPr>
          <a:xfrm>
            <a:off x="8812175" y="3972679"/>
            <a:ext cx="1521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DC5E211-C65D-4815-AD8D-FAACB5BC79E7}"/>
              </a:ext>
            </a:extLst>
          </p:cNvPr>
          <p:cNvSpPr/>
          <p:nvPr/>
        </p:nvSpPr>
        <p:spPr>
          <a:xfrm>
            <a:off x="8106989" y="4706178"/>
            <a:ext cx="45719" cy="7122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EF0B80-ED2A-4B73-A677-1A1043E5C729}"/>
              </a:ext>
            </a:extLst>
          </p:cNvPr>
          <p:cNvSpPr txBox="1"/>
          <p:nvPr/>
        </p:nvSpPr>
        <p:spPr>
          <a:xfrm>
            <a:off x="7619707" y="4849896"/>
            <a:ext cx="3657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AD2B8C-2436-4390-88A7-7C437C21A21F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7937588" y="4741790"/>
            <a:ext cx="169401" cy="159303"/>
          </a:xfrm>
          <a:prstGeom prst="straightConnector1">
            <a:avLst/>
          </a:prstGeom>
          <a:ln w="12700">
            <a:solidFill>
              <a:schemeClr val="bg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25420AA-707E-52E0-AB05-92D32DC41173}"/>
              </a:ext>
            </a:extLst>
          </p:cNvPr>
          <p:cNvSpPr txBox="1"/>
          <p:nvPr/>
        </p:nvSpPr>
        <p:spPr>
          <a:xfrm>
            <a:off x="-13312" y="4289212"/>
            <a:ext cx="51709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Shifted to CPRA (OCPR) and 	restarted ~2010, paused ~2013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51696C-9D17-2D8D-C45B-59E815C86547}"/>
              </a:ext>
            </a:extLst>
          </p:cNvPr>
          <p:cNvSpPr txBox="1"/>
          <p:nvPr/>
        </p:nvSpPr>
        <p:spPr>
          <a:xfrm>
            <a:off x="14032" y="5284541"/>
            <a:ext cx="49161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Formally tied (as mitigation) to 	WSLP Project this year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06730AA-2C87-3F01-402D-FA2F2D5DD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005" y="6360621"/>
            <a:ext cx="1295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0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A82D-0056-42F6-908A-D7225A662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382"/>
            <a:ext cx="5230452" cy="1082023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en-US" sz="4200" b="1" dirty="0"/>
              <a:t>Maurepas Project  </a:t>
            </a:r>
            <a:br>
              <a:rPr lang="en-US" sz="4200" b="1" dirty="0"/>
            </a:br>
            <a:r>
              <a:rPr lang="en-US" sz="4200" b="1" dirty="0"/>
              <a:t>Overview</a:t>
            </a:r>
            <a:br>
              <a:rPr lang="en-US" sz="5600" dirty="0"/>
            </a:br>
            <a:endParaRPr lang="en-US" sz="5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A9D9D-66CC-423B-8A5F-1CDE86394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75"/>
          <a:stretch/>
        </p:blipFill>
        <p:spPr>
          <a:xfrm>
            <a:off x="5230451" y="0"/>
            <a:ext cx="54051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7F6947-68DE-4301-8BD9-5C400F434A20}"/>
              </a:ext>
            </a:extLst>
          </p:cNvPr>
          <p:cNvSpPr txBox="1"/>
          <p:nvPr/>
        </p:nvSpPr>
        <p:spPr>
          <a:xfrm>
            <a:off x="133663" y="6289170"/>
            <a:ext cx="124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D0E9B-6149-4846-9839-CBEBD4B54D46}"/>
              </a:ext>
            </a:extLst>
          </p:cNvPr>
          <p:cNvSpPr txBox="1"/>
          <p:nvPr/>
        </p:nvSpPr>
        <p:spPr>
          <a:xfrm>
            <a:off x="-43504" y="2261435"/>
            <a:ext cx="52487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  <a:cs typeface="Arial" panose="020B0604020202020204" pitchFamily="34" charset="0"/>
              </a:rPr>
              <a:t>  - Intended to Benefit ~45,000 acres </a:t>
            </a:r>
            <a:endParaRPr lang="en-US" sz="2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0F2F78-FD5E-424E-B5F7-B948FB771A22}"/>
              </a:ext>
            </a:extLst>
          </p:cNvPr>
          <p:cNvSpPr txBox="1"/>
          <p:nvPr/>
        </p:nvSpPr>
        <p:spPr>
          <a:xfrm>
            <a:off x="-20084" y="3856800"/>
            <a:ext cx="42867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  <a:cs typeface="Arial" panose="020B0604020202020204" pitchFamily="34" charset="0"/>
              </a:rPr>
              <a:t>  - Miss River Intake Structure</a:t>
            </a:r>
            <a:endParaRPr lang="en-US" sz="26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A84C4-FB01-4456-A103-4CB334300308}"/>
              </a:ext>
            </a:extLst>
          </p:cNvPr>
          <p:cNvSpPr txBox="1"/>
          <p:nvPr/>
        </p:nvSpPr>
        <p:spPr>
          <a:xfrm>
            <a:off x="-43504" y="2891823"/>
            <a:ext cx="46196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  <a:cs typeface="Arial" panose="020B0604020202020204" pitchFamily="34" charset="0"/>
              </a:rPr>
              <a:t>  - Affects St. John the Baptist </a:t>
            </a:r>
          </a:p>
          <a:p>
            <a:r>
              <a:rPr lang="en-US" sz="2600" dirty="0">
                <a:latin typeface="+mj-lt"/>
                <a:cs typeface="Arial" panose="020B0604020202020204" pitchFamily="34" charset="0"/>
              </a:rPr>
              <a:t>          &amp; St. James Parishes</a:t>
            </a:r>
            <a:endParaRPr lang="en-US" sz="26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28E8D-F350-40E2-8676-A2547A935C11}"/>
              </a:ext>
            </a:extLst>
          </p:cNvPr>
          <p:cNvSpPr txBox="1"/>
          <p:nvPr/>
        </p:nvSpPr>
        <p:spPr>
          <a:xfrm>
            <a:off x="-45292" y="4759034"/>
            <a:ext cx="428676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  <a:cs typeface="Arial" panose="020B0604020202020204" pitchFamily="34" charset="0"/>
              </a:rPr>
              <a:t>  - 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 Roadway Crossings   	(River Rd. &amp; Airline Hwy.)</a:t>
            </a:r>
            <a:endParaRPr lang="en-US" sz="2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E6315-19EA-47F7-B9EB-D74182B0222D}"/>
              </a:ext>
            </a:extLst>
          </p:cNvPr>
          <p:cNvSpPr txBox="1"/>
          <p:nvPr/>
        </p:nvSpPr>
        <p:spPr>
          <a:xfrm>
            <a:off x="-20084" y="4266591"/>
            <a:ext cx="3341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  <a:cs typeface="Arial" panose="020B0604020202020204" pitchFamily="34" charset="0"/>
              </a:rPr>
              <a:t>  - 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 Railroad Crossings</a:t>
            </a:r>
            <a:endParaRPr lang="en-US" sz="2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2ECC3-E980-4A44-A633-6E1DE6EF6C95}"/>
              </a:ext>
            </a:extLst>
          </p:cNvPr>
          <p:cNvSpPr txBox="1"/>
          <p:nvPr/>
        </p:nvSpPr>
        <p:spPr>
          <a:xfrm>
            <a:off x="133663" y="1219378"/>
            <a:ext cx="491619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2,000-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cfs Freshwater Diversion 	from MR to </a:t>
            </a:r>
            <a:r>
              <a:rPr lang="en-US" sz="2600" dirty="0" err="1">
                <a:latin typeface="+mj-lt"/>
                <a:cs typeface="Arial" panose="020B0604020202020204" pitchFamily="34" charset="0"/>
              </a:rPr>
              <a:t>Maur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. Swamp</a:t>
            </a:r>
            <a:endParaRPr lang="en-US" sz="2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3BFC1E-82CB-42EA-94B8-B6363E1E9457}"/>
              </a:ext>
            </a:extLst>
          </p:cNvPr>
          <p:cNvSpPr txBox="1"/>
          <p:nvPr/>
        </p:nvSpPr>
        <p:spPr>
          <a:xfrm>
            <a:off x="-20084" y="5649987"/>
            <a:ext cx="3341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  <a:cs typeface="Arial" panose="020B0604020202020204" pitchFamily="34" charset="0"/>
              </a:rPr>
              <a:t>  - 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 Interstate Crossing</a:t>
            </a:r>
            <a:endParaRPr lang="en-US" sz="2600" dirty="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96C55B-6BCA-44AB-9A80-0A819A3BD466}"/>
              </a:ext>
            </a:extLst>
          </p:cNvPr>
          <p:cNvCxnSpPr>
            <a:cxnSpLocks/>
          </p:cNvCxnSpPr>
          <p:nvPr/>
        </p:nvCxnSpPr>
        <p:spPr>
          <a:xfrm flipV="1">
            <a:off x="5230451" y="4303278"/>
            <a:ext cx="5430385" cy="688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04FC86-84B7-4D03-8478-9CFC3F3F879C}"/>
              </a:ext>
            </a:extLst>
          </p:cNvPr>
          <p:cNvCxnSpPr>
            <a:cxnSpLocks/>
          </p:cNvCxnSpPr>
          <p:nvPr/>
        </p:nvCxnSpPr>
        <p:spPr>
          <a:xfrm flipV="1">
            <a:off x="5255659" y="4417448"/>
            <a:ext cx="5405177" cy="324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F27168-22A1-48BC-9F02-9680D06DB243}"/>
              </a:ext>
            </a:extLst>
          </p:cNvPr>
          <p:cNvSpPr txBox="1"/>
          <p:nvPr/>
        </p:nvSpPr>
        <p:spPr>
          <a:xfrm>
            <a:off x="8842456" y="3941696"/>
            <a:ext cx="1037541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 Corridor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39745D-9C3F-4122-9B7E-37784AB44FDB}"/>
              </a:ext>
            </a:extLst>
          </p:cNvPr>
          <p:cNvCxnSpPr>
            <a:cxnSpLocks/>
          </p:cNvCxnSpPr>
          <p:nvPr/>
        </p:nvCxnSpPr>
        <p:spPr>
          <a:xfrm flipH="1">
            <a:off x="8638619" y="4060881"/>
            <a:ext cx="38432" cy="389672"/>
          </a:xfrm>
          <a:prstGeom prst="straightConnector1">
            <a:avLst/>
          </a:prstGeom>
          <a:ln w="12700">
            <a:solidFill>
              <a:schemeClr val="bg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CE76D8-DE84-4A3F-8658-2143E34FC9EE}"/>
              </a:ext>
            </a:extLst>
          </p:cNvPr>
          <p:cNvCxnSpPr>
            <a:cxnSpLocks/>
          </p:cNvCxnSpPr>
          <p:nvPr/>
        </p:nvCxnSpPr>
        <p:spPr>
          <a:xfrm flipH="1">
            <a:off x="8455263" y="4052577"/>
            <a:ext cx="221789" cy="296666"/>
          </a:xfrm>
          <a:prstGeom prst="straightConnector1">
            <a:avLst/>
          </a:prstGeom>
          <a:ln w="12700">
            <a:solidFill>
              <a:schemeClr val="bg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2F4F91-A9C6-4DDE-AD57-670693C231E9}"/>
              </a:ext>
            </a:extLst>
          </p:cNvPr>
          <p:cNvCxnSpPr>
            <a:cxnSpLocks/>
          </p:cNvCxnSpPr>
          <p:nvPr/>
        </p:nvCxnSpPr>
        <p:spPr>
          <a:xfrm>
            <a:off x="8677051" y="4052577"/>
            <a:ext cx="1521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DC5E211-C65D-4815-AD8D-FAACB5BC79E7}"/>
              </a:ext>
            </a:extLst>
          </p:cNvPr>
          <p:cNvSpPr/>
          <p:nvPr/>
        </p:nvSpPr>
        <p:spPr>
          <a:xfrm>
            <a:off x="8091399" y="4723422"/>
            <a:ext cx="45719" cy="7122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EF0B80-ED2A-4B73-A677-1A1043E5C729}"/>
              </a:ext>
            </a:extLst>
          </p:cNvPr>
          <p:cNvSpPr txBox="1"/>
          <p:nvPr/>
        </p:nvSpPr>
        <p:spPr>
          <a:xfrm>
            <a:off x="7604117" y="4867140"/>
            <a:ext cx="3657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AD2B8C-2436-4390-88A7-7C437C21A21F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7921998" y="4759034"/>
            <a:ext cx="169401" cy="159303"/>
          </a:xfrm>
          <a:prstGeom prst="straightConnector1">
            <a:avLst/>
          </a:prstGeom>
          <a:ln w="12700">
            <a:solidFill>
              <a:schemeClr val="bg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8339B38-029A-01D6-1707-5E3DBA63F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005" y="6360621"/>
            <a:ext cx="1295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3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A82D-0056-42F6-908A-D7225A662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0" y="74459"/>
            <a:ext cx="5129716" cy="1259203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en-US" sz="4200" b="1" dirty="0"/>
              <a:t>Maurepas  Project  </a:t>
            </a:r>
            <a:br>
              <a:rPr lang="en-US" sz="4200" b="1" dirty="0"/>
            </a:br>
            <a:r>
              <a:rPr lang="en-US" sz="4200" b="1" dirty="0"/>
              <a:t>Overview</a:t>
            </a:r>
            <a:br>
              <a:rPr lang="en-US" sz="5600" dirty="0"/>
            </a:br>
            <a:endParaRPr lang="en-US" sz="5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F6947-68DE-4301-8BD9-5C400F434A20}"/>
              </a:ext>
            </a:extLst>
          </p:cNvPr>
          <p:cNvSpPr txBox="1"/>
          <p:nvPr/>
        </p:nvSpPr>
        <p:spPr>
          <a:xfrm>
            <a:off x="133663" y="6289170"/>
            <a:ext cx="124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A84C4-FB01-4456-A103-4CB334300308}"/>
              </a:ext>
            </a:extLst>
          </p:cNvPr>
          <p:cNvSpPr txBox="1"/>
          <p:nvPr/>
        </p:nvSpPr>
        <p:spPr>
          <a:xfrm>
            <a:off x="133661" y="1356849"/>
            <a:ext cx="55646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Primary aim is to reintroduce 	freshwater and nutrients into 	swamp. Some sediment will also 	be introduced.</a:t>
            </a:r>
            <a:endParaRPr lang="en-US" sz="2800" dirty="0">
              <a:latin typeface="+mj-lt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B79D964-DBDA-77FB-997F-E9560348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32" y="629011"/>
            <a:ext cx="6056518" cy="497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A40F2E-A1D8-463A-CCF7-C06813A37B63}"/>
              </a:ext>
            </a:extLst>
          </p:cNvPr>
          <p:cNvSpPr txBox="1"/>
          <p:nvPr/>
        </p:nvSpPr>
        <p:spPr>
          <a:xfrm>
            <a:off x="133661" y="3345955"/>
            <a:ext cx="55646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Extensive calibration &amp; 	examination of ADCIRC modeling 	to determine dispersal.</a:t>
            </a:r>
            <a:endParaRPr lang="en-US" sz="28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71100A-28A9-C887-4BE3-CE642C6A4D2F}"/>
              </a:ext>
            </a:extLst>
          </p:cNvPr>
          <p:cNvSpPr txBox="1"/>
          <p:nvPr/>
        </p:nvSpPr>
        <p:spPr>
          <a:xfrm>
            <a:off x="133660" y="4820395"/>
            <a:ext cx="55646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Total Nitrogen, Total Phosphorous, 	&amp; Salinity are the primary 	nutrients/properties examined.</a:t>
            </a:r>
            <a:endParaRPr lang="en-US" sz="2800" dirty="0">
              <a:latin typeface="+mj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6872C8-2EA2-5738-DDE5-9A5BFF218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005" y="6360621"/>
            <a:ext cx="1295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7F6947-68DE-4301-8BD9-5C400F434A20}"/>
              </a:ext>
            </a:extLst>
          </p:cNvPr>
          <p:cNvSpPr txBox="1"/>
          <p:nvPr/>
        </p:nvSpPr>
        <p:spPr>
          <a:xfrm>
            <a:off x="133663" y="6289170"/>
            <a:ext cx="124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A84C4-FB01-4456-A103-4CB334300308}"/>
              </a:ext>
            </a:extLst>
          </p:cNvPr>
          <p:cNvSpPr txBox="1"/>
          <p:nvPr/>
        </p:nvSpPr>
        <p:spPr>
          <a:xfrm>
            <a:off x="34743" y="2903901"/>
            <a:ext cx="61479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Weirs to be installed at Bourgeois Canal 	&amp; Bayou Secret at Blind River 	discharge points. Purpose is to avoid 	short-circuiting of 	diversion’s output 	into river (would reduce retention 	time in target improvement zone).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2ECC3-E980-4A44-A633-6E1DE6EF6C95}"/>
              </a:ext>
            </a:extLst>
          </p:cNvPr>
          <p:cNvSpPr txBox="1"/>
          <p:nvPr/>
        </p:nvSpPr>
        <p:spPr>
          <a:xfrm>
            <a:off x="133661" y="1416591"/>
            <a:ext cx="61479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- Embankment cuts in existing logging 	RR spur to promote water circulation.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DE86C-3D9B-D125-9DE6-DC18C6E8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61" y="-1"/>
            <a:ext cx="5663529" cy="640896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E39118E-1FC0-AE4C-7B15-8F5860FBD0D9}"/>
              </a:ext>
            </a:extLst>
          </p:cNvPr>
          <p:cNvSpPr txBox="1">
            <a:spLocks/>
          </p:cNvSpPr>
          <p:nvPr/>
        </p:nvSpPr>
        <p:spPr>
          <a:xfrm>
            <a:off x="133660" y="74459"/>
            <a:ext cx="5129716" cy="12592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/>
              <a:t>Maurepas  Project  </a:t>
            </a:r>
            <a:br>
              <a:rPr lang="en-US" sz="3800" b="1" dirty="0"/>
            </a:br>
            <a:r>
              <a:rPr lang="en-US" sz="3800" b="1" dirty="0"/>
              <a:t>Overview</a:t>
            </a:r>
            <a:endParaRPr lang="en-US" sz="3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43F10A-D2DF-DEF6-E8D4-13C0DDE4B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05" y="6360621"/>
            <a:ext cx="1295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1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70A671-55DF-0D5D-B599-789977011E24}"/>
              </a:ext>
            </a:extLst>
          </p:cNvPr>
          <p:cNvSpPr txBox="1">
            <a:spLocks/>
          </p:cNvSpPr>
          <p:nvPr/>
        </p:nvSpPr>
        <p:spPr>
          <a:xfrm>
            <a:off x="1756994" y="92417"/>
            <a:ext cx="8678011" cy="6491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/>
              <a:t>Project Challenges – Mississippi River</a:t>
            </a:r>
            <a:endParaRPr lang="en-US" sz="3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F41451-B5E8-43A2-750F-EAEDF699A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9" r="4529"/>
          <a:stretch/>
        </p:blipFill>
        <p:spPr>
          <a:xfrm>
            <a:off x="133663" y="1095446"/>
            <a:ext cx="8062483" cy="46671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F3A010-2FAE-B885-5168-A6D8D233E807}"/>
              </a:ext>
            </a:extLst>
          </p:cNvPr>
          <p:cNvSpPr txBox="1"/>
          <p:nvPr/>
        </p:nvSpPr>
        <p:spPr>
          <a:xfrm>
            <a:off x="133663" y="6289170"/>
            <a:ext cx="124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0BC60A-63AB-6B89-A597-946D28E22AD8}"/>
              </a:ext>
            </a:extLst>
          </p:cNvPr>
          <p:cNvSpPr txBox="1"/>
          <p:nvPr/>
        </p:nvSpPr>
        <p:spPr>
          <a:xfrm>
            <a:off x="4790214" y="5762553"/>
            <a:ext cx="1989575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Intake Headworks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E2F28C-56ED-8619-7D7B-DBDEC08D63F9}"/>
              </a:ext>
            </a:extLst>
          </p:cNvPr>
          <p:cNvCxnSpPr>
            <a:cxnSpLocks/>
          </p:cNvCxnSpPr>
          <p:nvPr/>
        </p:nvCxnSpPr>
        <p:spPr>
          <a:xfrm flipV="1">
            <a:off x="5463946" y="4503350"/>
            <a:ext cx="501805" cy="12592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FD48241-3104-B02E-4A6D-FE82874E232A}"/>
              </a:ext>
            </a:extLst>
          </p:cNvPr>
          <p:cNvSpPr txBox="1"/>
          <p:nvPr/>
        </p:nvSpPr>
        <p:spPr>
          <a:xfrm>
            <a:off x="624695" y="4129640"/>
            <a:ext cx="2368719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Sedimentation Basin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B39FF8-E234-DE61-48C7-D15A29E6B34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809055" y="2803267"/>
            <a:ext cx="231618" cy="13263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5098EDC-CA8F-AE65-8807-3520ABF6589E}"/>
              </a:ext>
            </a:extLst>
          </p:cNvPr>
          <p:cNvSpPr txBox="1"/>
          <p:nvPr/>
        </p:nvSpPr>
        <p:spPr>
          <a:xfrm>
            <a:off x="8323695" y="931946"/>
            <a:ext cx="3868303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Headworks housing 3 – 10ft x 10ft sluice gates to be constructed within MR Levee via cofferdam system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F54C30-CDE7-6D8C-253C-1483CFAADB54}"/>
              </a:ext>
            </a:extLst>
          </p:cNvPr>
          <p:cNvSpPr txBox="1"/>
          <p:nvPr/>
        </p:nvSpPr>
        <p:spPr>
          <a:xfrm>
            <a:off x="8323695" y="3897427"/>
            <a:ext cx="3868303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River Rd. construction for channel &amp; WSLP features to be phased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0E8AB-9F55-6384-01E7-F9A62C67FF58}"/>
              </a:ext>
            </a:extLst>
          </p:cNvPr>
          <p:cNvSpPr txBox="1"/>
          <p:nvPr/>
        </p:nvSpPr>
        <p:spPr>
          <a:xfrm>
            <a:off x="4596670" y="1698174"/>
            <a:ext cx="213138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River Rd. Crossings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88561D-4826-2ABB-9563-16E69337CD29}"/>
              </a:ext>
            </a:extLst>
          </p:cNvPr>
          <p:cNvCxnSpPr>
            <a:cxnSpLocks/>
          </p:cNvCxnSpPr>
          <p:nvPr/>
        </p:nvCxnSpPr>
        <p:spPr>
          <a:xfrm flipV="1">
            <a:off x="4164904" y="2026225"/>
            <a:ext cx="1127115" cy="15464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B6B81D-84FE-F7E6-0627-BDEAB64A7917}"/>
              </a:ext>
            </a:extLst>
          </p:cNvPr>
          <p:cNvCxnSpPr>
            <a:cxnSpLocks/>
          </p:cNvCxnSpPr>
          <p:nvPr/>
        </p:nvCxnSpPr>
        <p:spPr>
          <a:xfrm flipH="1" flipV="1">
            <a:off x="5292019" y="2026225"/>
            <a:ext cx="317044" cy="14126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877CB984-346A-F47A-9C47-412840D65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316" y="6233220"/>
            <a:ext cx="1432684" cy="5791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FBF64-167A-E182-7B8B-1399D34E8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005" y="6360621"/>
            <a:ext cx="1295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9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6C23A90F-B299-42FA-BADB-26E822E17CFD}"/>
              </a:ext>
            </a:extLst>
          </p:cNvPr>
          <p:cNvSpPr txBox="1">
            <a:spLocks/>
          </p:cNvSpPr>
          <p:nvPr/>
        </p:nvSpPr>
        <p:spPr>
          <a:xfrm>
            <a:off x="10695814" y="6324651"/>
            <a:ext cx="1496186" cy="459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AECOM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70A671-55DF-0D5D-B599-789977011E24}"/>
              </a:ext>
            </a:extLst>
          </p:cNvPr>
          <p:cNvSpPr txBox="1">
            <a:spLocks/>
          </p:cNvSpPr>
          <p:nvPr/>
        </p:nvSpPr>
        <p:spPr>
          <a:xfrm>
            <a:off x="1231619" y="66559"/>
            <a:ext cx="9728762" cy="6491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/>
              <a:t>Project Challenges – Industrial Development</a:t>
            </a:r>
            <a:endParaRPr lang="en-US" sz="3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3A010-2FAE-B885-5168-A6D8D233E807}"/>
              </a:ext>
            </a:extLst>
          </p:cNvPr>
          <p:cNvSpPr txBox="1"/>
          <p:nvPr/>
        </p:nvSpPr>
        <p:spPr>
          <a:xfrm>
            <a:off x="133663" y="6289170"/>
            <a:ext cx="124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8F4AE-7713-0DFB-81EA-6F641ED0A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71"/>
          <a:stretch/>
        </p:blipFill>
        <p:spPr>
          <a:xfrm>
            <a:off x="6683773" y="768593"/>
            <a:ext cx="5274202" cy="5954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8D3CF-EC1E-F382-F1A6-747149466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71"/>
          <a:stretch/>
        </p:blipFill>
        <p:spPr>
          <a:xfrm>
            <a:off x="234025" y="1048215"/>
            <a:ext cx="5282298" cy="5675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7C168-7BE3-0ED5-9ACC-D0F1435C4EFA}"/>
              </a:ext>
            </a:extLst>
          </p:cNvPr>
          <p:cNvSpPr txBox="1"/>
          <p:nvPr/>
        </p:nvSpPr>
        <p:spPr>
          <a:xfrm>
            <a:off x="362384" y="5678419"/>
            <a:ext cx="3327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2013 Miss River Headworks Location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03805-CC29-E823-5B9A-0656798CAFD0}"/>
              </a:ext>
            </a:extLst>
          </p:cNvPr>
          <p:cNvSpPr txBox="1"/>
          <p:nvPr/>
        </p:nvSpPr>
        <p:spPr>
          <a:xfrm>
            <a:off x="6832678" y="5585521"/>
            <a:ext cx="3327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Current Miss River Headworks Location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38D6D9-7616-C390-4417-18F76E4F65F8}"/>
              </a:ext>
            </a:extLst>
          </p:cNvPr>
          <p:cNvSpPr/>
          <p:nvPr/>
        </p:nvSpPr>
        <p:spPr>
          <a:xfrm rot="1422309">
            <a:off x="2895036" y="3302892"/>
            <a:ext cx="645590" cy="1556507"/>
          </a:xfrm>
          <a:prstGeom prst="ellipse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2B763E-F497-B8CB-EEEB-154B0E75C5F3}"/>
              </a:ext>
            </a:extLst>
          </p:cNvPr>
          <p:cNvSpPr/>
          <p:nvPr/>
        </p:nvSpPr>
        <p:spPr>
          <a:xfrm rot="1422309">
            <a:off x="9564072" y="3107525"/>
            <a:ext cx="645590" cy="1556507"/>
          </a:xfrm>
          <a:prstGeom prst="ellipse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70A671-55DF-0D5D-B599-789977011E24}"/>
              </a:ext>
            </a:extLst>
          </p:cNvPr>
          <p:cNvSpPr txBox="1">
            <a:spLocks/>
          </p:cNvSpPr>
          <p:nvPr/>
        </p:nvSpPr>
        <p:spPr>
          <a:xfrm>
            <a:off x="1363150" y="45610"/>
            <a:ext cx="9728762" cy="6491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/>
              <a:t>Project Challenges – Industrial Development</a:t>
            </a:r>
            <a:endParaRPr lang="en-US" sz="3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3A010-2FAE-B885-5168-A6D8D233E807}"/>
              </a:ext>
            </a:extLst>
          </p:cNvPr>
          <p:cNvSpPr txBox="1"/>
          <p:nvPr/>
        </p:nvSpPr>
        <p:spPr>
          <a:xfrm>
            <a:off x="133663" y="6289170"/>
            <a:ext cx="124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8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EEBCE1-7769-E2D2-6700-F2FD58D4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21" y="783815"/>
            <a:ext cx="4161007" cy="6074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2310E7-7711-1E26-1DCF-94AD7799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74" y="773461"/>
            <a:ext cx="4209641" cy="60741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E965D4-E82C-EDC8-DE19-A4721DDA0A55}"/>
              </a:ext>
            </a:extLst>
          </p:cNvPr>
          <p:cNvCxnSpPr>
            <a:cxnSpLocks/>
          </p:cNvCxnSpPr>
          <p:nvPr/>
        </p:nvCxnSpPr>
        <p:spPr>
          <a:xfrm flipV="1">
            <a:off x="7326351" y="6010507"/>
            <a:ext cx="312234" cy="83714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294150-C326-C56C-F476-DBDDEE1F4F1B}"/>
              </a:ext>
            </a:extLst>
          </p:cNvPr>
          <p:cNvCxnSpPr>
            <a:cxnSpLocks/>
          </p:cNvCxnSpPr>
          <p:nvPr/>
        </p:nvCxnSpPr>
        <p:spPr>
          <a:xfrm flipV="1">
            <a:off x="8102379" y="2007220"/>
            <a:ext cx="1387309" cy="3797232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1B3AD5-1E32-EC81-3395-626839EBDB50}"/>
              </a:ext>
            </a:extLst>
          </p:cNvPr>
          <p:cNvCxnSpPr>
            <a:cxnSpLocks/>
          </p:cNvCxnSpPr>
          <p:nvPr/>
        </p:nvCxnSpPr>
        <p:spPr>
          <a:xfrm flipH="1" flipV="1">
            <a:off x="9099395" y="970156"/>
            <a:ext cx="390293" cy="1037064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FB3738-CAF9-F6BC-4EA0-963E3D0D3E49}"/>
              </a:ext>
            </a:extLst>
          </p:cNvPr>
          <p:cNvCxnSpPr>
            <a:cxnSpLocks/>
          </p:cNvCxnSpPr>
          <p:nvPr/>
        </p:nvCxnSpPr>
        <p:spPr>
          <a:xfrm flipV="1">
            <a:off x="7638585" y="5804452"/>
            <a:ext cx="463794" cy="206055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048417-1AAB-8874-14D3-EE0DEB41CA17}"/>
              </a:ext>
            </a:extLst>
          </p:cNvPr>
          <p:cNvSpPr txBox="1"/>
          <p:nvPr/>
        </p:nvSpPr>
        <p:spPr>
          <a:xfrm>
            <a:off x="6096000" y="1319900"/>
            <a:ext cx="420964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CN RR to Airline Hwy, Current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DC2961-3870-582C-BABC-555E3E8F5141}"/>
              </a:ext>
            </a:extLst>
          </p:cNvPr>
          <p:cNvCxnSpPr>
            <a:cxnSpLocks/>
          </p:cNvCxnSpPr>
          <p:nvPr/>
        </p:nvCxnSpPr>
        <p:spPr>
          <a:xfrm flipV="1">
            <a:off x="3007225" y="6020860"/>
            <a:ext cx="312234" cy="83714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21EA8CD-6F59-2DE7-444B-FC7256809C67}"/>
              </a:ext>
            </a:extLst>
          </p:cNvPr>
          <p:cNvCxnSpPr>
            <a:cxnSpLocks/>
          </p:cNvCxnSpPr>
          <p:nvPr/>
        </p:nvCxnSpPr>
        <p:spPr>
          <a:xfrm flipV="1">
            <a:off x="3783253" y="2017573"/>
            <a:ext cx="1387309" cy="3797232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6D1BBE0-E578-3589-F9A4-89129F9EE7EB}"/>
              </a:ext>
            </a:extLst>
          </p:cNvPr>
          <p:cNvCxnSpPr>
            <a:cxnSpLocks/>
          </p:cNvCxnSpPr>
          <p:nvPr/>
        </p:nvCxnSpPr>
        <p:spPr>
          <a:xfrm flipH="1" flipV="1">
            <a:off x="4780269" y="980509"/>
            <a:ext cx="390293" cy="1037064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8E6BB6C-3D4B-510F-3610-57F0EED4689D}"/>
              </a:ext>
            </a:extLst>
          </p:cNvPr>
          <p:cNvCxnSpPr>
            <a:cxnSpLocks/>
          </p:cNvCxnSpPr>
          <p:nvPr/>
        </p:nvCxnSpPr>
        <p:spPr>
          <a:xfrm flipV="1">
            <a:off x="3319459" y="5814805"/>
            <a:ext cx="463794" cy="206055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9ED5A2C-80CA-4048-8B55-BB00AE38133A}"/>
              </a:ext>
            </a:extLst>
          </p:cNvPr>
          <p:cNvSpPr txBox="1"/>
          <p:nvPr/>
        </p:nvSpPr>
        <p:spPr>
          <a:xfrm>
            <a:off x="1923521" y="1319900"/>
            <a:ext cx="4161004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CN RR to Airline Hwy, 2013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E4CEBDC-87EC-A38F-BC9E-49C29F683148}"/>
              </a:ext>
            </a:extLst>
          </p:cNvPr>
          <p:cNvSpPr/>
          <p:nvPr/>
        </p:nvSpPr>
        <p:spPr>
          <a:xfrm>
            <a:off x="2927167" y="6289170"/>
            <a:ext cx="463794" cy="44292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1ABE397-F6C6-0994-88AE-DB7301A65CDC}"/>
              </a:ext>
            </a:extLst>
          </p:cNvPr>
          <p:cNvSpPr/>
          <p:nvPr/>
        </p:nvSpPr>
        <p:spPr>
          <a:xfrm>
            <a:off x="9254450" y="1825299"/>
            <a:ext cx="463794" cy="44292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2E8B9F-F32F-2111-BBC4-CD0CB6C6F59C}"/>
              </a:ext>
            </a:extLst>
          </p:cNvPr>
          <p:cNvCxnSpPr>
            <a:cxnSpLocks/>
            <a:stCxn id="50" idx="2"/>
            <a:endCxn id="54" idx="2"/>
          </p:cNvCxnSpPr>
          <p:nvPr/>
        </p:nvCxnSpPr>
        <p:spPr>
          <a:xfrm flipH="1" flipV="1">
            <a:off x="961761" y="4668253"/>
            <a:ext cx="1965406" cy="18423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B13DED6-83E5-A345-4BEB-E7EC9AED38F6}"/>
              </a:ext>
            </a:extLst>
          </p:cNvPr>
          <p:cNvSpPr txBox="1"/>
          <p:nvPr/>
        </p:nvSpPr>
        <p:spPr>
          <a:xfrm>
            <a:off x="0" y="2415329"/>
            <a:ext cx="1923521" cy="225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CN RR crossing expanded to 4 rail lines</a:t>
            </a:r>
          </a:p>
          <a:p>
            <a:pPr algn="ctr">
              <a:lnSpc>
                <a:spcPct val="90000"/>
              </a:lnSpc>
            </a:pP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previously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72E43A-5D9F-4ED5-21F4-F1486FAEB201}"/>
              </a:ext>
            </a:extLst>
          </p:cNvPr>
          <p:cNvSpPr txBox="1"/>
          <p:nvPr/>
        </p:nvSpPr>
        <p:spPr>
          <a:xfrm>
            <a:off x="10285206" y="773461"/>
            <a:ext cx="1923521" cy="405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KCS RR merged with CP.  </a:t>
            </a:r>
          </a:p>
          <a:p>
            <a:pPr algn="ctr">
              <a:lnSpc>
                <a:spcPct val="90000"/>
              </a:lnSpc>
            </a:pP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Crossing expanded from 1 to 2 lines, including future Amtrak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55B481-7056-200E-D0F0-66EBAEA0DD66}"/>
              </a:ext>
            </a:extLst>
          </p:cNvPr>
          <p:cNvCxnSpPr>
            <a:cxnSpLocks/>
          </p:cNvCxnSpPr>
          <p:nvPr/>
        </p:nvCxnSpPr>
        <p:spPr>
          <a:xfrm flipH="1">
            <a:off x="9733814" y="1781565"/>
            <a:ext cx="1150263" cy="2720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31491057-4EFD-88F0-FA7B-D96A9E478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043" y="6261195"/>
            <a:ext cx="1432684" cy="57917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0418F9D-64A2-AFC8-A56D-31703EC4A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8005" y="6360621"/>
            <a:ext cx="1295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2375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4ccbffa-919e-4a90-81cc-db9a6f23cd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BE37504436642BA5D97F3D4BC2267" ma:contentTypeVersion="6" ma:contentTypeDescription="Create a new document." ma:contentTypeScope="" ma:versionID="ef7fc6a78daba1e34bc8ee6efd97dfba">
  <xsd:schema xmlns:xsd="http://www.w3.org/2001/XMLSchema" xmlns:xs="http://www.w3.org/2001/XMLSchema" xmlns:p="http://schemas.microsoft.com/office/2006/metadata/properties" xmlns:ns2="e4ccbffa-919e-4a90-81cc-db9a6f23cdad" xmlns:ns3="6ae778d8-dfdc-4685-b4d1-4cf637bbd5f2" targetNamespace="http://schemas.microsoft.com/office/2006/metadata/properties" ma:root="true" ma:fieldsID="d7542344fe663ef724f9dae595d6e571" ns2:_="" ns3:_="">
    <xsd:import namespace="e4ccbffa-919e-4a90-81cc-db9a6f23cdad"/>
    <xsd:import namespace="6ae778d8-dfdc-4685-b4d1-4cf637bbd5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cbffa-919e-4a90-81cc-db9a6f23cd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778d8-dfdc-4685-b4d1-4cf637bbd5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purl.org/dc/elements/1.1/"/>
    <ds:schemaRef ds:uri="http://schemas.microsoft.com/office/2006/metadata/properties"/>
    <ds:schemaRef ds:uri="http://purl.org/dc/terms/"/>
    <ds:schemaRef ds:uri="e4ccbffa-919e-4a90-81cc-db9a6f23cdad"/>
    <ds:schemaRef ds:uri="http://schemas.microsoft.com/office/infopath/2007/PartnerControls"/>
    <ds:schemaRef ds:uri="http://schemas.microsoft.com/office/2006/documentManagement/types"/>
    <ds:schemaRef ds:uri="6ae778d8-dfdc-4685-b4d1-4cf637bbd5f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58D0BA-96BA-47AE-98A2-4D44FFC429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cbffa-919e-4a90-81cc-db9a6f23cdad"/>
    <ds:schemaRef ds:uri="6ae778d8-dfdc-4685-b4d1-4cf637bbd5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20555</TotalTime>
  <Words>584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Depth</vt:lpstr>
      <vt:lpstr>River Reintroduction into Maurepas Swamp &amp; West Short Lake Pontchartrain Risk  Reduction Project  Combined Project Overview &amp; Challenges     </vt:lpstr>
      <vt:lpstr>PowerPoint Presentation</vt:lpstr>
      <vt:lpstr>Maurepas  Project   History</vt:lpstr>
      <vt:lpstr>Maurepas Project   Overview </vt:lpstr>
      <vt:lpstr>Maurepas  Project  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River Reintroduction into Maurepas Swamp &amp; WSLP Risk Reduction Project Combined Project Overview &amp; Challenges  Thank You!  Contact Information: Leah B. Read, PE  leah.read@aecom.com (504) 586 – 8111 (office)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Maurepas Diversion Reach 6</dc:title>
  <dc:creator>Loyless, Clay</dc:creator>
  <cp:lastModifiedBy>Read, Leah</cp:lastModifiedBy>
  <cp:revision>191</cp:revision>
  <cp:lastPrinted>2023-05-31T15:35:11Z</cp:lastPrinted>
  <dcterms:created xsi:type="dcterms:W3CDTF">2022-09-12T22:06:23Z</dcterms:created>
  <dcterms:modified xsi:type="dcterms:W3CDTF">2023-05-31T15:37:01Z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0x010100DAFBE37504436642BA5D97F3D4BC2267</vt:lpwstr>
  </property>
</Properties>
</file>